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5"/>
  </p:sldMasterIdLst>
  <p:notesMasterIdLst>
    <p:notesMasterId r:id="rId34"/>
  </p:notesMasterIdLst>
  <p:handoutMasterIdLst>
    <p:handoutMasterId r:id="rId35"/>
  </p:handoutMasterIdLst>
  <p:sldIdLst>
    <p:sldId id="1038" r:id="rId6"/>
    <p:sldId id="367" r:id="rId7"/>
    <p:sldId id="368" r:id="rId8"/>
    <p:sldId id="1024" r:id="rId9"/>
    <p:sldId id="364" r:id="rId10"/>
    <p:sldId id="365" r:id="rId11"/>
    <p:sldId id="366" r:id="rId12"/>
    <p:sldId id="1032" r:id="rId13"/>
    <p:sldId id="1033" r:id="rId14"/>
    <p:sldId id="373" r:id="rId15"/>
    <p:sldId id="1025" r:id="rId16"/>
    <p:sldId id="1026" r:id="rId17"/>
    <p:sldId id="1027" r:id="rId18"/>
    <p:sldId id="1039" r:id="rId19"/>
    <p:sldId id="1028" r:id="rId20"/>
    <p:sldId id="1029" r:id="rId21"/>
    <p:sldId id="1030" r:id="rId22"/>
    <p:sldId id="334" r:id="rId23"/>
    <p:sldId id="336" r:id="rId24"/>
    <p:sldId id="339" r:id="rId25"/>
    <p:sldId id="337" r:id="rId26"/>
    <p:sldId id="338" r:id="rId27"/>
    <p:sldId id="353" r:id="rId28"/>
    <p:sldId id="341" r:id="rId29"/>
    <p:sldId id="342" r:id="rId30"/>
    <p:sldId id="354" r:id="rId31"/>
    <p:sldId id="359" r:id="rId32"/>
    <p:sldId id="362" r:id="rId3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Askounis" initials="HA" lastIdx="1" clrIdx="0">
    <p:extLst>
      <p:ext uri="{19B8F6BF-5375-455C-9EA6-DF929625EA0E}">
        <p15:presenceInfo xmlns:p15="http://schemas.microsoft.com/office/powerpoint/2012/main" userId="S-1-5-21-542264435-2126130483-1179000955-2467" providerId="AD"/>
      </p:ext>
    </p:extLst>
  </p:cmAuthor>
  <p:cmAuthor id="2" name="Frances J. Ferreira" initials="FJF" lastIdx="2" clrIdx="1">
    <p:extLst>
      <p:ext uri="{19B8F6BF-5375-455C-9EA6-DF929625EA0E}">
        <p15:presenceInfo xmlns:p15="http://schemas.microsoft.com/office/powerpoint/2012/main" userId="S-1-5-21-542264435-2126130483-1179000955-892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02A7E"/>
    <a:srgbClr val="495882"/>
    <a:srgbClr val="061732"/>
    <a:srgbClr val="CDCDCD"/>
    <a:srgbClr val="33843D"/>
    <a:srgbClr val="4D4D31"/>
    <a:srgbClr val="404040"/>
    <a:srgbClr val="2B0090"/>
    <a:srgbClr val="E81D54"/>
    <a:srgbClr val="00A3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53" autoAdjust="0"/>
    <p:restoredTop sz="87822" autoAdjust="0"/>
  </p:normalViewPr>
  <p:slideViewPr>
    <p:cSldViewPr snapToGrid="0">
      <p:cViewPr varScale="1">
        <p:scale>
          <a:sx n="83" d="100"/>
          <a:sy n="83" d="100"/>
        </p:scale>
        <p:origin x="1344" y="77"/>
      </p:cViewPr>
      <p:guideLst/>
    </p:cSldViewPr>
  </p:slid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6BAF2C-F492-4AC5-AEC8-A69673DEDE13}"/>
              </a:ext>
            </a:extLst>
          </p:cNvPr>
          <p:cNvSpPr>
            <a:spLocks noGrp="1"/>
          </p:cNvSpPr>
          <p:nvPr>
            <p:ph type="hdr" sz="quarter"/>
          </p:nvPr>
        </p:nvSpPr>
        <p:spPr>
          <a:xfrm>
            <a:off x="0" y="0"/>
            <a:ext cx="3037840" cy="466434"/>
          </a:xfrm>
          <a:prstGeom prst="rect">
            <a:avLst/>
          </a:prstGeom>
        </p:spPr>
        <p:txBody>
          <a:bodyPr vert="horz" lIns="93172" tIns="46587" rIns="93172" bIns="46587" rtlCol="0"/>
          <a:lstStyle>
            <a:lvl1pPr algn="l">
              <a:defRPr sz="1200"/>
            </a:lvl1pPr>
          </a:lstStyle>
          <a:p>
            <a:endParaRPr lang="en-CA"/>
          </a:p>
        </p:txBody>
      </p:sp>
      <p:sp>
        <p:nvSpPr>
          <p:cNvPr id="3" name="Date Placeholder 2">
            <a:extLst>
              <a:ext uri="{FF2B5EF4-FFF2-40B4-BE49-F238E27FC236}">
                <a16:creationId xmlns:a16="http://schemas.microsoft.com/office/drawing/2014/main" id="{763C5768-4CBA-44B4-B212-CCDC03274B55}"/>
              </a:ext>
            </a:extLst>
          </p:cNvPr>
          <p:cNvSpPr>
            <a:spLocks noGrp="1"/>
          </p:cNvSpPr>
          <p:nvPr>
            <p:ph type="dt" sz="quarter" idx="1"/>
          </p:nvPr>
        </p:nvSpPr>
        <p:spPr>
          <a:xfrm>
            <a:off x="3970938" y="0"/>
            <a:ext cx="3037840" cy="466434"/>
          </a:xfrm>
          <a:prstGeom prst="rect">
            <a:avLst/>
          </a:prstGeom>
        </p:spPr>
        <p:txBody>
          <a:bodyPr vert="horz" lIns="93172" tIns="46587" rIns="93172" bIns="46587" rtlCol="0"/>
          <a:lstStyle>
            <a:lvl1pPr algn="r">
              <a:defRPr sz="1200"/>
            </a:lvl1pPr>
          </a:lstStyle>
          <a:p>
            <a:fld id="{85A82163-7CF3-4E39-A18C-F0B5435E0593}" type="datetimeFigureOut">
              <a:rPr lang="en-CA" smtClean="0"/>
              <a:t>05/06/2019</a:t>
            </a:fld>
            <a:endParaRPr lang="en-CA"/>
          </a:p>
        </p:txBody>
      </p:sp>
      <p:sp>
        <p:nvSpPr>
          <p:cNvPr id="4" name="Footer Placeholder 3">
            <a:extLst>
              <a:ext uri="{FF2B5EF4-FFF2-40B4-BE49-F238E27FC236}">
                <a16:creationId xmlns:a16="http://schemas.microsoft.com/office/drawing/2014/main" id="{0627FDB9-4214-4C9B-8BD7-59F1A4624A10}"/>
              </a:ext>
            </a:extLst>
          </p:cNvPr>
          <p:cNvSpPr>
            <a:spLocks noGrp="1"/>
          </p:cNvSpPr>
          <p:nvPr>
            <p:ph type="ftr" sz="quarter" idx="2"/>
          </p:nvPr>
        </p:nvSpPr>
        <p:spPr>
          <a:xfrm>
            <a:off x="0" y="8829968"/>
            <a:ext cx="3037840" cy="466433"/>
          </a:xfrm>
          <a:prstGeom prst="rect">
            <a:avLst/>
          </a:prstGeom>
        </p:spPr>
        <p:txBody>
          <a:bodyPr vert="horz" lIns="93172" tIns="46587" rIns="93172" bIns="46587" rtlCol="0" anchor="b"/>
          <a:lstStyle>
            <a:lvl1pPr algn="l">
              <a:defRPr sz="1200"/>
            </a:lvl1pPr>
          </a:lstStyle>
          <a:p>
            <a:endParaRPr lang="en-CA"/>
          </a:p>
        </p:txBody>
      </p:sp>
      <p:sp>
        <p:nvSpPr>
          <p:cNvPr id="5" name="Slide Number Placeholder 4">
            <a:extLst>
              <a:ext uri="{FF2B5EF4-FFF2-40B4-BE49-F238E27FC236}">
                <a16:creationId xmlns:a16="http://schemas.microsoft.com/office/drawing/2014/main" id="{500730F5-56F7-423B-B42B-8DA50F004710}"/>
              </a:ext>
            </a:extLst>
          </p:cNvPr>
          <p:cNvSpPr>
            <a:spLocks noGrp="1"/>
          </p:cNvSpPr>
          <p:nvPr>
            <p:ph type="sldNum" sz="quarter" idx="3"/>
          </p:nvPr>
        </p:nvSpPr>
        <p:spPr>
          <a:xfrm>
            <a:off x="3970938" y="8829968"/>
            <a:ext cx="3037840" cy="466433"/>
          </a:xfrm>
          <a:prstGeom prst="rect">
            <a:avLst/>
          </a:prstGeom>
        </p:spPr>
        <p:txBody>
          <a:bodyPr vert="horz" lIns="93172" tIns="46587" rIns="93172" bIns="46587" rtlCol="0" anchor="b"/>
          <a:lstStyle>
            <a:lvl1pPr algn="r">
              <a:defRPr sz="1200"/>
            </a:lvl1pPr>
          </a:lstStyle>
          <a:p>
            <a:fld id="{04415F66-7999-4D0F-BCEF-8546AE6AD617}" type="slidenum">
              <a:rPr lang="en-CA" smtClean="0"/>
              <a:t>‹#›</a:t>
            </a:fld>
            <a:endParaRPr lang="en-CA"/>
          </a:p>
        </p:txBody>
      </p:sp>
    </p:spTree>
    <p:extLst>
      <p:ext uri="{BB962C8B-B14F-4D97-AF65-F5344CB8AC3E}">
        <p14:creationId xmlns:p14="http://schemas.microsoft.com/office/powerpoint/2010/main" val="18362550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2" tIns="46587" rIns="93172" bIns="46587"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2" tIns="46587" rIns="93172" bIns="46587" rtlCol="0"/>
          <a:lstStyle>
            <a:lvl1pPr algn="r">
              <a:defRPr sz="1200"/>
            </a:lvl1pPr>
          </a:lstStyle>
          <a:p>
            <a:fld id="{4B9E61EF-D09D-412B-A36D-8667E3C62306}" type="datetimeFigureOut">
              <a:rPr lang="en-US" smtClean="0"/>
              <a:t>6/5/2019</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2" tIns="46587" rIns="93172" bIns="46587"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2" tIns="46587" rIns="93172" bIns="4658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8"/>
            <a:ext cx="3037840" cy="466433"/>
          </a:xfrm>
          <a:prstGeom prst="rect">
            <a:avLst/>
          </a:prstGeom>
        </p:spPr>
        <p:txBody>
          <a:bodyPr vert="horz" lIns="93172" tIns="46587" rIns="93172" bIns="46587"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8"/>
            <a:ext cx="3037840" cy="466433"/>
          </a:xfrm>
          <a:prstGeom prst="rect">
            <a:avLst/>
          </a:prstGeom>
        </p:spPr>
        <p:txBody>
          <a:bodyPr vert="horz" lIns="93172" tIns="46587" rIns="93172" bIns="46587" rtlCol="0" anchor="b"/>
          <a:lstStyle>
            <a:lvl1pPr algn="r">
              <a:defRPr sz="1200"/>
            </a:lvl1pPr>
          </a:lstStyle>
          <a:p>
            <a:fld id="{D4513173-708C-41F6-B918-200267073A83}" type="slidenum">
              <a:rPr lang="en-US" smtClean="0"/>
              <a:t>‹#›</a:t>
            </a:fld>
            <a:endParaRPr lang="en-US"/>
          </a:p>
        </p:txBody>
      </p:sp>
    </p:spTree>
    <p:extLst>
      <p:ext uri="{BB962C8B-B14F-4D97-AF65-F5344CB8AC3E}">
        <p14:creationId xmlns:p14="http://schemas.microsoft.com/office/powerpoint/2010/main" val="3770550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a:t>
            </a:fld>
            <a:endParaRPr lang="en-US"/>
          </a:p>
        </p:txBody>
      </p:sp>
    </p:spTree>
    <p:extLst>
      <p:ext uri="{BB962C8B-B14F-4D97-AF65-F5344CB8AC3E}">
        <p14:creationId xmlns:p14="http://schemas.microsoft.com/office/powerpoint/2010/main" val="27582160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Ramsha</a:t>
            </a:r>
            <a:r>
              <a:rPr lang="en-US" dirty="0"/>
              <a:t> was just 14 years when Bedari met her during a self-growth session.</a:t>
            </a:r>
          </a:p>
          <a:p>
            <a:r>
              <a:rPr lang="en-US" dirty="0"/>
              <a:t>She was married, two years back on 28th September 2015, when she was just 12 years old to her 23 year old husband. Being an innocent child, she was unaware of the many tortures she went through, thinking them as a part of married life. When </a:t>
            </a:r>
            <a:r>
              <a:rPr lang="en-US" dirty="0" err="1"/>
              <a:t>Ramsha’s</a:t>
            </a:r>
            <a:r>
              <a:rPr lang="en-US" dirty="0"/>
              <a:t> father came to know about it, he brought her back home. Unfortunately, after reconciliation, </a:t>
            </a:r>
            <a:r>
              <a:rPr lang="en-US" dirty="0" err="1"/>
              <a:t>Ramsha</a:t>
            </a:r>
            <a:r>
              <a:rPr lang="en-US" dirty="0"/>
              <a:t> went back to Azam’s house.</a:t>
            </a:r>
          </a:p>
          <a:p>
            <a:endParaRPr lang="en-US" dirty="0"/>
          </a:p>
          <a:p>
            <a:endParaRPr lang="en-US" dirty="0"/>
          </a:p>
          <a:p>
            <a:r>
              <a:rPr lang="en-US" dirty="0"/>
              <a:t>The  torture did not end and due to the severity of her sexual, domestic and  psychological abuse , her parents supported her to file for a divorce  “</a:t>
            </a:r>
            <a:r>
              <a:rPr lang="en-US" dirty="0" err="1"/>
              <a:t>Khula</a:t>
            </a:r>
            <a:r>
              <a:rPr lang="en-US" dirty="0"/>
              <a:t>” (divorce sought by the wife), Azam did not appear in any of the court’s hearing and the  court gave one-sided decision. </a:t>
            </a:r>
          </a:p>
          <a:p>
            <a:r>
              <a:rPr lang="en-US" dirty="0"/>
              <a:t>Her mother said, “I believe it is our mistake that our daughter is in this condition. She was innocent, but we were sensible. We should have thought about the consequences before marrying her off at an early age. I will not let this happen to my remaining other 2 little daughters.”</a:t>
            </a:r>
          </a:p>
          <a:p>
            <a:r>
              <a:rPr lang="en-US" dirty="0"/>
              <a:t>She completed the beautician course and attended self-growth workshops to restart her life with new goals and determination. </a:t>
            </a:r>
            <a:r>
              <a:rPr lang="en-US" dirty="0" err="1"/>
              <a:t>Ramsha</a:t>
            </a:r>
            <a:r>
              <a:rPr lang="en-US" dirty="0"/>
              <a:t> is now connected to the Open school at the </a:t>
            </a:r>
            <a:r>
              <a:rPr lang="en-US" dirty="0" err="1"/>
              <a:t>Allama</a:t>
            </a:r>
            <a:r>
              <a:rPr lang="en-US" dirty="0"/>
              <a:t> Iqbal Open University to pursue her education and career. Bedari is providing her with psychological aid she will be one of </a:t>
            </a:r>
            <a:r>
              <a:rPr lang="en-US" dirty="0" err="1"/>
              <a:t>Bedari’s</a:t>
            </a:r>
            <a:r>
              <a:rPr lang="en-US" dirty="0"/>
              <a:t> “Volunteers for change”.</a:t>
            </a:r>
          </a:p>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14</a:t>
            </a:fld>
            <a:endParaRPr lang="en-US"/>
          </a:p>
        </p:txBody>
      </p:sp>
    </p:spTree>
    <p:extLst>
      <p:ext uri="{BB962C8B-B14F-4D97-AF65-F5344CB8AC3E}">
        <p14:creationId xmlns:p14="http://schemas.microsoft.com/office/powerpoint/2010/main" val="11073850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the age of 17 she dropped  out of the school as she failed in the exam and the current system required her to repeat a year. At the age of 18 she was married . She attended GIRLS Inspire training . And today she is the Chairperson of a </a:t>
            </a:r>
            <a:r>
              <a:rPr lang="en-US" dirty="0" err="1"/>
              <a:t>selfhelpgroup</a:t>
            </a:r>
            <a:r>
              <a:rPr lang="en-US" dirty="0"/>
              <a:t> </a:t>
            </a:r>
            <a:r>
              <a:rPr lang="en-US" dirty="0" err="1"/>
              <a:t>inMzanzi</a:t>
            </a:r>
            <a:r>
              <a:rPr lang="en-US" dirty="0"/>
              <a:t>. They could start their business with a loan from SIDO(small industries development </a:t>
            </a:r>
            <a:r>
              <a:rPr lang="en-US" dirty="0" err="1"/>
              <a:t>organsation</a:t>
            </a:r>
            <a:r>
              <a:rPr lang="en-US" dirty="0"/>
              <a:t>)</a:t>
            </a:r>
          </a:p>
          <a:p>
            <a:r>
              <a:rPr lang="en-US" dirty="0"/>
              <a:t>‘She believes that as a self-help group, they need to diversify their products, increase the sales to cover the entire nearby community. She would also like to train other young girls as she wishes to start a large-scale production house in the future.</a:t>
            </a:r>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15</a:t>
            </a:fld>
            <a:endParaRPr lang="en-US"/>
          </a:p>
        </p:txBody>
      </p:sp>
    </p:spTree>
    <p:extLst>
      <p:ext uri="{BB962C8B-B14F-4D97-AF65-F5344CB8AC3E}">
        <p14:creationId xmlns:p14="http://schemas.microsoft.com/office/powerpoint/2010/main" val="4528464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16</a:t>
            </a:fld>
            <a:endParaRPr lang="en-US"/>
          </a:p>
        </p:txBody>
      </p:sp>
    </p:spTree>
    <p:extLst>
      <p:ext uri="{BB962C8B-B14F-4D97-AF65-F5344CB8AC3E}">
        <p14:creationId xmlns:p14="http://schemas.microsoft.com/office/powerpoint/2010/main" val="26592628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17</a:t>
            </a:fld>
            <a:endParaRPr lang="en-US"/>
          </a:p>
        </p:txBody>
      </p:sp>
    </p:spTree>
    <p:extLst>
      <p:ext uri="{BB962C8B-B14F-4D97-AF65-F5344CB8AC3E}">
        <p14:creationId xmlns:p14="http://schemas.microsoft.com/office/powerpoint/2010/main" val="41660633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23">
              <a:defRPr/>
            </a:pPr>
            <a:r>
              <a:rPr lang="en-US" dirty="0"/>
              <a:t>GIRLS Inspire worked with various stakeholders to improve girls’ and women’s access to quality education in supportive communities.</a:t>
            </a:r>
          </a:p>
          <a:p>
            <a:endParaRPr lang="en-CA" dirty="0"/>
          </a:p>
        </p:txBody>
      </p:sp>
      <p:sp>
        <p:nvSpPr>
          <p:cNvPr id="4" name="Slide Number Placeholder 3"/>
          <p:cNvSpPr>
            <a:spLocks noGrp="1"/>
          </p:cNvSpPr>
          <p:nvPr>
            <p:ph type="sldNum" sz="quarter" idx="10"/>
          </p:nvPr>
        </p:nvSpPr>
        <p:spPr/>
        <p:txBody>
          <a:bodyPr/>
          <a:lstStyle/>
          <a:p>
            <a:fld id="{94D3DF7F-3F12-49EC-82AC-C2384FB59EFB}" type="slidenum">
              <a:rPr lang="en-CA" smtClean="0"/>
              <a:t>19</a:t>
            </a:fld>
            <a:endParaRPr lang="en-CA"/>
          </a:p>
        </p:txBody>
      </p:sp>
    </p:spTree>
    <p:extLst>
      <p:ext uri="{BB962C8B-B14F-4D97-AF65-F5344CB8AC3E}">
        <p14:creationId xmlns:p14="http://schemas.microsoft.com/office/powerpoint/2010/main" val="40444793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20</a:t>
            </a:fld>
            <a:endParaRPr lang="en-US"/>
          </a:p>
        </p:txBody>
      </p:sp>
    </p:spTree>
    <p:extLst>
      <p:ext uri="{BB962C8B-B14F-4D97-AF65-F5344CB8AC3E}">
        <p14:creationId xmlns:p14="http://schemas.microsoft.com/office/powerpoint/2010/main" val="13683668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21</a:t>
            </a:fld>
            <a:endParaRPr lang="en-US"/>
          </a:p>
        </p:txBody>
      </p:sp>
    </p:spTree>
    <p:extLst>
      <p:ext uri="{BB962C8B-B14F-4D97-AF65-F5344CB8AC3E}">
        <p14:creationId xmlns:p14="http://schemas.microsoft.com/office/powerpoint/2010/main" val="2065392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22</a:t>
            </a:fld>
            <a:endParaRPr lang="en-US"/>
          </a:p>
        </p:txBody>
      </p:sp>
    </p:spTree>
    <p:extLst>
      <p:ext uri="{BB962C8B-B14F-4D97-AF65-F5344CB8AC3E}">
        <p14:creationId xmlns:p14="http://schemas.microsoft.com/office/powerpoint/2010/main" val="12743034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4D3DF7F-3F12-49EC-82AC-C2384FB59EFB}" type="slidenum">
              <a:rPr lang="en-CA" smtClean="0"/>
              <a:t>23</a:t>
            </a:fld>
            <a:endParaRPr lang="en-CA"/>
          </a:p>
        </p:txBody>
      </p:sp>
    </p:spTree>
    <p:extLst>
      <p:ext uri="{BB962C8B-B14F-4D97-AF65-F5344CB8AC3E}">
        <p14:creationId xmlns:p14="http://schemas.microsoft.com/office/powerpoint/2010/main" val="285115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23">
              <a:defRPr/>
            </a:pPr>
            <a:endParaRPr lang="en-CA" dirty="0"/>
          </a:p>
        </p:txBody>
      </p:sp>
      <p:sp>
        <p:nvSpPr>
          <p:cNvPr id="4" name="Slide Number Placeholder 3"/>
          <p:cNvSpPr>
            <a:spLocks noGrp="1"/>
          </p:cNvSpPr>
          <p:nvPr>
            <p:ph type="sldNum" sz="quarter" idx="10"/>
          </p:nvPr>
        </p:nvSpPr>
        <p:spPr/>
        <p:txBody>
          <a:bodyPr/>
          <a:lstStyle/>
          <a:p>
            <a:fld id="{94D3DF7F-3F12-49EC-82AC-C2384FB59EFB}" type="slidenum">
              <a:rPr lang="en-CA" smtClean="0"/>
              <a:t>25</a:t>
            </a:fld>
            <a:endParaRPr lang="en-CA"/>
          </a:p>
        </p:txBody>
      </p:sp>
    </p:spTree>
    <p:extLst>
      <p:ext uri="{BB962C8B-B14F-4D97-AF65-F5344CB8AC3E}">
        <p14:creationId xmlns:p14="http://schemas.microsoft.com/office/powerpoint/2010/main" val="439945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a:t>
            </a:fld>
            <a:endParaRPr lang="en-US"/>
          </a:p>
        </p:txBody>
      </p:sp>
    </p:spTree>
    <p:extLst>
      <p:ext uri="{BB962C8B-B14F-4D97-AF65-F5344CB8AC3E}">
        <p14:creationId xmlns:p14="http://schemas.microsoft.com/office/powerpoint/2010/main" val="19453935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4D3DF7F-3F12-49EC-82AC-C2384FB59EFB}" type="slidenum">
              <a:rPr lang="en-CA" smtClean="0"/>
              <a:t>26</a:t>
            </a:fld>
            <a:endParaRPr lang="en-CA"/>
          </a:p>
        </p:txBody>
      </p:sp>
    </p:spTree>
    <p:extLst>
      <p:ext uri="{BB962C8B-B14F-4D97-AF65-F5344CB8AC3E}">
        <p14:creationId xmlns:p14="http://schemas.microsoft.com/office/powerpoint/2010/main" val="24114471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4D3DF7F-3F12-49EC-82AC-C2384FB59EFB}" type="slidenum">
              <a:rPr lang="en-CA" smtClean="0"/>
              <a:t>27</a:t>
            </a:fld>
            <a:endParaRPr lang="en-CA"/>
          </a:p>
        </p:txBody>
      </p:sp>
    </p:spTree>
    <p:extLst>
      <p:ext uri="{BB962C8B-B14F-4D97-AF65-F5344CB8AC3E}">
        <p14:creationId xmlns:p14="http://schemas.microsoft.com/office/powerpoint/2010/main" val="1876340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28</a:t>
            </a:fld>
            <a:endParaRPr lang="en-US"/>
          </a:p>
        </p:txBody>
      </p:sp>
    </p:spTree>
    <p:extLst>
      <p:ext uri="{BB962C8B-B14F-4D97-AF65-F5344CB8AC3E}">
        <p14:creationId xmlns:p14="http://schemas.microsoft.com/office/powerpoint/2010/main" val="1175066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a:t>
            </a:fld>
            <a:endParaRPr lang="en-US"/>
          </a:p>
        </p:txBody>
      </p:sp>
    </p:spTree>
    <p:extLst>
      <p:ext uri="{BB962C8B-B14F-4D97-AF65-F5344CB8AC3E}">
        <p14:creationId xmlns:p14="http://schemas.microsoft.com/office/powerpoint/2010/main" val="3961058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CF431FB-46BD-4AD2-BB8C-7049FB77C2CC}" type="slidenum">
              <a:rPr lang="en-GB" smtClean="0"/>
              <a:t>4</a:t>
            </a:fld>
            <a:endParaRPr lang="en-GB"/>
          </a:p>
        </p:txBody>
      </p:sp>
    </p:spTree>
    <p:extLst>
      <p:ext uri="{BB962C8B-B14F-4D97-AF65-F5344CB8AC3E}">
        <p14:creationId xmlns:p14="http://schemas.microsoft.com/office/powerpoint/2010/main" val="17358655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a:t>
            </a:fld>
            <a:endParaRPr lang="en-US"/>
          </a:p>
        </p:txBody>
      </p:sp>
    </p:spTree>
    <p:extLst>
      <p:ext uri="{BB962C8B-B14F-4D97-AF65-F5344CB8AC3E}">
        <p14:creationId xmlns:p14="http://schemas.microsoft.com/office/powerpoint/2010/main" val="150788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Sumaiya</a:t>
            </a:r>
            <a:r>
              <a:rPr lang="en-US" dirty="0"/>
              <a:t> Khatun is 14 years and lives in the </a:t>
            </a:r>
            <a:r>
              <a:rPr lang="en-US" dirty="0" err="1"/>
              <a:t>Mollahpara</a:t>
            </a:r>
            <a:r>
              <a:rPr lang="en-US" dirty="0"/>
              <a:t> Village in the </a:t>
            </a:r>
            <a:r>
              <a:rPr lang="en-US" dirty="0" err="1"/>
              <a:t>Jhalkathi</a:t>
            </a:r>
            <a:r>
              <a:rPr lang="en-US" dirty="0"/>
              <a:t> district in Bangladesh.</a:t>
            </a:r>
          </a:p>
          <a:p>
            <a:r>
              <a:rPr lang="en-US" dirty="0" err="1"/>
              <a:t>Sumaiya</a:t>
            </a:r>
            <a:r>
              <a:rPr lang="en-US" dirty="0"/>
              <a:t> is the youngest of 5 children and completed grade 8.She was enrolled in CMES;s classes, but was absent for several days. The technical trainer and gender facilitator went to her house and found out that she was kept under ‘house-arrest’, because her parents arranged her marriage and stopped her from going to the </a:t>
            </a:r>
            <a:r>
              <a:rPr lang="en-US" dirty="0" err="1"/>
              <a:t>training.LSG</a:t>
            </a:r>
            <a:r>
              <a:rPr lang="en-US" dirty="0"/>
              <a:t> members were delegated to go to </a:t>
            </a:r>
            <a:r>
              <a:rPr lang="en-US" dirty="0" err="1"/>
              <a:t>Sumaiya's</a:t>
            </a:r>
            <a:r>
              <a:rPr lang="en-US" dirty="0"/>
              <a:t> parents to convince them not to marry her at the age of 14. At first </a:t>
            </a:r>
            <a:r>
              <a:rPr lang="en-US" dirty="0" err="1"/>
              <a:t>Sumaiya's</a:t>
            </a:r>
            <a:r>
              <a:rPr lang="en-US" dirty="0"/>
              <a:t> father was angry, but then the LSG members told him that he can be sentenced to two years imprisonment or 100,000 BDT fine and even both, according the latest Child Marriage restraint law of Bangladesh, if he continues with his plans. </a:t>
            </a:r>
          </a:p>
          <a:p>
            <a:r>
              <a:rPr lang="en-US" dirty="0"/>
              <a:t>Then her father seems to be intimidated somewhat. The gender facilitator gave him all the details of the negative consequences of CFEM. After a long discussion, </a:t>
            </a:r>
            <a:r>
              <a:rPr lang="en-US" dirty="0" err="1"/>
              <a:t>Sumaiya's</a:t>
            </a:r>
            <a:r>
              <a:rPr lang="en-US" dirty="0"/>
              <a:t> parents promised that she will continue her training and they gave permission for her to be enrolled in class 9 in January 2019.</a:t>
            </a:r>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10</a:t>
            </a:fld>
            <a:endParaRPr lang="en-US"/>
          </a:p>
        </p:txBody>
      </p:sp>
    </p:spTree>
    <p:extLst>
      <p:ext uri="{BB962C8B-B14F-4D97-AF65-F5344CB8AC3E}">
        <p14:creationId xmlns:p14="http://schemas.microsoft.com/office/powerpoint/2010/main" val="31341196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Rupali  dropped out of school  when she was in grade 9.She enrolled in the financial literacy classes and after completing the course she  opened her own savings account. She also enrolled in the livelihood training where she learned about goat rearing and insemination. She took goat rearing  to earn her livelihood. She believes a smartphone could be much more than just a communication device for her. It could change her future as she will use it for marketing her services and  finding information.</a:t>
            </a:r>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11</a:t>
            </a:fld>
            <a:endParaRPr lang="en-US"/>
          </a:p>
        </p:txBody>
      </p:sp>
    </p:spTree>
    <p:extLst>
      <p:ext uri="{BB962C8B-B14F-4D97-AF65-F5344CB8AC3E}">
        <p14:creationId xmlns:p14="http://schemas.microsoft.com/office/powerpoint/2010/main" val="17474549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heard that it would be offering training to women and girls the majority of whom were victims of CEFM. I jumped for joy as I believed deep down my heart that this project was an answer to my prayers. My parents were very poor and could not send me to school. When I was 9 years old a very well-off man “offered” to put me through school until I completed grade 10 and train as a teacher.  In my 7th grade, the ADPP primary school was closed due to government policies on private schools.  When I was 17 years old, the man who had been paying my school fees, came to my parents and asked them to return all the money and goods that he spent on me during the years I was studying.  Having no money or assets to pay back with, my parents decided to marry me off to this man.</a:t>
            </a:r>
          </a:p>
          <a:p>
            <a:r>
              <a:rPr lang="en-US" dirty="0"/>
              <a:t> My parents agreed and   after the birth of our first child, my husband’s behavior changed.  He did not allow me to leave the house. He controlled what I ate, how I dressed and none of my former school friends could visit me or talk to me.  He was  violent towards me, beat me up, called  me names, humiliated  me and worse, denied me money to buy groceries in the house. I thought of going back to my parents’ house, but they refused to allow me back and told me to persevere, marriage was like that.  Fearing for my health and my life, I left him and took my two children with me.  With the savings I had managed to scrap together, I looked for and found a room to rent.  I had very little and he did not support me and our children..  When Maria </a:t>
            </a:r>
            <a:r>
              <a:rPr lang="en-US" dirty="0" err="1"/>
              <a:t>Amade</a:t>
            </a:r>
            <a:r>
              <a:rPr lang="en-US" dirty="0"/>
              <a:t> selected me to be part of the training program, I could hardly believe my luck.  I was asked to select a course of choice and was told that the project will help me secure employment and or start a small business.  This was exactly what I was dreaming of, “to get trained, look for a job and take care of my family!”.  This was my opportunity to give my children a future better than </a:t>
            </a:r>
            <a:r>
              <a:rPr lang="en-US" dirty="0" err="1"/>
              <a:t>mine.The</a:t>
            </a:r>
            <a:r>
              <a:rPr lang="en-US" dirty="0"/>
              <a:t> training has built up my problem solving skills, conflict resolution skills and I have learnt how to cook a balanced and nutritious meal using local ingredients. I am confident that I will positively influence the lives of my children who I will raise up differently from the way my parents raised me thinking that marriage is the solution to poverty for girls.  </a:t>
            </a:r>
          </a:p>
          <a:p>
            <a:endParaRPr lang="en-US" dirty="0"/>
          </a:p>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12</a:t>
            </a:fld>
            <a:endParaRPr lang="en-US"/>
          </a:p>
        </p:txBody>
      </p:sp>
    </p:spTree>
    <p:extLst>
      <p:ext uri="{BB962C8B-B14F-4D97-AF65-F5344CB8AC3E}">
        <p14:creationId xmlns:p14="http://schemas.microsoft.com/office/powerpoint/2010/main" val="42599230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Ramsha</a:t>
            </a:r>
            <a:r>
              <a:rPr lang="en-US" dirty="0"/>
              <a:t> was just 14 years when Bedari met her during a self-growth session.</a:t>
            </a:r>
          </a:p>
          <a:p>
            <a:r>
              <a:rPr lang="en-US" dirty="0"/>
              <a:t>She was married, two years back on 28th September 2015, when she was just 12 years old to her 23 year old husband. Being an innocent child, she was unaware of the many tortures she went through, thinking them as a part of married life. When </a:t>
            </a:r>
            <a:r>
              <a:rPr lang="en-US" dirty="0" err="1"/>
              <a:t>Ramsha’s</a:t>
            </a:r>
            <a:r>
              <a:rPr lang="en-US" dirty="0"/>
              <a:t> father came to know about it, he brought her back home. Unfortunately, after reconciliation, </a:t>
            </a:r>
            <a:r>
              <a:rPr lang="en-US" dirty="0" err="1"/>
              <a:t>Ramsha</a:t>
            </a:r>
            <a:r>
              <a:rPr lang="en-US" dirty="0"/>
              <a:t> went back to Azam’s house.</a:t>
            </a:r>
          </a:p>
          <a:p>
            <a:endParaRPr lang="en-US" dirty="0"/>
          </a:p>
          <a:p>
            <a:endParaRPr lang="en-US" dirty="0"/>
          </a:p>
          <a:p>
            <a:r>
              <a:rPr lang="en-US" dirty="0"/>
              <a:t>The  torture did not end and due to the severity of her sexual, domestic and  psychological abuse , her parents supported her to file for a divorce  “</a:t>
            </a:r>
            <a:r>
              <a:rPr lang="en-US" dirty="0" err="1"/>
              <a:t>Khula</a:t>
            </a:r>
            <a:r>
              <a:rPr lang="en-US" dirty="0"/>
              <a:t>” (divorce sought by the wife), Azam did not appear in any of the court’s hearing and the  court gave one-sided decision. </a:t>
            </a:r>
          </a:p>
          <a:p>
            <a:r>
              <a:rPr lang="en-US" dirty="0"/>
              <a:t>Her mother said, “I believe it is our mistake that our daughter is in this condition. She was innocent, but we were sensible. We should have thought about the consequences before marrying her off at an early age. I will not let this happen to my remaining other 2 little daughters.”</a:t>
            </a:r>
          </a:p>
          <a:p>
            <a:r>
              <a:rPr lang="en-US" dirty="0"/>
              <a:t>She completed the beautician course and attended self-growth workshops to restart her life with new goals and determination. </a:t>
            </a:r>
            <a:r>
              <a:rPr lang="en-US" dirty="0" err="1"/>
              <a:t>Ramsha</a:t>
            </a:r>
            <a:r>
              <a:rPr lang="en-US" dirty="0"/>
              <a:t> is now connected to the Open school at the </a:t>
            </a:r>
            <a:r>
              <a:rPr lang="en-US" dirty="0" err="1"/>
              <a:t>Allama</a:t>
            </a:r>
            <a:r>
              <a:rPr lang="en-US" dirty="0"/>
              <a:t> Iqbal Open University to pursue her education and career. Bedari is providing her with psychological aid she will be one of </a:t>
            </a:r>
            <a:r>
              <a:rPr lang="en-US" dirty="0" err="1"/>
              <a:t>Bedari’s</a:t>
            </a:r>
            <a:r>
              <a:rPr lang="en-US" dirty="0"/>
              <a:t> “Volunteers for change”.</a:t>
            </a:r>
          </a:p>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13</a:t>
            </a:fld>
            <a:endParaRPr lang="en-US"/>
          </a:p>
        </p:txBody>
      </p:sp>
    </p:spTree>
    <p:extLst>
      <p:ext uri="{BB962C8B-B14F-4D97-AF65-F5344CB8AC3E}">
        <p14:creationId xmlns:p14="http://schemas.microsoft.com/office/powerpoint/2010/main" val="543196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FC7A485-88BC-4868-A765-CAC1461BD24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9526" y="0"/>
            <a:ext cx="9143999" cy="6857999"/>
          </a:xfrm>
          <a:prstGeom prst="rect">
            <a:avLst/>
          </a:prstGeom>
        </p:spPr>
      </p:pic>
      <p:sp>
        <p:nvSpPr>
          <p:cNvPr id="2" name="Title 1"/>
          <p:cNvSpPr>
            <a:spLocks noGrp="1"/>
          </p:cNvSpPr>
          <p:nvPr>
            <p:ph type="title"/>
          </p:nvPr>
        </p:nvSpPr>
        <p:spPr>
          <a:xfrm>
            <a:off x="341524" y="122464"/>
            <a:ext cx="8486282" cy="5081925"/>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204389"/>
            <a:ext cx="4791075" cy="1653610"/>
          </a:xfrm>
        </p:spPr>
        <p:txBody>
          <a:bodyPr>
            <a:normAutofit/>
          </a:bodyPr>
          <a:lstStyle>
            <a:lvl1pPr marL="0" indent="0" algn="l">
              <a:buNone/>
              <a:defRPr sz="20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617713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3_Custom Layout">
    <p:bg>
      <p:bgPr>
        <a:solidFill>
          <a:srgbClr val="F6F4E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201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29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559481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Tree>
    <p:extLst>
      <p:ext uri="{BB962C8B-B14F-4D97-AF65-F5344CB8AC3E}">
        <p14:creationId xmlns:p14="http://schemas.microsoft.com/office/powerpoint/2010/main" val="4131031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2834384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Blank2">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024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2_Title Slide">
    <p:bg>
      <p:bgPr>
        <a:solidFill>
          <a:srgbClr val="B3AA7E">
            <a:alpha val="18000"/>
          </a:srgbClr>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 y="1"/>
            <a:ext cx="9143999" cy="6894285"/>
          </a:xfrm>
          <a:prstGeom prst="rect">
            <a:avLst/>
          </a:prstGeom>
        </p:spPr>
      </p:pic>
      <p:sp>
        <p:nvSpPr>
          <p:cNvPr id="2" name="Title 1"/>
          <p:cNvSpPr>
            <a:spLocks noGrp="1"/>
          </p:cNvSpPr>
          <p:nvPr>
            <p:ph type="title"/>
          </p:nvPr>
        </p:nvSpPr>
        <p:spPr>
          <a:xfrm>
            <a:off x="341524" y="122468"/>
            <a:ext cx="8595648" cy="5178843"/>
          </a:xfrm>
        </p:spPr>
        <p:txBody>
          <a:bodyPr>
            <a:noAutofit/>
          </a:bodyPr>
          <a:lstStyle>
            <a:lvl1pPr algn="ctr">
              <a:defRPr lang="en-US" sz="45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265840" y="5203334"/>
            <a:ext cx="4791075" cy="1538550"/>
          </a:xfrm>
        </p:spPr>
        <p:txBody>
          <a:bodyPr>
            <a:normAutofit/>
          </a:bodyPr>
          <a:lstStyle>
            <a:lvl1pPr marL="0" indent="0" algn="l">
              <a:buNone/>
              <a:defRPr sz="1800">
                <a:solidFill>
                  <a:srgbClr val="290088"/>
                </a:solidFill>
                <a:latin typeface="+mj-lt"/>
              </a:defRPr>
            </a:lvl1pPr>
            <a:lvl2pPr marL="342900" indent="0" algn="ctr">
              <a:buNone/>
              <a:defRPr sz="1350">
                <a:latin typeface="HelveticaNeueLT Std Cn" panose="020B0506030502030204" pitchFamily="34" charset="0"/>
              </a:defRPr>
            </a:lvl2pPr>
            <a:lvl3pPr marL="685800" indent="0" algn="ctr">
              <a:buNone/>
              <a:defRPr sz="1350">
                <a:latin typeface="HelveticaNeueLT Std Cn" panose="020B0506030502030204" pitchFamily="34" charset="0"/>
              </a:defRPr>
            </a:lvl3pPr>
            <a:lvl4pPr marL="1028700" indent="0" algn="ctr">
              <a:buNone/>
              <a:defRPr sz="1350">
                <a:latin typeface="HelveticaNeueLT Std Cn" panose="020B0506030502030204" pitchFamily="34" charset="0"/>
              </a:defRPr>
            </a:lvl4pPr>
            <a:lvl5pPr marL="1371600" indent="0" algn="ctr">
              <a:buNone/>
              <a:defRPr sz="135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205133"/>
            <a:ext cx="4032078" cy="892665"/>
          </a:xfrm>
          <a:prstGeom prst="rect">
            <a:avLst/>
          </a:prstGeom>
        </p:spPr>
      </p:pic>
    </p:spTree>
    <p:extLst>
      <p:ext uri="{BB962C8B-B14F-4D97-AF65-F5344CB8AC3E}">
        <p14:creationId xmlns:p14="http://schemas.microsoft.com/office/powerpoint/2010/main" val="687686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3_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
        <p:nvSpPr>
          <p:cNvPr id="3" name="Text Placeholder 2">
            <a:extLst>
              <a:ext uri="{FF2B5EF4-FFF2-40B4-BE49-F238E27FC236}">
                <a16:creationId xmlns:a16="http://schemas.microsoft.com/office/drawing/2014/main" id="{CEE33B1D-6557-4FFA-BEF1-D6D7923A2555}"/>
              </a:ext>
            </a:extLst>
          </p:cNvPr>
          <p:cNvSpPr>
            <a:spLocks noGrp="1"/>
          </p:cNvSpPr>
          <p:nvPr>
            <p:ph type="body" sz="quarter" idx="10"/>
          </p:nvPr>
        </p:nvSpPr>
        <p:spPr>
          <a:xfrm>
            <a:off x="628650" y="1914525"/>
            <a:ext cx="7886700" cy="47053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pic>
        <p:nvPicPr>
          <p:cNvPr id="5" name="Picture 4">
            <a:extLst>
              <a:ext uri="{FF2B5EF4-FFF2-40B4-BE49-F238E27FC236}">
                <a16:creationId xmlns:a16="http://schemas.microsoft.com/office/drawing/2014/main" id="{1621B678-AC2B-4098-AB64-8732296FF936}"/>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2124667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22464"/>
            <a:ext cx="452262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210119"/>
            <a:ext cx="4791075" cy="1647879"/>
          </a:xfrm>
        </p:spPr>
        <p:txBody>
          <a:bodyPr>
            <a:normAutofit/>
          </a:bodyPr>
          <a:lstStyle>
            <a:lvl1pPr marL="0" indent="0" algn="l">
              <a:buNone/>
              <a:defRPr sz="20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531847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095996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3888" y="0"/>
            <a:ext cx="78867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55407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9025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dirty="0"/>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7534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144472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3832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19" cstate="print">
            <a:extLst>
              <a:ext uri="{28A0092B-C50C-407E-A947-70E740481C1C}">
                <a14:useLocalDpi xmlns:a14="http://schemas.microsoft.com/office/drawing/2010/main" val="0"/>
              </a:ext>
            </a:extLst>
          </a:blip>
          <a:srcRect/>
          <a:stretch/>
        </p:blipFill>
        <p:spPr>
          <a:xfrm>
            <a:off x="1"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6/5/2019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6457950" y="6356351"/>
            <a:ext cx="1681732"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20"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250088108"/>
      </p:ext>
    </p:extLst>
  </p:cSld>
  <p:clrMap bg1="lt1" tx1="dk1" bg2="lt2" tx2="dk2" accent1="accent1" accent2="accent2" accent3="accent3" accent4="accent4" accent5="accent5" accent6="accent6" hlink="hlink" folHlink="folHlink"/>
  <p:sldLayoutIdLst>
    <p:sldLayoutId id="2147483663" r:id="rId1"/>
    <p:sldLayoutId id="2147483704" r:id="rId2"/>
    <p:sldLayoutId id="2147483664" r:id="rId3"/>
    <p:sldLayoutId id="2147483665" r:id="rId4"/>
    <p:sldLayoutId id="2147483666" r:id="rId5"/>
    <p:sldLayoutId id="2147483667" r:id="rId6"/>
    <p:sldLayoutId id="2147483668" r:id="rId7"/>
    <p:sldLayoutId id="2147483670" r:id="rId8"/>
    <p:sldLayoutId id="2147483683" r:id="rId9"/>
    <p:sldLayoutId id="2147483712" r:id="rId10"/>
    <p:sldLayoutId id="2147483672" r:id="rId11"/>
    <p:sldLayoutId id="2147483684" r:id="rId12"/>
    <p:sldLayoutId id="2147483681" r:id="rId13"/>
    <p:sldLayoutId id="2147483708" r:id="rId14"/>
    <p:sldLayoutId id="2147483717" r:id="rId15"/>
    <p:sldLayoutId id="2147483711" r:id="rId16"/>
    <p:sldLayoutId id="2147483715"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31.png"/><Relationship Id="rId5" Type="http://schemas.openxmlformats.org/officeDocument/2006/relationships/image" Target="../media/image33.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image" Target="../media/image31.png"/><Relationship Id="rId5" Type="http://schemas.openxmlformats.org/officeDocument/2006/relationships/image" Target="../media/image35.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image" Target="../media/image31.png"/><Relationship Id="rId5" Type="http://schemas.openxmlformats.org/officeDocument/2006/relationships/image" Target="../media/image37.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15.xml"/><Relationship Id="rId6" Type="http://schemas.openxmlformats.org/officeDocument/2006/relationships/image" Target="../media/image31.png"/><Relationship Id="rId5" Type="http://schemas.openxmlformats.org/officeDocument/2006/relationships/image" Target="../media/image37.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image" Target="../media/image31.png"/><Relationship Id="rId5" Type="http://schemas.openxmlformats.org/officeDocument/2006/relationships/image" Target="../media/image4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2.xml"/><Relationship Id="rId1" Type="http://schemas.openxmlformats.org/officeDocument/2006/relationships/slideLayout" Target="../slideLayouts/slideLayout15.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3.xml"/><Relationship Id="rId1" Type="http://schemas.openxmlformats.org/officeDocument/2006/relationships/slideLayout" Target="../slideLayouts/slideLayout15.xml"/><Relationship Id="rId6" Type="http://schemas.openxmlformats.org/officeDocument/2006/relationships/image" Target="../media/image31.png"/><Relationship Id="rId5" Type="http://schemas.openxmlformats.org/officeDocument/2006/relationships/image" Target="../media/image33.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14.xml"/><Relationship Id="rId1" Type="http://schemas.openxmlformats.org/officeDocument/2006/relationships/slideLayout" Target="../slideLayouts/slideLayout17.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15.xml"/><Relationship Id="rId1" Type="http://schemas.openxmlformats.org/officeDocument/2006/relationships/slideLayout" Target="../slideLayouts/slideLayout17.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6.xml"/><Relationship Id="rId1" Type="http://schemas.openxmlformats.org/officeDocument/2006/relationships/slideLayout" Target="../slideLayouts/slideLayout17.xml"/><Relationship Id="rId5" Type="http://schemas.openxmlformats.org/officeDocument/2006/relationships/image" Target="../media/image56.png"/><Relationship Id="rId4" Type="http://schemas.openxmlformats.org/officeDocument/2006/relationships/image" Target="../media/image55.png"/></Relationships>
</file>

<file path=ppt/slides/_rels/slide22.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17.xml"/><Relationship Id="rId1" Type="http://schemas.openxmlformats.org/officeDocument/2006/relationships/slideLayout" Target="../slideLayouts/slideLayout17.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66.jpeg"/><Relationship Id="rId7" Type="http://schemas.openxmlformats.org/officeDocument/2006/relationships/image" Target="../media/image70.png"/><Relationship Id="rId2" Type="http://schemas.openxmlformats.org/officeDocument/2006/relationships/notesSlide" Target="../notesSlides/notesSlide22.xml"/><Relationship Id="rId1" Type="http://schemas.openxmlformats.org/officeDocument/2006/relationships/slideLayout" Target="../slideLayouts/slideLayout17.xml"/><Relationship Id="rId6" Type="http://schemas.openxmlformats.org/officeDocument/2006/relationships/image" Target="../media/image69.jpeg"/><Relationship Id="rId5" Type="http://schemas.openxmlformats.org/officeDocument/2006/relationships/image" Target="../media/image68.jpeg"/><Relationship Id="rId4" Type="http://schemas.openxmlformats.org/officeDocument/2006/relationships/image" Target="../media/image67.jpeg"/></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14.xml"/><Relationship Id="rId5" Type="http://schemas.openxmlformats.org/officeDocument/2006/relationships/image" Target="../media/image18.jpeg"/><Relationship Id="rId4" Type="http://schemas.openxmlformats.org/officeDocument/2006/relationships/image" Target="../media/image17.jpeg"/></Relationships>
</file>

<file path=ppt/slides/_rels/slide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gallery.dfat.gov.au/AmbassadorforWomenandGirls/Highlights/" TargetMode="External"/><Relationship Id="rId2" Type="http://schemas.openxmlformats.org/officeDocument/2006/relationships/image" Target="../media/image20.jpeg"/><Relationship Id="rId1" Type="http://schemas.openxmlformats.org/officeDocument/2006/relationships/slideLayout" Target="../slideLayouts/slideLayout1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2" Type="http://schemas.openxmlformats.org/officeDocument/2006/relationships/hyperlink" Target="https://data.unicef.org/wp-content/uploads/2015/12/Child-marriage-database_Mar-2018.xlsx" TargetMode="Externa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3.xml"/><Relationship Id="rId4"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8D728E6-A8DE-43BF-8DCB-0A07DFE8DAE6}"/>
              </a:ext>
            </a:extLst>
          </p:cNvPr>
          <p:cNvSpPr/>
          <p:nvPr/>
        </p:nvSpPr>
        <p:spPr>
          <a:xfrm>
            <a:off x="-14516" y="1615163"/>
            <a:ext cx="9158516" cy="551828"/>
          </a:xfrm>
          <a:prstGeom prst="rect">
            <a:avLst/>
          </a:prstGeom>
          <a:solidFill>
            <a:srgbClr val="E81D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53409E8C-B8DE-42EE-A4F2-4D96C0CFA80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64179"/>
          <a:stretch/>
        </p:blipFill>
        <p:spPr>
          <a:xfrm>
            <a:off x="-66856" y="0"/>
            <a:ext cx="9252947" cy="1872054"/>
          </a:xfrm>
          <a:prstGeom prst="rect">
            <a:avLst/>
          </a:prstGeom>
        </p:spPr>
      </p:pic>
      <p:sp>
        <p:nvSpPr>
          <p:cNvPr id="2" name="Title 1">
            <a:extLst>
              <a:ext uri="{FF2B5EF4-FFF2-40B4-BE49-F238E27FC236}">
                <a16:creationId xmlns:a16="http://schemas.microsoft.com/office/drawing/2014/main" id="{69EDE079-A631-4465-A3E8-CCC8E0959BA9}"/>
              </a:ext>
            </a:extLst>
          </p:cNvPr>
          <p:cNvSpPr>
            <a:spLocks noGrp="1"/>
          </p:cNvSpPr>
          <p:nvPr>
            <p:ph type="title" idx="4294967295"/>
          </p:nvPr>
        </p:nvSpPr>
        <p:spPr>
          <a:xfrm>
            <a:off x="-14513" y="3095297"/>
            <a:ext cx="9144000" cy="1907864"/>
          </a:xfrm>
        </p:spPr>
        <p:txBody>
          <a:bodyPr>
            <a:noAutofit/>
          </a:bodyPr>
          <a:lstStyle/>
          <a:p>
            <a:r>
              <a:rPr lang="en-US" sz="5400" dirty="0">
                <a:solidFill>
                  <a:srgbClr val="302A7E"/>
                </a:solidFill>
              </a:rPr>
              <a:t>Empowering girls </a:t>
            </a:r>
            <a:r>
              <a:rPr lang="en-US" sz="5400">
                <a:solidFill>
                  <a:srgbClr val="302A7E"/>
                </a:solidFill>
              </a:rPr>
              <a:t>to prevent Child</a:t>
            </a:r>
            <a:r>
              <a:rPr lang="en-US" sz="5400" dirty="0">
                <a:solidFill>
                  <a:srgbClr val="302A7E"/>
                </a:solidFill>
              </a:rPr>
              <a:t>, Early and Forced Marriage </a:t>
            </a:r>
            <a:br>
              <a:rPr lang="en-US" sz="5400" dirty="0">
                <a:solidFill>
                  <a:srgbClr val="302A7E"/>
                </a:solidFill>
              </a:rPr>
            </a:br>
            <a:endParaRPr lang="en-US" sz="5400" dirty="0">
              <a:solidFill>
                <a:srgbClr val="302A7E"/>
              </a:solidFill>
            </a:endParaRPr>
          </a:p>
        </p:txBody>
      </p:sp>
      <p:sp>
        <p:nvSpPr>
          <p:cNvPr id="3" name="Text Placeholder 2">
            <a:extLst>
              <a:ext uri="{FF2B5EF4-FFF2-40B4-BE49-F238E27FC236}">
                <a16:creationId xmlns:a16="http://schemas.microsoft.com/office/drawing/2014/main" id="{7E96D92A-46C1-4F1A-941C-CD9A94B8E793}"/>
              </a:ext>
            </a:extLst>
          </p:cNvPr>
          <p:cNvSpPr>
            <a:spLocks noGrp="1"/>
          </p:cNvSpPr>
          <p:nvPr>
            <p:ph type="body" sz="quarter" idx="4294967295"/>
          </p:nvPr>
        </p:nvSpPr>
        <p:spPr>
          <a:xfrm>
            <a:off x="4419600" y="5724754"/>
            <a:ext cx="4724400" cy="1249362"/>
          </a:xfrm>
        </p:spPr>
        <p:txBody>
          <a:bodyPr>
            <a:normAutofit/>
          </a:bodyPr>
          <a:lstStyle/>
          <a:p>
            <a:pPr marL="0" indent="0">
              <a:buNone/>
            </a:pPr>
            <a:r>
              <a:rPr lang="en-US" sz="2400" b="1" dirty="0">
                <a:solidFill>
                  <a:srgbClr val="302A7E"/>
                </a:solidFill>
              </a:rPr>
              <a:t>Professor Asha Kanwar, </a:t>
            </a:r>
            <a:r>
              <a:rPr lang="en-US" sz="1600" b="1" dirty="0">
                <a:solidFill>
                  <a:srgbClr val="302A7E"/>
                </a:solidFill>
              </a:rPr>
              <a:t>President &amp; CEO</a:t>
            </a:r>
            <a:br>
              <a:rPr lang="en-US" sz="1600" b="1" dirty="0">
                <a:solidFill>
                  <a:srgbClr val="302A7E"/>
                </a:solidFill>
              </a:rPr>
            </a:br>
            <a:r>
              <a:rPr lang="en-US" sz="1800" dirty="0">
                <a:solidFill>
                  <a:srgbClr val="302A7E"/>
                </a:solidFill>
              </a:rPr>
              <a:t>Women Deliver Conference 2019  |  June 6</a:t>
            </a:r>
            <a:endParaRPr lang="en-US" sz="1600" dirty="0">
              <a:solidFill>
                <a:srgbClr val="302A7E"/>
              </a:solidFill>
            </a:endParaRPr>
          </a:p>
          <a:p>
            <a:pPr marL="0" indent="0">
              <a:buNone/>
            </a:pPr>
            <a:endParaRPr lang="en-CA" sz="1400" dirty="0">
              <a:solidFill>
                <a:srgbClr val="061732"/>
              </a:solidFill>
            </a:endParaRPr>
          </a:p>
        </p:txBody>
      </p:sp>
      <p:pic>
        <p:nvPicPr>
          <p:cNvPr id="12" name="Picture 11" descr="A close up of a logo&#10;&#10;Description generated with very high confidence">
            <a:extLst>
              <a:ext uri="{FF2B5EF4-FFF2-40B4-BE49-F238E27FC236}">
                <a16:creationId xmlns:a16="http://schemas.microsoft.com/office/drawing/2014/main" id="{ED58DAE9-2D0D-4A2D-B1E7-DB0B3828F95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35665" y="1092616"/>
            <a:ext cx="4383995" cy="1064143"/>
          </a:xfrm>
          <a:prstGeom prst="rect">
            <a:avLst/>
          </a:prstGeom>
        </p:spPr>
      </p:pic>
      <p:pic>
        <p:nvPicPr>
          <p:cNvPr id="15" name="Picture 14" descr="A close up of a logo&#10;&#10;Description generated with very high confidence">
            <a:extLst>
              <a:ext uri="{FF2B5EF4-FFF2-40B4-BE49-F238E27FC236}">
                <a16:creationId xmlns:a16="http://schemas.microsoft.com/office/drawing/2014/main" id="{28D8DDCC-83AC-47B9-891D-62E688C74B1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14045" y="1615163"/>
            <a:ext cx="2257851" cy="795892"/>
          </a:xfrm>
          <a:prstGeom prst="rect">
            <a:avLst/>
          </a:prstGeom>
        </p:spPr>
      </p:pic>
      <p:pic>
        <p:nvPicPr>
          <p:cNvPr id="9" name="Picture 8" descr="A close up of a sign&#10;&#10;Description generated with very high confidence">
            <a:extLst>
              <a:ext uri="{FF2B5EF4-FFF2-40B4-BE49-F238E27FC236}">
                <a16:creationId xmlns:a16="http://schemas.microsoft.com/office/drawing/2014/main" id="{E5BEABAA-3DFD-4A89-A824-232637D478D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9872" y="5811801"/>
            <a:ext cx="3210991" cy="844622"/>
          </a:xfrm>
          <a:prstGeom prst="rect">
            <a:avLst/>
          </a:prstGeom>
        </p:spPr>
      </p:pic>
      <p:pic>
        <p:nvPicPr>
          <p:cNvPr id="11" name="Picture 10">
            <a:extLst>
              <a:ext uri="{FF2B5EF4-FFF2-40B4-BE49-F238E27FC236}">
                <a16:creationId xmlns:a16="http://schemas.microsoft.com/office/drawing/2014/main" id="{41110E31-E92A-4501-B696-4AC6953846DA}"/>
              </a:ext>
            </a:extLst>
          </p:cNvPr>
          <p:cNvPicPr>
            <a:picLocks noChangeAspect="1"/>
          </p:cNvPicPr>
          <p:nvPr/>
        </p:nvPicPr>
        <p:blipFill>
          <a:blip r:embed="rId7"/>
          <a:stretch>
            <a:fillRect/>
          </a:stretch>
        </p:blipFill>
        <p:spPr>
          <a:xfrm>
            <a:off x="14513" y="5061221"/>
            <a:ext cx="9144000" cy="491756"/>
          </a:xfrm>
          <a:prstGeom prst="rect">
            <a:avLst/>
          </a:prstGeom>
        </p:spPr>
      </p:pic>
    </p:spTree>
    <p:extLst>
      <p:ext uri="{BB962C8B-B14F-4D97-AF65-F5344CB8AC3E}">
        <p14:creationId xmlns:p14="http://schemas.microsoft.com/office/powerpoint/2010/main" val="2370548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5A514B2-3B17-483E-BEDF-E8B15578B43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 y="0"/>
            <a:ext cx="9144000" cy="5254338"/>
          </a:xfrm>
          <a:prstGeom prst="rect">
            <a:avLst/>
          </a:prstGeom>
        </p:spPr>
      </p:pic>
      <p:pic>
        <p:nvPicPr>
          <p:cNvPr id="14" name="Picture 13" descr="A close up of a logo&#10;&#10;Description generated with very high confidence">
            <a:extLst>
              <a:ext uri="{FF2B5EF4-FFF2-40B4-BE49-F238E27FC236}">
                <a16:creationId xmlns:a16="http://schemas.microsoft.com/office/drawing/2014/main" id="{D248CFCA-1265-4380-AE82-3DDCDF1981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825" y="4048126"/>
            <a:ext cx="9429749" cy="2807474"/>
          </a:xfrm>
          <a:prstGeom prst="rect">
            <a:avLst/>
          </a:prstGeom>
        </p:spPr>
      </p:pic>
      <p:sp>
        <p:nvSpPr>
          <p:cNvPr id="9" name="TextBox 8">
            <a:extLst>
              <a:ext uri="{FF2B5EF4-FFF2-40B4-BE49-F238E27FC236}">
                <a16:creationId xmlns:a16="http://schemas.microsoft.com/office/drawing/2014/main" id="{0B92FB67-14A0-4288-A1BD-D63F9FE1A8BB}"/>
              </a:ext>
            </a:extLst>
          </p:cNvPr>
          <p:cNvSpPr txBox="1"/>
          <p:nvPr/>
        </p:nvSpPr>
        <p:spPr>
          <a:xfrm>
            <a:off x="716705" y="5364829"/>
            <a:ext cx="7047560" cy="954107"/>
          </a:xfrm>
          <a:prstGeom prst="rect">
            <a:avLst/>
          </a:prstGeom>
          <a:noFill/>
        </p:spPr>
        <p:txBody>
          <a:bodyPr wrap="square" rtlCol="0">
            <a:spAutoFit/>
          </a:bodyPr>
          <a:lstStyle/>
          <a:p>
            <a:r>
              <a:rPr lang="en-US" sz="2800" dirty="0">
                <a:solidFill>
                  <a:schemeClr val="bg1"/>
                </a:solidFill>
              </a:rPr>
              <a:t>14 year old </a:t>
            </a:r>
            <a:r>
              <a:rPr lang="en-US" sz="2800" dirty="0" err="1">
                <a:solidFill>
                  <a:schemeClr val="bg1"/>
                </a:solidFill>
              </a:rPr>
              <a:t>Sumaya</a:t>
            </a:r>
            <a:r>
              <a:rPr lang="en-US" sz="2800" dirty="0">
                <a:solidFill>
                  <a:schemeClr val="bg1"/>
                </a:solidFill>
              </a:rPr>
              <a:t> Khatun’s marriage prevented: in Bangladesh</a:t>
            </a:r>
          </a:p>
        </p:txBody>
      </p:sp>
      <p:sp>
        <p:nvSpPr>
          <p:cNvPr id="13" name="TextBox 12">
            <a:extLst>
              <a:ext uri="{FF2B5EF4-FFF2-40B4-BE49-F238E27FC236}">
                <a16:creationId xmlns:a16="http://schemas.microsoft.com/office/drawing/2014/main" id="{744C0AD6-829D-4A36-8D68-F8A3412FFE05}"/>
              </a:ext>
            </a:extLst>
          </p:cNvPr>
          <p:cNvSpPr txBox="1"/>
          <p:nvPr/>
        </p:nvSpPr>
        <p:spPr>
          <a:xfrm>
            <a:off x="392908" y="5197188"/>
            <a:ext cx="8408194" cy="744836"/>
          </a:xfrm>
          <a:prstGeom prst="rect">
            <a:avLst/>
          </a:prstGeom>
        </p:spPr>
        <p:txBody>
          <a:bodyPr vert="horz" lIns="91440" tIns="45720" rIns="91440" bIns="45720" rtlCol="0" anchor="ctr">
            <a:normAutofit/>
          </a:bodyPr>
          <a:lstStyle/>
          <a:p>
            <a:pPr algn="ctr">
              <a:lnSpc>
                <a:spcPct val="90000"/>
              </a:lnSpc>
              <a:spcBef>
                <a:spcPct val="0"/>
              </a:spcBef>
              <a:spcAft>
                <a:spcPts val="600"/>
              </a:spcAft>
            </a:pPr>
            <a:endParaRPr lang="en-US" sz="2400" dirty="0">
              <a:solidFill>
                <a:schemeClr val="tx1">
                  <a:lumMod val="85000"/>
                  <a:lumOff val="15000"/>
                </a:schemeClr>
              </a:solidFill>
              <a:latin typeface="+mj-lt"/>
              <a:ea typeface="+mj-ea"/>
              <a:cs typeface="+mj-cs"/>
            </a:endParaRPr>
          </a:p>
        </p:txBody>
      </p:sp>
      <p:pic>
        <p:nvPicPr>
          <p:cNvPr id="4" name="Picture 3" descr="A picture containing vector graphics&#10;&#10;Description generated with high confidence">
            <a:extLst>
              <a:ext uri="{FF2B5EF4-FFF2-40B4-BE49-F238E27FC236}">
                <a16:creationId xmlns:a16="http://schemas.microsoft.com/office/drawing/2014/main" id="{69802B96-2DE9-4B0C-80E2-8EED1C6D4DB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23800" y="5252656"/>
            <a:ext cx="1222589" cy="733553"/>
          </a:xfrm>
          <a:prstGeom prst="rect">
            <a:avLst/>
          </a:prstGeom>
        </p:spPr>
      </p:pic>
      <p:pic>
        <p:nvPicPr>
          <p:cNvPr id="11" name="Picture 10">
            <a:extLst>
              <a:ext uri="{FF2B5EF4-FFF2-40B4-BE49-F238E27FC236}">
                <a16:creationId xmlns:a16="http://schemas.microsoft.com/office/drawing/2014/main" id="{0619864C-655D-4C15-9000-2B76FDBD0FF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8601068" y="6228392"/>
            <a:ext cx="400068" cy="497216"/>
          </a:xfrm>
          <a:prstGeom prst="rect">
            <a:avLst/>
          </a:prstGeom>
        </p:spPr>
      </p:pic>
    </p:spTree>
    <p:extLst>
      <p:ext uri="{BB962C8B-B14F-4D97-AF65-F5344CB8AC3E}">
        <p14:creationId xmlns:p14="http://schemas.microsoft.com/office/powerpoint/2010/main" val="1891673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IMG_0332">
            <a:extLst>
              <a:ext uri="{FF2B5EF4-FFF2-40B4-BE49-F238E27FC236}">
                <a16:creationId xmlns:a16="http://schemas.microsoft.com/office/drawing/2014/main" id="{EAF14F7D-3B63-4035-B08F-A16BF599D0F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0"/>
            <a:ext cx="9144000" cy="525433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A close up of a logo&#10;&#10;Description generated with very high confidence">
            <a:extLst>
              <a:ext uri="{FF2B5EF4-FFF2-40B4-BE49-F238E27FC236}">
                <a16:creationId xmlns:a16="http://schemas.microsoft.com/office/drawing/2014/main" id="{EA6B3EE4-F1E9-4205-8423-978053E3DE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825" y="4048126"/>
            <a:ext cx="9429749" cy="2807474"/>
          </a:xfrm>
          <a:prstGeom prst="rect">
            <a:avLst/>
          </a:prstGeom>
        </p:spPr>
      </p:pic>
      <p:sp>
        <p:nvSpPr>
          <p:cNvPr id="13" name="TextBox 12">
            <a:extLst>
              <a:ext uri="{FF2B5EF4-FFF2-40B4-BE49-F238E27FC236}">
                <a16:creationId xmlns:a16="http://schemas.microsoft.com/office/drawing/2014/main" id="{744C0AD6-829D-4A36-8D68-F8A3412FFE05}"/>
              </a:ext>
            </a:extLst>
          </p:cNvPr>
          <p:cNvSpPr txBox="1"/>
          <p:nvPr/>
        </p:nvSpPr>
        <p:spPr>
          <a:xfrm>
            <a:off x="392908" y="5197188"/>
            <a:ext cx="8408194" cy="744836"/>
          </a:xfrm>
          <a:prstGeom prst="rect">
            <a:avLst/>
          </a:prstGeom>
        </p:spPr>
        <p:txBody>
          <a:bodyPr vert="horz" lIns="91440" tIns="45720" rIns="91440" bIns="45720" rtlCol="0" anchor="ctr">
            <a:normAutofit/>
          </a:bodyPr>
          <a:lstStyle/>
          <a:p>
            <a:pPr algn="ctr">
              <a:lnSpc>
                <a:spcPct val="90000"/>
              </a:lnSpc>
              <a:spcBef>
                <a:spcPct val="0"/>
              </a:spcBef>
              <a:spcAft>
                <a:spcPts val="600"/>
              </a:spcAft>
            </a:pPr>
            <a:endParaRPr lang="en-US" sz="2400" dirty="0">
              <a:solidFill>
                <a:schemeClr val="tx1">
                  <a:lumMod val="85000"/>
                  <a:lumOff val="15000"/>
                </a:schemeClr>
              </a:solidFill>
              <a:latin typeface="+mj-lt"/>
              <a:ea typeface="+mj-ea"/>
              <a:cs typeface="+mj-cs"/>
            </a:endParaRPr>
          </a:p>
        </p:txBody>
      </p:sp>
      <p:pic>
        <p:nvPicPr>
          <p:cNvPr id="5" name="Picture 4">
            <a:extLst>
              <a:ext uri="{FF2B5EF4-FFF2-40B4-BE49-F238E27FC236}">
                <a16:creationId xmlns:a16="http://schemas.microsoft.com/office/drawing/2014/main" id="{D16A3C3B-B5FF-4855-BD06-5C9FA6DDE0F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48625" y="5254308"/>
            <a:ext cx="1095375" cy="730250"/>
          </a:xfrm>
          <a:prstGeom prst="rect">
            <a:avLst/>
          </a:prstGeom>
        </p:spPr>
      </p:pic>
      <p:pic>
        <p:nvPicPr>
          <p:cNvPr id="12" name="Picture 11">
            <a:extLst>
              <a:ext uri="{FF2B5EF4-FFF2-40B4-BE49-F238E27FC236}">
                <a16:creationId xmlns:a16="http://schemas.microsoft.com/office/drawing/2014/main" id="{C9204C5C-53C4-4A96-BCC0-51BB321829A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8601068" y="6228392"/>
            <a:ext cx="400068" cy="497216"/>
          </a:xfrm>
          <a:prstGeom prst="rect">
            <a:avLst/>
          </a:prstGeom>
        </p:spPr>
      </p:pic>
      <p:sp>
        <p:nvSpPr>
          <p:cNvPr id="16" name="TextBox 15">
            <a:extLst>
              <a:ext uri="{FF2B5EF4-FFF2-40B4-BE49-F238E27FC236}">
                <a16:creationId xmlns:a16="http://schemas.microsoft.com/office/drawing/2014/main" id="{4E26AE41-43F5-460C-9BC1-73DF4516AE3E}"/>
              </a:ext>
            </a:extLst>
          </p:cNvPr>
          <p:cNvSpPr txBox="1"/>
          <p:nvPr/>
        </p:nvSpPr>
        <p:spPr>
          <a:xfrm>
            <a:off x="819151" y="5424498"/>
            <a:ext cx="6153150" cy="954107"/>
          </a:xfrm>
          <a:prstGeom prst="rect">
            <a:avLst/>
          </a:prstGeom>
          <a:noFill/>
        </p:spPr>
        <p:txBody>
          <a:bodyPr wrap="square" rtlCol="0">
            <a:spAutoFit/>
          </a:bodyPr>
          <a:lstStyle/>
          <a:p>
            <a:r>
              <a:rPr lang="en-US" sz="2800" dirty="0">
                <a:solidFill>
                  <a:schemeClr val="bg1"/>
                </a:solidFill>
              </a:rPr>
              <a:t>Rupali went through the advanced financial literacy training. </a:t>
            </a:r>
          </a:p>
        </p:txBody>
      </p:sp>
    </p:spTree>
    <p:extLst>
      <p:ext uri="{BB962C8B-B14F-4D97-AF65-F5344CB8AC3E}">
        <p14:creationId xmlns:p14="http://schemas.microsoft.com/office/powerpoint/2010/main" val="2291143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26A6B1F-01DE-4370-B44C-4B706750E2F8}"/>
              </a:ext>
            </a:extLst>
          </p:cNvPr>
          <p:cNvSpPr/>
          <p:nvPr/>
        </p:nvSpPr>
        <p:spPr>
          <a:xfrm>
            <a:off x="-1" y="-1"/>
            <a:ext cx="9144001" cy="5273019"/>
          </a:xfrm>
          <a:prstGeom prst="rect">
            <a:avLst/>
          </a:prstGeom>
          <a:solidFill>
            <a:srgbClr val="C0B6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https://girlsinspire.col.org/wp-content/uploads/2017/06/Natalia-Photo.jpg">
            <a:extLst>
              <a:ext uri="{FF2B5EF4-FFF2-40B4-BE49-F238E27FC236}">
                <a16:creationId xmlns:a16="http://schemas.microsoft.com/office/drawing/2014/main" id="{259D7B7B-A559-4E3B-924F-152D3AE8DAE9}"/>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2374109" y="-1"/>
            <a:ext cx="4461574" cy="527301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A close up of a logo&#10;&#10;Description generated with very high confidence">
            <a:extLst>
              <a:ext uri="{FF2B5EF4-FFF2-40B4-BE49-F238E27FC236}">
                <a16:creationId xmlns:a16="http://schemas.microsoft.com/office/drawing/2014/main" id="{5A63B794-6BFB-44CB-AE14-F8F6C6D335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00" y="4066836"/>
            <a:ext cx="9429749" cy="2807474"/>
          </a:xfrm>
          <a:prstGeom prst="rect">
            <a:avLst/>
          </a:prstGeom>
        </p:spPr>
      </p:pic>
      <p:sp>
        <p:nvSpPr>
          <p:cNvPr id="18" name="TextBox 17">
            <a:extLst>
              <a:ext uri="{FF2B5EF4-FFF2-40B4-BE49-F238E27FC236}">
                <a16:creationId xmlns:a16="http://schemas.microsoft.com/office/drawing/2014/main" id="{78CDD737-A3C1-496E-8828-057BC4EEBC62}"/>
              </a:ext>
            </a:extLst>
          </p:cNvPr>
          <p:cNvSpPr txBox="1"/>
          <p:nvPr/>
        </p:nvSpPr>
        <p:spPr>
          <a:xfrm>
            <a:off x="695325" y="5376533"/>
            <a:ext cx="7019925" cy="1384995"/>
          </a:xfrm>
          <a:prstGeom prst="rect">
            <a:avLst/>
          </a:prstGeom>
          <a:noFill/>
        </p:spPr>
        <p:txBody>
          <a:bodyPr wrap="square" rtlCol="0">
            <a:spAutoFit/>
          </a:bodyPr>
          <a:lstStyle/>
          <a:p>
            <a:r>
              <a:rPr lang="en-US" sz="2800" dirty="0">
                <a:solidFill>
                  <a:schemeClr val="bg1"/>
                </a:solidFill>
              </a:rPr>
              <a:t>“The day GIRLS Inspire project was introduced was one of the happiest days of my life.” </a:t>
            </a:r>
            <a:br>
              <a:rPr lang="en-US" sz="2800" dirty="0">
                <a:solidFill>
                  <a:schemeClr val="bg1"/>
                </a:solidFill>
              </a:rPr>
            </a:br>
            <a:r>
              <a:rPr lang="en-US" sz="2800" dirty="0">
                <a:solidFill>
                  <a:schemeClr val="bg1"/>
                </a:solidFill>
              </a:rPr>
              <a:t>--Natalia</a:t>
            </a:r>
          </a:p>
        </p:txBody>
      </p:sp>
      <p:pic>
        <p:nvPicPr>
          <p:cNvPr id="4" name="Picture 3" descr="A close up of a logo&#10;&#10;Description generated with very high confidence">
            <a:extLst>
              <a:ext uri="{FF2B5EF4-FFF2-40B4-BE49-F238E27FC236}">
                <a16:creationId xmlns:a16="http://schemas.microsoft.com/office/drawing/2014/main" id="{1414375F-1861-4907-A354-02CBC74E3DF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58149" y="5273018"/>
            <a:ext cx="1095376" cy="730251"/>
          </a:xfrm>
          <a:prstGeom prst="rect">
            <a:avLst/>
          </a:prstGeom>
        </p:spPr>
      </p:pic>
      <p:pic>
        <p:nvPicPr>
          <p:cNvPr id="12" name="Picture 11">
            <a:extLst>
              <a:ext uri="{FF2B5EF4-FFF2-40B4-BE49-F238E27FC236}">
                <a16:creationId xmlns:a16="http://schemas.microsoft.com/office/drawing/2014/main" id="{C9204C5C-53C4-4A96-BCC0-51BB321829A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8677268" y="6228392"/>
            <a:ext cx="400068" cy="497216"/>
          </a:xfrm>
          <a:prstGeom prst="rect">
            <a:avLst/>
          </a:prstGeom>
        </p:spPr>
      </p:pic>
    </p:spTree>
    <p:extLst>
      <p:ext uri="{BB962C8B-B14F-4D97-AF65-F5344CB8AC3E}">
        <p14:creationId xmlns:p14="http://schemas.microsoft.com/office/powerpoint/2010/main" val="61974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ouple of people that are standing in front of a building&#10;&#10;Description generated with very high confidence">
            <a:extLst>
              <a:ext uri="{FF2B5EF4-FFF2-40B4-BE49-F238E27FC236}">
                <a16:creationId xmlns:a16="http://schemas.microsoft.com/office/drawing/2014/main" id="{774DBC98-27D1-4187-A911-24DB727BEE9A}"/>
              </a:ext>
            </a:extLst>
          </p:cNvPr>
          <p:cNvPicPr>
            <a:picLocks noChangeAspect="1"/>
          </p:cNvPicPr>
          <p:nvPr/>
        </p:nvPicPr>
        <p:blipFill rotWithShape="1">
          <a:blip r:embed="rId3">
            <a:extLst>
              <a:ext uri="{28A0092B-C50C-407E-A947-70E740481C1C}">
                <a14:useLocalDpi xmlns:a14="http://schemas.microsoft.com/office/drawing/2010/main" val="0"/>
              </a:ext>
            </a:extLst>
          </a:blip>
          <a:srcRect l="4520"/>
          <a:stretch/>
        </p:blipFill>
        <p:spPr>
          <a:xfrm>
            <a:off x="0" y="-237131"/>
            <a:ext cx="9169005" cy="5462562"/>
          </a:xfrm>
          <a:prstGeom prst="rect">
            <a:avLst/>
          </a:prstGeom>
        </p:spPr>
      </p:pic>
      <p:pic>
        <p:nvPicPr>
          <p:cNvPr id="9" name="Picture 8" descr="A close up of a logo&#10;&#10;Description generated with very high confidence">
            <a:extLst>
              <a:ext uri="{FF2B5EF4-FFF2-40B4-BE49-F238E27FC236}">
                <a16:creationId xmlns:a16="http://schemas.microsoft.com/office/drawing/2014/main" id="{E5B46BF5-B43E-4063-A5BE-76E2DEAAA5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27" y="4050526"/>
            <a:ext cx="9429749" cy="2807474"/>
          </a:xfrm>
          <a:prstGeom prst="rect">
            <a:avLst/>
          </a:prstGeom>
        </p:spPr>
      </p:pic>
      <p:sp>
        <p:nvSpPr>
          <p:cNvPr id="15" name="TextBox 14">
            <a:extLst>
              <a:ext uri="{FF2B5EF4-FFF2-40B4-BE49-F238E27FC236}">
                <a16:creationId xmlns:a16="http://schemas.microsoft.com/office/drawing/2014/main" id="{D5DC1D81-9D42-4845-8B84-4C413AEC156E}"/>
              </a:ext>
            </a:extLst>
          </p:cNvPr>
          <p:cNvSpPr txBox="1"/>
          <p:nvPr/>
        </p:nvSpPr>
        <p:spPr>
          <a:xfrm>
            <a:off x="714376" y="5357823"/>
            <a:ext cx="7334249" cy="1200329"/>
          </a:xfrm>
          <a:prstGeom prst="rect">
            <a:avLst/>
          </a:prstGeom>
          <a:noFill/>
        </p:spPr>
        <p:txBody>
          <a:bodyPr wrap="square" rtlCol="0">
            <a:spAutoFit/>
          </a:bodyPr>
          <a:lstStyle/>
          <a:p>
            <a:r>
              <a:rPr lang="en-US" sz="2400" dirty="0">
                <a:solidFill>
                  <a:schemeClr val="bg1"/>
                </a:solidFill>
              </a:rPr>
              <a:t>“Throughout my marriage I was a victim of severe sexual and domestic violence and I was unaware of that because I was too young to understand.” --</a:t>
            </a:r>
            <a:r>
              <a:rPr lang="en-US" sz="2400" dirty="0" err="1">
                <a:solidFill>
                  <a:schemeClr val="bg1"/>
                </a:solidFill>
              </a:rPr>
              <a:t>Ramsha</a:t>
            </a:r>
            <a:r>
              <a:rPr lang="en-US" sz="2400" dirty="0">
                <a:solidFill>
                  <a:schemeClr val="bg1"/>
                </a:solidFill>
              </a:rPr>
              <a:t> (middle)</a:t>
            </a:r>
          </a:p>
        </p:txBody>
      </p:sp>
      <p:pic>
        <p:nvPicPr>
          <p:cNvPr id="4" name="Picture 3">
            <a:extLst>
              <a:ext uri="{FF2B5EF4-FFF2-40B4-BE49-F238E27FC236}">
                <a16:creationId xmlns:a16="http://schemas.microsoft.com/office/drawing/2014/main" id="{1414375F-1861-4907-A354-02CBC74E3DF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48625" y="5263833"/>
            <a:ext cx="1097808" cy="731689"/>
          </a:xfrm>
          <a:prstGeom prst="rect">
            <a:avLst/>
          </a:prstGeom>
        </p:spPr>
      </p:pic>
      <p:sp>
        <p:nvSpPr>
          <p:cNvPr id="13" name="TextBox 12">
            <a:extLst>
              <a:ext uri="{FF2B5EF4-FFF2-40B4-BE49-F238E27FC236}">
                <a16:creationId xmlns:a16="http://schemas.microsoft.com/office/drawing/2014/main" id="{744C0AD6-829D-4A36-8D68-F8A3412FFE05}"/>
              </a:ext>
            </a:extLst>
          </p:cNvPr>
          <p:cNvSpPr txBox="1"/>
          <p:nvPr/>
        </p:nvSpPr>
        <p:spPr>
          <a:xfrm>
            <a:off x="392908" y="5197188"/>
            <a:ext cx="8408194" cy="744836"/>
          </a:xfrm>
          <a:prstGeom prst="rect">
            <a:avLst/>
          </a:prstGeom>
        </p:spPr>
        <p:txBody>
          <a:bodyPr vert="horz" lIns="91440" tIns="45720" rIns="91440" bIns="45720" rtlCol="0" anchor="ctr">
            <a:normAutofit/>
          </a:bodyPr>
          <a:lstStyle/>
          <a:p>
            <a:pPr algn="ctr">
              <a:lnSpc>
                <a:spcPct val="90000"/>
              </a:lnSpc>
              <a:spcBef>
                <a:spcPct val="0"/>
              </a:spcBef>
              <a:spcAft>
                <a:spcPts val="600"/>
              </a:spcAft>
            </a:pPr>
            <a:endParaRPr lang="en-US" sz="2400" dirty="0">
              <a:solidFill>
                <a:schemeClr val="tx1">
                  <a:lumMod val="85000"/>
                  <a:lumOff val="15000"/>
                </a:schemeClr>
              </a:solidFill>
              <a:latin typeface="+mj-lt"/>
              <a:ea typeface="+mj-ea"/>
              <a:cs typeface="+mj-cs"/>
            </a:endParaRPr>
          </a:p>
        </p:txBody>
      </p:sp>
      <p:pic>
        <p:nvPicPr>
          <p:cNvPr id="12" name="Picture 11">
            <a:extLst>
              <a:ext uri="{FF2B5EF4-FFF2-40B4-BE49-F238E27FC236}">
                <a16:creationId xmlns:a16="http://schemas.microsoft.com/office/drawing/2014/main" id="{C9204C5C-53C4-4A96-BCC0-51BB321829A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8601068" y="6228392"/>
            <a:ext cx="400068" cy="497216"/>
          </a:xfrm>
          <a:prstGeom prst="rect">
            <a:avLst/>
          </a:prstGeom>
        </p:spPr>
      </p:pic>
    </p:spTree>
    <p:extLst>
      <p:ext uri="{BB962C8B-B14F-4D97-AF65-F5344CB8AC3E}">
        <p14:creationId xmlns:p14="http://schemas.microsoft.com/office/powerpoint/2010/main" val="1015929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D8AFBFB-DA9E-460F-BE89-A7BB20469030}"/>
              </a:ext>
            </a:extLst>
          </p:cNvPr>
          <p:cNvPicPr>
            <a:picLocks noChangeAspect="1"/>
          </p:cNvPicPr>
          <p:nvPr/>
        </p:nvPicPr>
        <p:blipFill rotWithShape="1">
          <a:blip r:embed="rId3">
            <a:extLst>
              <a:ext uri="{28A0092B-C50C-407E-A947-70E740481C1C}">
                <a14:useLocalDpi xmlns:a14="http://schemas.microsoft.com/office/drawing/2010/main" val="0"/>
              </a:ext>
            </a:extLst>
          </a:blip>
          <a:srcRect r="2168"/>
          <a:stretch/>
        </p:blipFill>
        <p:spPr>
          <a:xfrm>
            <a:off x="0" y="0"/>
            <a:ext cx="9144000" cy="5673373"/>
          </a:xfrm>
          <a:prstGeom prst="rect">
            <a:avLst/>
          </a:prstGeom>
        </p:spPr>
      </p:pic>
      <p:pic>
        <p:nvPicPr>
          <p:cNvPr id="9" name="Picture 8" descr="A close up of a logo&#10;&#10;Description generated with very high confidence">
            <a:extLst>
              <a:ext uri="{FF2B5EF4-FFF2-40B4-BE49-F238E27FC236}">
                <a16:creationId xmlns:a16="http://schemas.microsoft.com/office/drawing/2014/main" id="{E5B46BF5-B43E-4063-A5BE-76E2DEAAA5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27" y="4050526"/>
            <a:ext cx="9429749" cy="2807474"/>
          </a:xfrm>
          <a:prstGeom prst="rect">
            <a:avLst/>
          </a:prstGeom>
        </p:spPr>
      </p:pic>
      <p:sp>
        <p:nvSpPr>
          <p:cNvPr id="15" name="TextBox 14">
            <a:extLst>
              <a:ext uri="{FF2B5EF4-FFF2-40B4-BE49-F238E27FC236}">
                <a16:creationId xmlns:a16="http://schemas.microsoft.com/office/drawing/2014/main" id="{D5DC1D81-9D42-4845-8B84-4C413AEC156E}"/>
              </a:ext>
            </a:extLst>
          </p:cNvPr>
          <p:cNvSpPr txBox="1"/>
          <p:nvPr/>
        </p:nvSpPr>
        <p:spPr>
          <a:xfrm>
            <a:off x="714376" y="5169139"/>
            <a:ext cx="7341172" cy="1569660"/>
          </a:xfrm>
          <a:prstGeom prst="rect">
            <a:avLst/>
          </a:prstGeom>
          <a:noFill/>
        </p:spPr>
        <p:txBody>
          <a:bodyPr wrap="square" rtlCol="0">
            <a:spAutoFit/>
          </a:bodyPr>
          <a:lstStyle/>
          <a:p>
            <a:r>
              <a:rPr lang="en-US" sz="2400" dirty="0" err="1">
                <a:solidFill>
                  <a:schemeClr val="bg1"/>
                </a:solidFill>
              </a:rPr>
              <a:t>Rukhsana</a:t>
            </a:r>
            <a:r>
              <a:rPr lang="en-US" sz="2400" dirty="0">
                <a:solidFill>
                  <a:schemeClr val="bg1"/>
                </a:solidFill>
              </a:rPr>
              <a:t> participated in the Municipal Committee General Elections and was elected as a ‘General Lady Councilor Municipal Committee </a:t>
            </a:r>
            <a:r>
              <a:rPr lang="en-US" sz="2400" dirty="0" err="1">
                <a:solidFill>
                  <a:schemeClr val="bg1"/>
                </a:solidFill>
              </a:rPr>
              <a:t>Jatoi</a:t>
            </a:r>
            <a:r>
              <a:rPr lang="en-US" sz="2400" dirty="0">
                <a:solidFill>
                  <a:schemeClr val="bg1"/>
                </a:solidFill>
              </a:rPr>
              <a:t>. She is the first lady councilor in Tehsil </a:t>
            </a:r>
            <a:r>
              <a:rPr lang="en-US" sz="2400" dirty="0" err="1">
                <a:solidFill>
                  <a:schemeClr val="bg1"/>
                </a:solidFill>
              </a:rPr>
              <a:t>Jatoi</a:t>
            </a:r>
            <a:r>
              <a:rPr lang="en-US" sz="2400" dirty="0">
                <a:solidFill>
                  <a:schemeClr val="bg1"/>
                </a:solidFill>
              </a:rPr>
              <a:t>. </a:t>
            </a:r>
          </a:p>
        </p:txBody>
      </p:sp>
      <p:pic>
        <p:nvPicPr>
          <p:cNvPr id="4" name="Picture 3">
            <a:extLst>
              <a:ext uri="{FF2B5EF4-FFF2-40B4-BE49-F238E27FC236}">
                <a16:creationId xmlns:a16="http://schemas.microsoft.com/office/drawing/2014/main" id="{1414375F-1861-4907-A354-02CBC74E3DF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48625" y="5263833"/>
            <a:ext cx="1097808" cy="731689"/>
          </a:xfrm>
          <a:prstGeom prst="rect">
            <a:avLst/>
          </a:prstGeom>
        </p:spPr>
      </p:pic>
      <p:sp>
        <p:nvSpPr>
          <p:cNvPr id="13" name="TextBox 12">
            <a:extLst>
              <a:ext uri="{FF2B5EF4-FFF2-40B4-BE49-F238E27FC236}">
                <a16:creationId xmlns:a16="http://schemas.microsoft.com/office/drawing/2014/main" id="{744C0AD6-829D-4A36-8D68-F8A3412FFE05}"/>
              </a:ext>
            </a:extLst>
          </p:cNvPr>
          <p:cNvSpPr txBox="1"/>
          <p:nvPr/>
        </p:nvSpPr>
        <p:spPr>
          <a:xfrm>
            <a:off x="392908" y="5197188"/>
            <a:ext cx="8408194" cy="744836"/>
          </a:xfrm>
          <a:prstGeom prst="rect">
            <a:avLst/>
          </a:prstGeom>
        </p:spPr>
        <p:txBody>
          <a:bodyPr vert="horz" lIns="91440" tIns="45720" rIns="91440" bIns="45720" rtlCol="0" anchor="ctr">
            <a:normAutofit/>
          </a:bodyPr>
          <a:lstStyle/>
          <a:p>
            <a:pPr algn="ctr">
              <a:lnSpc>
                <a:spcPct val="90000"/>
              </a:lnSpc>
              <a:spcBef>
                <a:spcPct val="0"/>
              </a:spcBef>
              <a:spcAft>
                <a:spcPts val="600"/>
              </a:spcAft>
            </a:pPr>
            <a:endParaRPr lang="en-US" sz="2400" dirty="0">
              <a:solidFill>
                <a:schemeClr val="tx1">
                  <a:lumMod val="85000"/>
                  <a:lumOff val="15000"/>
                </a:schemeClr>
              </a:solidFill>
              <a:latin typeface="+mj-lt"/>
              <a:ea typeface="+mj-ea"/>
              <a:cs typeface="+mj-cs"/>
            </a:endParaRPr>
          </a:p>
        </p:txBody>
      </p:sp>
      <p:pic>
        <p:nvPicPr>
          <p:cNvPr id="12" name="Picture 11">
            <a:extLst>
              <a:ext uri="{FF2B5EF4-FFF2-40B4-BE49-F238E27FC236}">
                <a16:creationId xmlns:a16="http://schemas.microsoft.com/office/drawing/2014/main" id="{C9204C5C-53C4-4A96-BCC0-51BB321829A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8601068" y="6228392"/>
            <a:ext cx="400068" cy="497216"/>
          </a:xfrm>
          <a:prstGeom prst="rect">
            <a:avLst/>
          </a:prstGeom>
        </p:spPr>
      </p:pic>
    </p:spTree>
    <p:extLst>
      <p:ext uri="{BB962C8B-B14F-4D97-AF65-F5344CB8AC3E}">
        <p14:creationId xmlns:p14="http://schemas.microsoft.com/office/powerpoint/2010/main" val="1916647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young child sitting in a room&#10;&#10;Description automatically generated">
            <a:extLst>
              <a:ext uri="{FF2B5EF4-FFF2-40B4-BE49-F238E27FC236}">
                <a16:creationId xmlns:a16="http://schemas.microsoft.com/office/drawing/2014/main" id="{882023BC-B7C0-41F6-8087-E35A44D17088}"/>
              </a:ext>
            </a:extLst>
          </p:cNvPr>
          <p:cNvPicPr/>
          <p:nvPr/>
        </p:nvPicPr>
        <p:blipFill rotWithShape="1">
          <a:blip r:embed="rId3" cstate="print">
            <a:extLst>
              <a:ext uri="{28A0092B-C50C-407E-A947-70E740481C1C}">
                <a14:useLocalDpi xmlns:a14="http://schemas.microsoft.com/office/drawing/2010/main" val="0"/>
              </a:ext>
            </a:extLst>
          </a:blip>
          <a:srcRect/>
          <a:stretch/>
        </p:blipFill>
        <p:spPr>
          <a:xfrm>
            <a:off x="0" y="0"/>
            <a:ext cx="9144000" cy="5296842"/>
          </a:xfrm>
          <a:prstGeom prst="rect">
            <a:avLst/>
          </a:prstGeom>
        </p:spPr>
      </p:pic>
      <p:pic>
        <p:nvPicPr>
          <p:cNvPr id="10" name="Picture 9" descr="A close up of a logo&#10;&#10;Description generated with very high confidence">
            <a:extLst>
              <a:ext uri="{FF2B5EF4-FFF2-40B4-BE49-F238E27FC236}">
                <a16:creationId xmlns:a16="http://schemas.microsoft.com/office/drawing/2014/main" id="{C213DBB1-1750-4BFD-9DBA-05076CE58A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4050525"/>
            <a:ext cx="9429749" cy="2807474"/>
          </a:xfrm>
          <a:prstGeom prst="rect">
            <a:avLst/>
          </a:prstGeom>
        </p:spPr>
      </p:pic>
      <p:sp>
        <p:nvSpPr>
          <p:cNvPr id="15" name="TextBox 14">
            <a:extLst>
              <a:ext uri="{FF2B5EF4-FFF2-40B4-BE49-F238E27FC236}">
                <a16:creationId xmlns:a16="http://schemas.microsoft.com/office/drawing/2014/main" id="{F4A95194-AD92-4A35-AC50-4BB5F5312FAC}"/>
              </a:ext>
            </a:extLst>
          </p:cNvPr>
          <p:cNvSpPr txBox="1"/>
          <p:nvPr/>
        </p:nvSpPr>
        <p:spPr>
          <a:xfrm>
            <a:off x="685801" y="5360222"/>
            <a:ext cx="7191638" cy="1384995"/>
          </a:xfrm>
          <a:prstGeom prst="rect">
            <a:avLst/>
          </a:prstGeom>
          <a:noFill/>
        </p:spPr>
        <p:txBody>
          <a:bodyPr wrap="square" rtlCol="0">
            <a:spAutoFit/>
          </a:bodyPr>
          <a:lstStyle/>
          <a:p>
            <a:r>
              <a:rPr lang="en-US" sz="2800" dirty="0" err="1">
                <a:solidFill>
                  <a:schemeClr val="bg1"/>
                </a:solidFill>
              </a:rPr>
              <a:t>Rhodasia</a:t>
            </a:r>
            <a:r>
              <a:rPr lang="en-US" sz="2800" dirty="0">
                <a:solidFill>
                  <a:schemeClr val="bg1"/>
                </a:solidFill>
              </a:rPr>
              <a:t> is the chairperson of a self-help group in </a:t>
            </a:r>
            <a:r>
              <a:rPr lang="en-US" sz="2800" dirty="0" err="1">
                <a:solidFill>
                  <a:schemeClr val="bg1"/>
                </a:solidFill>
              </a:rPr>
              <a:t>Mzanzi</a:t>
            </a:r>
            <a:r>
              <a:rPr lang="en-US" sz="2800" dirty="0">
                <a:solidFill>
                  <a:schemeClr val="bg1"/>
                </a:solidFill>
              </a:rPr>
              <a:t> whose major produce is Maize flour, Batik and Peanut butter. </a:t>
            </a:r>
          </a:p>
        </p:txBody>
      </p:sp>
      <p:pic>
        <p:nvPicPr>
          <p:cNvPr id="8" name="Picture 7" descr="A close up of a logo&#10;&#10;Description generated with high confidence">
            <a:extLst>
              <a:ext uri="{FF2B5EF4-FFF2-40B4-BE49-F238E27FC236}">
                <a16:creationId xmlns:a16="http://schemas.microsoft.com/office/drawing/2014/main" id="{EC3C000D-267C-4650-BCCF-95B5629AEC9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10525" y="5294808"/>
            <a:ext cx="1133738" cy="755530"/>
          </a:xfrm>
          <a:prstGeom prst="rect">
            <a:avLst/>
          </a:prstGeom>
        </p:spPr>
      </p:pic>
      <p:sp>
        <p:nvSpPr>
          <p:cNvPr id="13" name="TextBox 12">
            <a:extLst>
              <a:ext uri="{FF2B5EF4-FFF2-40B4-BE49-F238E27FC236}">
                <a16:creationId xmlns:a16="http://schemas.microsoft.com/office/drawing/2014/main" id="{744C0AD6-829D-4A36-8D68-F8A3412FFE05}"/>
              </a:ext>
            </a:extLst>
          </p:cNvPr>
          <p:cNvSpPr txBox="1"/>
          <p:nvPr/>
        </p:nvSpPr>
        <p:spPr>
          <a:xfrm>
            <a:off x="383383" y="5197188"/>
            <a:ext cx="8408194" cy="744836"/>
          </a:xfrm>
          <a:prstGeom prst="rect">
            <a:avLst/>
          </a:prstGeom>
        </p:spPr>
        <p:txBody>
          <a:bodyPr vert="horz" lIns="91440" tIns="45720" rIns="91440" bIns="45720" rtlCol="0" anchor="ctr">
            <a:normAutofit/>
          </a:bodyPr>
          <a:lstStyle/>
          <a:p>
            <a:pPr algn="ctr">
              <a:lnSpc>
                <a:spcPct val="90000"/>
              </a:lnSpc>
              <a:spcBef>
                <a:spcPct val="0"/>
              </a:spcBef>
              <a:spcAft>
                <a:spcPts val="600"/>
              </a:spcAft>
            </a:pPr>
            <a:endParaRPr lang="en-US" sz="2400" dirty="0">
              <a:solidFill>
                <a:schemeClr val="tx1">
                  <a:lumMod val="85000"/>
                  <a:lumOff val="15000"/>
                </a:schemeClr>
              </a:solidFill>
              <a:latin typeface="+mj-lt"/>
              <a:ea typeface="+mj-ea"/>
              <a:cs typeface="+mj-cs"/>
            </a:endParaRPr>
          </a:p>
        </p:txBody>
      </p:sp>
      <p:pic>
        <p:nvPicPr>
          <p:cNvPr id="12" name="Picture 11">
            <a:extLst>
              <a:ext uri="{FF2B5EF4-FFF2-40B4-BE49-F238E27FC236}">
                <a16:creationId xmlns:a16="http://schemas.microsoft.com/office/drawing/2014/main" id="{C9204C5C-53C4-4A96-BCC0-51BB321829A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8591543" y="6228392"/>
            <a:ext cx="400068" cy="497216"/>
          </a:xfrm>
          <a:prstGeom prst="rect">
            <a:avLst/>
          </a:prstGeom>
        </p:spPr>
      </p:pic>
    </p:spTree>
    <p:extLst>
      <p:ext uri="{BB962C8B-B14F-4D97-AF65-F5344CB8AC3E}">
        <p14:creationId xmlns:p14="http://schemas.microsoft.com/office/powerpoint/2010/main" val="2574394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28680AF-0D80-43AD-A055-15A2E275B8B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0"/>
            <a:ext cx="9143998" cy="5254338"/>
          </a:xfrm>
          <a:prstGeom prst="rect">
            <a:avLst/>
          </a:prstGeom>
        </p:spPr>
      </p:pic>
      <p:sp>
        <p:nvSpPr>
          <p:cNvPr id="15" name="TextBox 14">
            <a:extLst>
              <a:ext uri="{FF2B5EF4-FFF2-40B4-BE49-F238E27FC236}">
                <a16:creationId xmlns:a16="http://schemas.microsoft.com/office/drawing/2014/main" id="{EE13E0DE-D0EA-4862-942E-1FD5A189F5D0}"/>
              </a:ext>
            </a:extLst>
          </p:cNvPr>
          <p:cNvSpPr txBox="1"/>
          <p:nvPr/>
        </p:nvSpPr>
        <p:spPr>
          <a:xfrm>
            <a:off x="714376" y="5357823"/>
            <a:ext cx="7543800" cy="523220"/>
          </a:xfrm>
          <a:prstGeom prst="rect">
            <a:avLst/>
          </a:prstGeom>
          <a:noFill/>
        </p:spPr>
        <p:txBody>
          <a:bodyPr wrap="square" rtlCol="0">
            <a:spAutoFit/>
          </a:bodyPr>
          <a:lstStyle/>
          <a:p>
            <a:r>
              <a:rPr lang="en-US" sz="2800" dirty="0">
                <a:solidFill>
                  <a:schemeClr val="bg1"/>
                </a:solidFill>
                <a:latin typeface="+mj-lt"/>
              </a:rPr>
              <a:t>Rupali…</a:t>
            </a:r>
          </a:p>
        </p:txBody>
      </p:sp>
      <p:sp>
        <p:nvSpPr>
          <p:cNvPr id="13" name="TextBox 12">
            <a:extLst>
              <a:ext uri="{FF2B5EF4-FFF2-40B4-BE49-F238E27FC236}">
                <a16:creationId xmlns:a16="http://schemas.microsoft.com/office/drawing/2014/main" id="{744C0AD6-829D-4A36-8D68-F8A3412FFE05}"/>
              </a:ext>
            </a:extLst>
          </p:cNvPr>
          <p:cNvSpPr txBox="1"/>
          <p:nvPr/>
        </p:nvSpPr>
        <p:spPr>
          <a:xfrm>
            <a:off x="392908" y="5197188"/>
            <a:ext cx="8408194" cy="744836"/>
          </a:xfrm>
          <a:prstGeom prst="rect">
            <a:avLst/>
          </a:prstGeom>
        </p:spPr>
        <p:txBody>
          <a:bodyPr vert="horz" lIns="91440" tIns="45720" rIns="91440" bIns="45720" rtlCol="0" anchor="ctr">
            <a:normAutofit/>
          </a:bodyPr>
          <a:lstStyle/>
          <a:p>
            <a:pPr algn="ctr">
              <a:lnSpc>
                <a:spcPct val="90000"/>
              </a:lnSpc>
              <a:spcBef>
                <a:spcPct val="0"/>
              </a:spcBef>
              <a:spcAft>
                <a:spcPts val="600"/>
              </a:spcAft>
            </a:pPr>
            <a:endParaRPr lang="en-US" sz="2400" dirty="0">
              <a:solidFill>
                <a:schemeClr val="tx1">
                  <a:lumMod val="85000"/>
                  <a:lumOff val="15000"/>
                </a:schemeClr>
              </a:solidFill>
              <a:latin typeface="+mj-lt"/>
              <a:ea typeface="+mj-ea"/>
              <a:cs typeface="+mj-cs"/>
            </a:endParaRPr>
          </a:p>
        </p:txBody>
      </p:sp>
      <p:pic>
        <p:nvPicPr>
          <p:cNvPr id="16" name="Picture 15" descr="A close up of a logo&#10;&#10;Description generated with very high confidence">
            <a:extLst>
              <a:ext uri="{FF2B5EF4-FFF2-40B4-BE49-F238E27FC236}">
                <a16:creationId xmlns:a16="http://schemas.microsoft.com/office/drawing/2014/main" id="{636843CE-00CF-4653-9191-550A28D538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825" y="4048126"/>
            <a:ext cx="9429749" cy="2807474"/>
          </a:xfrm>
          <a:prstGeom prst="rect">
            <a:avLst/>
          </a:prstGeom>
        </p:spPr>
      </p:pic>
      <p:sp>
        <p:nvSpPr>
          <p:cNvPr id="17" name="TextBox 16">
            <a:extLst>
              <a:ext uri="{FF2B5EF4-FFF2-40B4-BE49-F238E27FC236}">
                <a16:creationId xmlns:a16="http://schemas.microsoft.com/office/drawing/2014/main" id="{31E2A2F6-523D-4817-AF3A-566520B396A2}"/>
              </a:ext>
            </a:extLst>
          </p:cNvPr>
          <p:cNvSpPr txBox="1"/>
          <p:nvPr/>
        </p:nvSpPr>
        <p:spPr>
          <a:xfrm>
            <a:off x="716705" y="5364829"/>
            <a:ext cx="7748688" cy="954107"/>
          </a:xfrm>
          <a:prstGeom prst="rect">
            <a:avLst/>
          </a:prstGeom>
          <a:noFill/>
        </p:spPr>
        <p:txBody>
          <a:bodyPr wrap="square" rtlCol="0">
            <a:spAutoFit/>
          </a:bodyPr>
          <a:lstStyle/>
          <a:p>
            <a:r>
              <a:rPr lang="en-US" sz="2800" dirty="0">
                <a:solidFill>
                  <a:schemeClr val="bg1"/>
                </a:solidFill>
              </a:rPr>
              <a:t>Carpentry training with </a:t>
            </a:r>
            <a:r>
              <a:rPr lang="en-US" sz="2800" dirty="0" err="1">
                <a:solidFill>
                  <a:schemeClr val="bg1"/>
                </a:solidFill>
              </a:rPr>
              <a:t>Shidhulai</a:t>
            </a:r>
            <a:r>
              <a:rPr lang="en-US" sz="2800" dirty="0">
                <a:solidFill>
                  <a:schemeClr val="bg1"/>
                </a:solidFill>
              </a:rPr>
              <a:t> </a:t>
            </a:r>
            <a:r>
              <a:rPr lang="en-US" sz="2800" dirty="0" err="1">
                <a:solidFill>
                  <a:schemeClr val="bg1"/>
                </a:solidFill>
              </a:rPr>
              <a:t>Swanirvar</a:t>
            </a:r>
            <a:r>
              <a:rPr lang="en-US" sz="2800" dirty="0">
                <a:solidFill>
                  <a:schemeClr val="bg1"/>
                </a:solidFill>
              </a:rPr>
              <a:t> </a:t>
            </a:r>
            <a:r>
              <a:rPr lang="en-US" sz="2800" dirty="0" err="1">
                <a:solidFill>
                  <a:schemeClr val="bg1"/>
                </a:solidFill>
              </a:rPr>
              <a:t>Sangstha</a:t>
            </a:r>
            <a:r>
              <a:rPr lang="en-US" sz="2800" dirty="0">
                <a:solidFill>
                  <a:schemeClr val="bg1"/>
                </a:solidFill>
              </a:rPr>
              <a:t> in Bangladesh</a:t>
            </a:r>
          </a:p>
        </p:txBody>
      </p:sp>
      <p:sp>
        <p:nvSpPr>
          <p:cNvPr id="18" name="TextBox 17">
            <a:extLst>
              <a:ext uri="{FF2B5EF4-FFF2-40B4-BE49-F238E27FC236}">
                <a16:creationId xmlns:a16="http://schemas.microsoft.com/office/drawing/2014/main" id="{3AD4E5DF-A273-43A8-A448-047063F72DEA}"/>
              </a:ext>
            </a:extLst>
          </p:cNvPr>
          <p:cNvSpPr txBox="1"/>
          <p:nvPr/>
        </p:nvSpPr>
        <p:spPr>
          <a:xfrm>
            <a:off x="392908" y="5197188"/>
            <a:ext cx="8408194" cy="744836"/>
          </a:xfrm>
          <a:prstGeom prst="rect">
            <a:avLst/>
          </a:prstGeom>
        </p:spPr>
        <p:txBody>
          <a:bodyPr vert="horz" lIns="91440" tIns="45720" rIns="91440" bIns="45720" rtlCol="0" anchor="ctr">
            <a:normAutofit/>
          </a:bodyPr>
          <a:lstStyle/>
          <a:p>
            <a:pPr algn="ctr">
              <a:lnSpc>
                <a:spcPct val="90000"/>
              </a:lnSpc>
              <a:spcBef>
                <a:spcPct val="0"/>
              </a:spcBef>
              <a:spcAft>
                <a:spcPts val="600"/>
              </a:spcAft>
            </a:pPr>
            <a:endParaRPr lang="en-US" sz="2400" dirty="0">
              <a:solidFill>
                <a:schemeClr val="tx1">
                  <a:lumMod val="85000"/>
                  <a:lumOff val="15000"/>
                </a:schemeClr>
              </a:solidFill>
              <a:latin typeface="+mj-lt"/>
              <a:ea typeface="+mj-ea"/>
              <a:cs typeface="+mj-cs"/>
            </a:endParaRPr>
          </a:p>
        </p:txBody>
      </p:sp>
      <p:pic>
        <p:nvPicPr>
          <p:cNvPr id="19" name="Picture 18" descr="A picture containing vector graphics&#10;&#10;Description generated with high confidence">
            <a:extLst>
              <a:ext uri="{FF2B5EF4-FFF2-40B4-BE49-F238E27FC236}">
                <a16:creationId xmlns:a16="http://schemas.microsoft.com/office/drawing/2014/main" id="{66A06197-9B57-4C95-91C1-2BD02BFFEA8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23800" y="5252656"/>
            <a:ext cx="1222589" cy="733553"/>
          </a:xfrm>
          <a:prstGeom prst="rect">
            <a:avLst/>
          </a:prstGeom>
        </p:spPr>
      </p:pic>
      <p:pic>
        <p:nvPicPr>
          <p:cNvPr id="20" name="Picture 19">
            <a:extLst>
              <a:ext uri="{FF2B5EF4-FFF2-40B4-BE49-F238E27FC236}">
                <a16:creationId xmlns:a16="http://schemas.microsoft.com/office/drawing/2014/main" id="{45E022B6-F48C-4C0F-857F-DDAC2744874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8601068" y="6228392"/>
            <a:ext cx="400068" cy="497216"/>
          </a:xfrm>
          <a:prstGeom prst="rect">
            <a:avLst/>
          </a:prstGeom>
        </p:spPr>
      </p:pic>
    </p:spTree>
    <p:extLst>
      <p:ext uri="{BB962C8B-B14F-4D97-AF65-F5344CB8AC3E}">
        <p14:creationId xmlns:p14="http://schemas.microsoft.com/office/powerpoint/2010/main" val="1731367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4">
            <a:extLst>
              <a:ext uri="{FF2B5EF4-FFF2-40B4-BE49-F238E27FC236}">
                <a16:creationId xmlns:a16="http://schemas.microsoft.com/office/drawing/2014/main" id="{47EDDA48-4C82-494C-8D51-688326FE85D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 y="-21117"/>
            <a:ext cx="9144001" cy="5277445"/>
          </a:xfrm>
          <a:prstGeom prst="rect">
            <a:avLst/>
          </a:prstGeom>
        </p:spPr>
      </p:pic>
      <p:pic>
        <p:nvPicPr>
          <p:cNvPr id="14" name="Picture 13" descr="A close up of a logo&#10;&#10;Description generated with very high confidence">
            <a:extLst>
              <a:ext uri="{FF2B5EF4-FFF2-40B4-BE49-F238E27FC236}">
                <a16:creationId xmlns:a16="http://schemas.microsoft.com/office/drawing/2014/main" id="{6F91F4EF-A642-4236-A078-25E848C793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825" y="4048126"/>
            <a:ext cx="9429749" cy="2807474"/>
          </a:xfrm>
          <a:prstGeom prst="rect">
            <a:avLst/>
          </a:prstGeom>
        </p:spPr>
      </p:pic>
      <p:sp>
        <p:nvSpPr>
          <p:cNvPr id="15" name="TextBox 14">
            <a:extLst>
              <a:ext uri="{FF2B5EF4-FFF2-40B4-BE49-F238E27FC236}">
                <a16:creationId xmlns:a16="http://schemas.microsoft.com/office/drawing/2014/main" id="{062275D2-3FFD-42E9-8030-C614652765AE}"/>
              </a:ext>
            </a:extLst>
          </p:cNvPr>
          <p:cNvSpPr txBox="1"/>
          <p:nvPr/>
        </p:nvSpPr>
        <p:spPr>
          <a:xfrm>
            <a:off x="392908" y="5197188"/>
            <a:ext cx="8408194" cy="744836"/>
          </a:xfrm>
          <a:prstGeom prst="rect">
            <a:avLst/>
          </a:prstGeom>
        </p:spPr>
        <p:txBody>
          <a:bodyPr vert="horz" lIns="91440" tIns="45720" rIns="91440" bIns="45720" rtlCol="0" anchor="ctr">
            <a:normAutofit/>
          </a:bodyPr>
          <a:lstStyle/>
          <a:p>
            <a:pPr algn="ctr">
              <a:lnSpc>
                <a:spcPct val="90000"/>
              </a:lnSpc>
              <a:spcBef>
                <a:spcPct val="0"/>
              </a:spcBef>
              <a:spcAft>
                <a:spcPts val="600"/>
              </a:spcAft>
            </a:pPr>
            <a:endParaRPr lang="en-US" sz="2400" dirty="0">
              <a:solidFill>
                <a:schemeClr val="tx1">
                  <a:lumMod val="85000"/>
                  <a:lumOff val="15000"/>
                </a:schemeClr>
              </a:solidFill>
              <a:latin typeface="+mj-lt"/>
              <a:ea typeface="+mj-ea"/>
              <a:cs typeface="+mj-cs"/>
            </a:endParaRPr>
          </a:p>
        </p:txBody>
      </p:sp>
      <p:pic>
        <p:nvPicPr>
          <p:cNvPr id="17" name="Picture 16">
            <a:extLst>
              <a:ext uri="{FF2B5EF4-FFF2-40B4-BE49-F238E27FC236}">
                <a16:creationId xmlns:a16="http://schemas.microsoft.com/office/drawing/2014/main" id="{526DAD1D-FD94-462B-AEB5-CBCEC36B882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48625" y="5254308"/>
            <a:ext cx="1095375" cy="730250"/>
          </a:xfrm>
          <a:prstGeom prst="rect">
            <a:avLst/>
          </a:prstGeom>
        </p:spPr>
      </p:pic>
      <p:pic>
        <p:nvPicPr>
          <p:cNvPr id="18" name="Picture 17">
            <a:extLst>
              <a:ext uri="{FF2B5EF4-FFF2-40B4-BE49-F238E27FC236}">
                <a16:creationId xmlns:a16="http://schemas.microsoft.com/office/drawing/2014/main" id="{D75F53DC-58A0-469D-9586-1860FA4B66C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8601068" y="6228392"/>
            <a:ext cx="400068" cy="497216"/>
          </a:xfrm>
          <a:prstGeom prst="rect">
            <a:avLst/>
          </a:prstGeom>
        </p:spPr>
      </p:pic>
      <p:sp>
        <p:nvSpPr>
          <p:cNvPr id="19" name="TextBox 18">
            <a:extLst>
              <a:ext uri="{FF2B5EF4-FFF2-40B4-BE49-F238E27FC236}">
                <a16:creationId xmlns:a16="http://schemas.microsoft.com/office/drawing/2014/main" id="{0E7130F0-350A-45F8-9321-7C1889081941}"/>
              </a:ext>
            </a:extLst>
          </p:cNvPr>
          <p:cNvSpPr txBox="1"/>
          <p:nvPr/>
        </p:nvSpPr>
        <p:spPr>
          <a:xfrm>
            <a:off x="714376" y="5357823"/>
            <a:ext cx="7543800" cy="954107"/>
          </a:xfrm>
          <a:prstGeom prst="rect">
            <a:avLst/>
          </a:prstGeom>
          <a:noFill/>
        </p:spPr>
        <p:txBody>
          <a:bodyPr wrap="square" rtlCol="0">
            <a:spAutoFit/>
          </a:bodyPr>
          <a:lstStyle/>
          <a:p>
            <a:r>
              <a:rPr lang="en-US" sz="2800" dirty="0">
                <a:solidFill>
                  <a:schemeClr val="bg1"/>
                </a:solidFill>
              </a:rPr>
              <a:t>Mobile phone technology training with </a:t>
            </a:r>
            <a:br>
              <a:rPr lang="en-US" sz="2800" dirty="0">
                <a:solidFill>
                  <a:schemeClr val="bg1"/>
                </a:solidFill>
              </a:rPr>
            </a:br>
            <a:r>
              <a:rPr lang="en-US" sz="2800" dirty="0">
                <a:solidFill>
                  <a:schemeClr val="bg1"/>
                </a:solidFill>
              </a:rPr>
              <a:t>Mann </a:t>
            </a:r>
            <a:r>
              <a:rPr lang="en-US" sz="2800" dirty="0" err="1">
                <a:solidFill>
                  <a:schemeClr val="bg1"/>
                </a:solidFill>
              </a:rPr>
              <a:t>Deshi</a:t>
            </a:r>
            <a:r>
              <a:rPr lang="en-US" sz="2800" dirty="0">
                <a:solidFill>
                  <a:schemeClr val="bg1"/>
                </a:solidFill>
              </a:rPr>
              <a:t> in India</a:t>
            </a:r>
          </a:p>
        </p:txBody>
      </p:sp>
    </p:spTree>
    <p:extLst>
      <p:ext uri="{BB962C8B-B14F-4D97-AF65-F5344CB8AC3E}">
        <p14:creationId xmlns:p14="http://schemas.microsoft.com/office/powerpoint/2010/main" val="3998585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878D9-3B63-4101-8E66-69BE86E479E0}"/>
              </a:ext>
            </a:extLst>
          </p:cNvPr>
          <p:cNvSpPr>
            <a:spLocks noGrp="1"/>
          </p:cNvSpPr>
          <p:nvPr>
            <p:ph type="title" idx="4294967295"/>
          </p:nvPr>
        </p:nvSpPr>
        <p:spPr>
          <a:xfrm>
            <a:off x="0" y="107950"/>
            <a:ext cx="9144000" cy="1325563"/>
          </a:xfrm>
        </p:spPr>
        <p:txBody>
          <a:bodyPr/>
          <a:lstStyle/>
          <a:p>
            <a:r>
              <a:rPr lang="en-US" dirty="0"/>
              <a:t>GIRLS Inspire: Results</a:t>
            </a:r>
            <a:endParaRPr lang="en-CA" dirty="0"/>
          </a:p>
        </p:txBody>
      </p:sp>
      <p:pic>
        <p:nvPicPr>
          <p:cNvPr id="4" name="Picture 3">
            <a:extLst>
              <a:ext uri="{FF2B5EF4-FFF2-40B4-BE49-F238E27FC236}">
                <a16:creationId xmlns:a16="http://schemas.microsoft.com/office/drawing/2014/main" id="{90100E24-52C7-4503-B7EE-AD458C0419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375" y="1595437"/>
            <a:ext cx="8477250" cy="4105275"/>
          </a:xfrm>
          <a:prstGeom prst="rect">
            <a:avLst/>
          </a:prstGeom>
        </p:spPr>
      </p:pic>
    </p:spTree>
    <p:extLst>
      <p:ext uri="{BB962C8B-B14F-4D97-AF65-F5344CB8AC3E}">
        <p14:creationId xmlns:p14="http://schemas.microsoft.com/office/powerpoint/2010/main" val="2607403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a:extLst>
              <a:ext uri="{FF2B5EF4-FFF2-40B4-BE49-F238E27FC236}">
                <a16:creationId xmlns:a16="http://schemas.microsoft.com/office/drawing/2014/main" id="{F796E2ED-A8AE-480D-A619-3A9698C4083B}"/>
              </a:ext>
            </a:extLst>
          </p:cNvPr>
          <p:cNvSpPr>
            <a:spLocks noGrp="1"/>
          </p:cNvSpPr>
          <p:nvPr>
            <p:ph type="title"/>
          </p:nvPr>
        </p:nvSpPr>
        <p:spPr>
          <a:xfrm>
            <a:off x="711443" y="0"/>
            <a:ext cx="7886700" cy="1325563"/>
          </a:xfrm>
        </p:spPr>
        <p:txBody>
          <a:bodyPr/>
          <a:lstStyle/>
          <a:p>
            <a:r>
              <a:rPr lang="en-US" dirty="0"/>
              <a:t>Education Strategy</a:t>
            </a:r>
          </a:p>
        </p:txBody>
      </p:sp>
      <p:sp>
        <p:nvSpPr>
          <p:cNvPr id="14" name="TextBox 13">
            <a:extLst>
              <a:ext uri="{FF2B5EF4-FFF2-40B4-BE49-F238E27FC236}">
                <a16:creationId xmlns:a16="http://schemas.microsoft.com/office/drawing/2014/main" id="{98E4C2E6-9595-4F50-8908-1BE350A565C5}"/>
              </a:ext>
            </a:extLst>
          </p:cNvPr>
          <p:cNvSpPr txBox="1"/>
          <p:nvPr/>
        </p:nvSpPr>
        <p:spPr>
          <a:xfrm>
            <a:off x="194447" y="3132300"/>
            <a:ext cx="2304048" cy="830997"/>
          </a:xfrm>
          <a:prstGeom prst="rect">
            <a:avLst/>
          </a:prstGeom>
          <a:noFill/>
        </p:spPr>
        <p:txBody>
          <a:bodyPr wrap="square" rtlCol="0">
            <a:spAutoFit/>
          </a:bodyPr>
          <a:lstStyle/>
          <a:p>
            <a:pPr algn="ctr"/>
            <a:r>
              <a:rPr lang="en-US" sz="2400" b="1" dirty="0">
                <a:latin typeface="+mj-lt"/>
              </a:rPr>
              <a:t>Boat Schools in Bangladesh</a:t>
            </a:r>
          </a:p>
        </p:txBody>
      </p:sp>
      <p:sp>
        <p:nvSpPr>
          <p:cNvPr id="15" name="TextBox 14">
            <a:extLst>
              <a:ext uri="{FF2B5EF4-FFF2-40B4-BE49-F238E27FC236}">
                <a16:creationId xmlns:a16="http://schemas.microsoft.com/office/drawing/2014/main" id="{6F22BFCE-66B4-4337-8DA6-C7525D87E0BA}"/>
              </a:ext>
            </a:extLst>
          </p:cNvPr>
          <p:cNvSpPr txBox="1"/>
          <p:nvPr/>
        </p:nvSpPr>
        <p:spPr>
          <a:xfrm>
            <a:off x="3190173" y="3158887"/>
            <a:ext cx="2582146" cy="830997"/>
          </a:xfrm>
          <a:prstGeom prst="rect">
            <a:avLst/>
          </a:prstGeom>
          <a:noFill/>
        </p:spPr>
        <p:txBody>
          <a:bodyPr wrap="square" rtlCol="0">
            <a:spAutoFit/>
          </a:bodyPr>
          <a:lstStyle/>
          <a:p>
            <a:pPr algn="ctr"/>
            <a:r>
              <a:rPr lang="en-US" sz="2400" b="1" dirty="0">
                <a:latin typeface="+mj-lt"/>
              </a:rPr>
              <a:t>Pop-Up Learning </a:t>
            </a:r>
            <a:r>
              <a:rPr lang="en-US" sz="2400" b="1" dirty="0" err="1">
                <a:latin typeface="+mj-lt"/>
              </a:rPr>
              <a:t>Centres</a:t>
            </a:r>
            <a:r>
              <a:rPr lang="en-US" sz="2400" b="1" dirty="0">
                <a:latin typeface="+mj-lt"/>
              </a:rPr>
              <a:t> in Pakistan</a:t>
            </a:r>
          </a:p>
        </p:txBody>
      </p:sp>
      <p:sp>
        <p:nvSpPr>
          <p:cNvPr id="17" name="TextBox 16">
            <a:extLst>
              <a:ext uri="{FF2B5EF4-FFF2-40B4-BE49-F238E27FC236}">
                <a16:creationId xmlns:a16="http://schemas.microsoft.com/office/drawing/2014/main" id="{F5792FE8-B99F-439D-BC4A-B759F7E74921}"/>
              </a:ext>
            </a:extLst>
          </p:cNvPr>
          <p:cNvSpPr txBox="1"/>
          <p:nvPr/>
        </p:nvSpPr>
        <p:spPr>
          <a:xfrm>
            <a:off x="4654793" y="5550174"/>
            <a:ext cx="3178616" cy="461665"/>
          </a:xfrm>
          <a:prstGeom prst="rect">
            <a:avLst/>
          </a:prstGeom>
          <a:noFill/>
        </p:spPr>
        <p:txBody>
          <a:bodyPr wrap="square" rtlCol="0">
            <a:spAutoFit/>
          </a:bodyPr>
          <a:lstStyle/>
          <a:p>
            <a:pPr algn="ctr"/>
            <a:r>
              <a:rPr lang="en-US" sz="2400" b="1" dirty="0">
                <a:latin typeface="+mj-lt"/>
              </a:rPr>
              <a:t>Vocational Skills Training</a:t>
            </a:r>
          </a:p>
        </p:txBody>
      </p:sp>
      <p:sp>
        <p:nvSpPr>
          <p:cNvPr id="19" name="TextBox 18">
            <a:extLst>
              <a:ext uri="{FF2B5EF4-FFF2-40B4-BE49-F238E27FC236}">
                <a16:creationId xmlns:a16="http://schemas.microsoft.com/office/drawing/2014/main" id="{D0A5405A-993F-4329-89E1-0FDC1C4C6BCD}"/>
              </a:ext>
            </a:extLst>
          </p:cNvPr>
          <p:cNvSpPr txBox="1"/>
          <p:nvPr/>
        </p:nvSpPr>
        <p:spPr>
          <a:xfrm>
            <a:off x="1459439" y="5550174"/>
            <a:ext cx="1921475" cy="830997"/>
          </a:xfrm>
          <a:prstGeom prst="rect">
            <a:avLst/>
          </a:prstGeom>
          <a:noFill/>
        </p:spPr>
        <p:txBody>
          <a:bodyPr wrap="square" rtlCol="0">
            <a:spAutoFit/>
          </a:bodyPr>
          <a:lstStyle/>
          <a:p>
            <a:pPr algn="ctr"/>
            <a:r>
              <a:rPr lang="en-US" sz="2400" b="1" dirty="0">
                <a:latin typeface="+mj-lt"/>
              </a:rPr>
              <a:t>Safe Learning Environments</a:t>
            </a:r>
          </a:p>
        </p:txBody>
      </p:sp>
      <p:sp>
        <p:nvSpPr>
          <p:cNvPr id="20" name="TextBox 19">
            <a:extLst>
              <a:ext uri="{FF2B5EF4-FFF2-40B4-BE49-F238E27FC236}">
                <a16:creationId xmlns:a16="http://schemas.microsoft.com/office/drawing/2014/main" id="{626CF3FC-5636-4200-B836-444972982D14}"/>
              </a:ext>
            </a:extLst>
          </p:cNvPr>
          <p:cNvSpPr txBox="1"/>
          <p:nvPr/>
        </p:nvSpPr>
        <p:spPr>
          <a:xfrm>
            <a:off x="6244101" y="3132300"/>
            <a:ext cx="2822343" cy="1200329"/>
          </a:xfrm>
          <a:prstGeom prst="rect">
            <a:avLst/>
          </a:prstGeom>
          <a:noFill/>
        </p:spPr>
        <p:txBody>
          <a:bodyPr wrap="square" rtlCol="0">
            <a:spAutoFit/>
          </a:bodyPr>
          <a:lstStyle/>
          <a:p>
            <a:pPr algn="ctr"/>
            <a:r>
              <a:rPr lang="en-US" sz="2400" b="1" dirty="0">
                <a:latin typeface="+mj-lt"/>
              </a:rPr>
              <a:t>Mobile Learning </a:t>
            </a:r>
            <a:r>
              <a:rPr lang="en-US" sz="2400" b="1" dirty="0" err="1">
                <a:latin typeface="+mj-lt"/>
              </a:rPr>
              <a:t>Centres</a:t>
            </a:r>
            <a:r>
              <a:rPr lang="en-US" sz="2400" b="1" dirty="0">
                <a:latin typeface="+mj-lt"/>
              </a:rPr>
              <a:t> in India and Mozambique </a:t>
            </a:r>
          </a:p>
        </p:txBody>
      </p:sp>
      <p:pic>
        <p:nvPicPr>
          <p:cNvPr id="9" name="Picture 8">
            <a:extLst>
              <a:ext uri="{FF2B5EF4-FFF2-40B4-BE49-F238E27FC236}">
                <a16:creationId xmlns:a16="http://schemas.microsoft.com/office/drawing/2014/main" id="{AE2CC68F-6557-44FB-A144-A4D9FBE041B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24390" y="1235347"/>
            <a:ext cx="1644162" cy="1996482"/>
          </a:xfrm>
          <a:prstGeom prst="rect">
            <a:avLst/>
          </a:prstGeom>
        </p:spPr>
      </p:pic>
      <p:pic>
        <p:nvPicPr>
          <p:cNvPr id="10" name="Picture 9">
            <a:extLst>
              <a:ext uri="{FF2B5EF4-FFF2-40B4-BE49-F238E27FC236}">
                <a16:creationId xmlns:a16="http://schemas.microsoft.com/office/drawing/2014/main" id="{D9C99F74-D9CC-45F7-97F8-15892E6E6C8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859165" y="3989884"/>
            <a:ext cx="1644162" cy="1702882"/>
          </a:xfrm>
          <a:prstGeom prst="rect">
            <a:avLst/>
          </a:prstGeom>
        </p:spPr>
      </p:pic>
      <p:pic>
        <p:nvPicPr>
          <p:cNvPr id="11" name="Picture 10">
            <a:extLst>
              <a:ext uri="{FF2B5EF4-FFF2-40B4-BE49-F238E27FC236}">
                <a16:creationId xmlns:a16="http://schemas.microsoft.com/office/drawing/2014/main" id="{ED58ED2B-176D-4A53-B447-0F1AE94DF58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639593" y="1235347"/>
            <a:ext cx="1683307" cy="1996483"/>
          </a:xfrm>
          <a:prstGeom prst="rect">
            <a:avLst/>
          </a:prstGeom>
        </p:spPr>
      </p:pic>
      <p:pic>
        <p:nvPicPr>
          <p:cNvPr id="12" name="Picture 11">
            <a:extLst>
              <a:ext uri="{FF2B5EF4-FFF2-40B4-BE49-F238E27FC236}">
                <a16:creationId xmlns:a16="http://schemas.microsoft.com/office/drawing/2014/main" id="{9234FA41-B09C-49E8-98FB-537B4550E28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793941" y="1107967"/>
            <a:ext cx="1605014" cy="1996483"/>
          </a:xfrm>
          <a:prstGeom prst="rect">
            <a:avLst/>
          </a:prstGeom>
        </p:spPr>
      </p:pic>
      <p:pic>
        <p:nvPicPr>
          <p:cNvPr id="13" name="Picture 12">
            <a:extLst>
              <a:ext uri="{FF2B5EF4-FFF2-40B4-BE49-F238E27FC236}">
                <a16:creationId xmlns:a16="http://schemas.microsoft.com/office/drawing/2014/main" id="{21FF6F8B-C7AA-4D90-A816-4FA94C595C3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239269" y="3894632"/>
            <a:ext cx="1684850" cy="1610791"/>
          </a:xfrm>
          <a:prstGeom prst="rect">
            <a:avLst/>
          </a:prstGeom>
        </p:spPr>
      </p:pic>
    </p:spTree>
    <p:extLst>
      <p:ext uri="{BB962C8B-B14F-4D97-AF65-F5344CB8AC3E}">
        <p14:creationId xmlns:p14="http://schemas.microsoft.com/office/powerpoint/2010/main" val="1796155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06-CLS-01\Users\DTremblay\Desktop\CHOGM Vancouver 1987_3 copy.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254000"/>
            <a:ext cx="9144001" cy="4876801"/>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15267" y="5310245"/>
            <a:ext cx="8628733" cy="885825"/>
          </a:xfrm>
        </p:spPr>
        <p:txBody>
          <a:bodyPr>
            <a:noAutofit/>
          </a:bodyPr>
          <a:lstStyle/>
          <a:p>
            <a:pPr algn="l"/>
            <a:r>
              <a:rPr lang="en-US" sz="2800" dirty="0"/>
              <a:t>Commonwealth Heads of Government Meeting</a:t>
            </a:r>
            <a:br>
              <a:rPr lang="en-US" sz="2400" dirty="0"/>
            </a:br>
            <a:r>
              <a:rPr lang="en-US" sz="2400" dirty="0"/>
              <a:t>Vancouver, 1987</a:t>
            </a:r>
          </a:p>
        </p:txBody>
      </p:sp>
    </p:spTree>
    <p:extLst>
      <p:ext uri="{BB962C8B-B14F-4D97-AF65-F5344CB8AC3E}">
        <p14:creationId xmlns:p14="http://schemas.microsoft.com/office/powerpoint/2010/main" val="1123122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a:extLst>
              <a:ext uri="{FF2B5EF4-FFF2-40B4-BE49-F238E27FC236}">
                <a16:creationId xmlns:a16="http://schemas.microsoft.com/office/drawing/2014/main" id="{F796E2ED-A8AE-480D-A619-3A9698C4083B}"/>
              </a:ext>
            </a:extLst>
          </p:cNvPr>
          <p:cNvSpPr>
            <a:spLocks noGrp="1"/>
          </p:cNvSpPr>
          <p:nvPr>
            <p:ph type="title"/>
          </p:nvPr>
        </p:nvSpPr>
        <p:spPr>
          <a:xfrm>
            <a:off x="628650" y="-16438"/>
            <a:ext cx="7886700" cy="1325563"/>
          </a:xfrm>
        </p:spPr>
        <p:txBody>
          <a:bodyPr/>
          <a:lstStyle/>
          <a:p>
            <a:r>
              <a:rPr lang="en-US" dirty="0"/>
              <a:t>Capacity Building</a:t>
            </a:r>
          </a:p>
        </p:txBody>
      </p:sp>
      <p:sp>
        <p:nvSpPr>
          <p:cNvPr id="14" name="TextBox 13">
            <a:extLst>
              <a:ext uri="{FF2B5EF4-FFF2-40B4-BE49-F238E27FC236}">
                <a16:creationId xmlns:a16="http://schemas.microsoft.com/office/drawing/2014/main" id="{98E4C2E6-9595-4F50-8908-1BE350A565C5}"/>
              </a:ext>
            </a:extLst>
          </p:cNvPr>
          <p:cNvSpPr txBox="1"/>
          <p:nvPr/>
        </p:nvSpPr>
        <p:spPr>
          <a:xfrm>
            <a:off x="387441" y="2895290"/>
            <a:ext cx="2217418" cy="1200329"/>
          </a:xfrm>
          <a:prstGeom prst="rect">
            <a:avLst/>
          </a:prstGeom>
          <a:noFill/>
        </p:spPr>
        <p:txBody>
          <a:bodyPr wrap="square" rtlCol="0">
            <a:spAutoFit/>
          </a:bodyPr>
          <a:lstStyle/>
          <a:p>
            <a:pPr algn="ctr"/>
            <a:r>
              <a:rPr lang="en-US" sz="2400" b="1" dirty="0">
                <a:latin typeface="+mj-lt"/>
              </a:rPr>
              <a:t>Learning about legal and social rights </a:t>
            </a:r>
          </a:p>
        </p:txBody>
      </p:sp>
      <p:sp>
        <p:nvSpPr>
          <p:cNvPr id="15" name="TextBox 14">
            <a:extLst>
              <a:ext uri="{FF2B5EF4-FFF2-40B4-BE49-F238E27FC236}">
                <a16:creationId xmlns:a16="http://schemas.microsoft.com/office/drawing/2014/main" id="{6F22BFCE-66B4-4337-8DA6-C7525D87E0BA}"/>
              </a:ext>
            </a:extLst>
          </p:cNvPr>
          <p:cNvSpPr txBox="1"/>
          <p:nvPr/>
        </p:nvSpPr>
        <p:spPr>
          <a:xfrm>
            <a:off x="3234666" y="2891303"/>
            <a:ext cx="2545162" cy="1200329"/>
          </a:xfrm>
          <a:prstGeom prst="rect">
            <a:avLst/>
          </a:prstGeom>
          <a:noFill/>
        </p:spPr>
        <p:txBody>
          <a:bodyPr wrap="square" rtlCol="0">
            <a:spAutoFit/>
          </a:bodyPr>
          <a:lstStyle/>
          <a:p>
            <a:pPr algn="ctr"/>
            <a:r>
              <a:rPr lang="en-US" sz="2400" b="1" dirty="0">
                <a:latin typeface="+mj-lt"/>
              </a:rPr>
              <a:t>Acquiring life skills, including health care</a:t>
            </a:r>
          </a:p>
        </p:txBody>
      </p:sp>
      <p:sp>
        <p:nvSpPr>
          <p:cNvPr id="16" name="TextBox 15">
            <a:extLst>
              <a:ext uri="{FF2B5EF4-FFF2-40B4-BE49-F238E27FC236}">
                <a16:creationId xmlns:a16="http://schemas.microsoft.com/office/drawing/2014/main" id="{9EC5B9F7-7647-4EE5-8E3F-6612A7760897}"/>
              </a:ext>
            </a:extLst>
          </p:cNvPr>
          <p:cNvSpPr txBox="1"/>
          <p:nvPr/>
        </p:nvSpPr>
        <p:spPr>
          <a:xfrm>
            <a:off x="6409635" y="2891303"/>
            <a:ext cx="2194259" cy="830997"/>
          </a:xfrm>
          <a:prstGeom prst="rect">
            <a:avLst/>
          </a:prstGeom>
          <a:noFill/>
        </p:spPr>
        <p:txBody>
          <a:bodyPr wrap="square" rtlCol="0">
            <a:spAutoFit/>
          </a:bodyPr>
          <a:lstStyle/>
          <a:p>
            <a:pPr algn="ctr"/>
            <a:r>
              <a:rPr lang="en-US" sz="2400" b="1" dirty="0">
                <a:latin typeface="+mj-lt"/>
              </a:rPr>
              <a:t>Understanding their choices</a:t>
            </a:r>
          </a:p>
        </p:txBody>
      </p:sp>
      <p:sp>
        <p:nvSpPr>
          <p:cNvPr id="17" name="TextBox 16">
            <a:extLst>
              <a:ext uri="{FF2B5EF4-FFF2-40B4-BE49-F238E27FC236}">
                <a16:creationId xmlns:a16="http://schemas.microsoft.com/office/drawing/2014/main" id="{F5792FE8-B99F-439D-BC4A-B759F7E74921}"/>
              </a:ext>
            </a:extLst>
          </p:cNvPr>
          <p:cNvSpPr txBox="1"/>
          <p:nvPr/>
        </p:nvSpPr>
        <p:spPr>
          <a:xfrm>
            <a:off x="4990653" y="5304341"/>
            <a:ext cx="2787797" cy="1200329"/>
          </a:xfrm>
          <a:prstGeom prst="rect">
            <a:avLst/>
          </a:prstGeom>
          <a:noFill/>
        </p:spPr>
        <p:txBody>
          <a:bodyPr wrap="square" rtlCol="0">
            <a:spAutoFit/>
          </a:bodyPr>
          <a:lstStyle/>
          <a:p>
            <a:pPr algn="ctr"/>
            <a:r>
              <a:rPr lang="en-US" sz="2400" b="1" dirty="0">
                <a:latin typeface="+mj-lt"/>
              </a:rPr>
              <a:t>Gaining the support of fathers, spouses and brothers</a:t>
            </a:r>
          </a:p>
        </p:txBody>
      </p:sp>
      <p:sp>
        <p:nvSpPr>
          <p:cNvPr id="18" name="TextBox 17">
            <a:extLst>
              <a:ext uri="{FF2B5EF4-FFF2-40B4-BE49-F238E27FC236}">
                <a16:creationId xmlns:a16="http://schemas.microsoft.com/office/drawing/2014/main" id="{124DF251-9878-469C-A0E2-BCF18933D4F1}"/>
              </a:ext>
            </a:extLst>
          </p:cNvPr>
          <p:cNvSpPr txBox="1"/>
          <p:nvPr/>
        </p:nvSpPr>
        <p:spPr>
          <a:xfrm>
            <a:off x="1641503" y="5388615"/>
            <a:ext cx="2704650" cy="830997"/>
          </a:xfrm>
          <a:prstGeom prst="rect">
            <a:avLst/>
          </a:prstGeom>
          <a:noFill/>
        </p:spPr>
        <p:txBody>
          <a:bodyPr wrap="square" rtlCol="0">
            <a:spAutoFit/>
          </a:bodyPr>
          <a:lstStyle/>
          <a:p>
            <a:pPr algn="ctr"/>
            <a:r>
              <a:rPr lang="en-US" sz="2400" b="1" dirty="0" err="1">
                <a:latin typeface="+mj-lt"/>
              </a:rPr>
              <a:t>Instil</a:t>
            </a:r>
            <a:r>
              <a:rPr lang="en-US" sz="2400" b="1" dirty="0">
                <a:latin typeface="+mj-lt"/>
              </a:rPr>
              <a:t> confidence for making decisions</a:t>
            </a:r>
          </a:p>
        </p:txBody>
      </p:sp>
      <p:pic>
        <p:nvPicPr>
          <p:cNvPr id="9" name="Picture 8">
            <a:extLst>
              <a:ext uri="{FF2B5EF4-FFF2-40B4-BE49-F238E27FC236}">
                <a16:creationId xmlns:a16="http://schemas.microsoft.com/office/drawing/2014/main" id="{1B29A295-FDA2-4887-AC99-276C3AD2D78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88089" y="1213421"/>
            <a:ext cx="2016123" cy="1639199"/>
          </a:xfrm>
          <a:prstGeom prst="rect">
            <a:avLst/>
          </a:prstGeom>
        </p:spPr>
      </p:pic>
      <p:pic>
        <p:nvPicPr>
          <p:cNvPr id="10" name="Picture 9">
            <a:extLst>
              <a:ext uri="{FF2B5EF4-FFF2-40B4-BE49-F238E27FC236}">
                <a16:creationId xmlns:a16="http://schemas.microsoft.com/office/drawing/2014/main" id="{AAD7EA2E-9A48-402E-A092-36BA1A54AE5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780386" y="1376147"/>
            <a:ext cx="1685591" cy="1639199"/>
          </a:xfrm>
          <a:prstGeom prst="rect">
            <a:avLst/>
          </a:prstGeom>
        </p:spPr>
      </p:pic>
      <p:pic>
        <p:nvPicPr>
          <p:cNvPr id="11" name="Picture 10">
            <a:extLst>
              <a:ext uri="{FF2B5EF4-FFF2-40B4-BE49-F238E27FC236}">
                <a16:creationId xmlns:a16="http://schemas.microsoft.com/office/drawing/2014/main" id="{FF249B29-C7FD-416B-A28E-14CEEED36CE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762748" y="1301562"/>
            <a:ext cx="1314455" cy="1639199"/>
          </a:xfrm>
          <a:prstGeom prst="rect">
            <a:avLst/>
          </a:prstGeom>
        </p:spPr>
      </p:pic>
      <p:pic>
        <p:nvPicPr>
          <p:cNvPr id="12" name="Picture 11">
            <a:extLst>
              <a:ext uri="{FF2B5EF4-FFF2-40B4-BE49-F238E27FC236}">
                <a16:creationId xmlns:a16="http://schemas.microsoft.com/office/drawing/2014/main" id="{525BB09E-F335-4248-8CA8-0291F169BB0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495450" y="4062809"/>
            <a:ext cx="1206203" cy="1314452"/>
          </a:xfrm>
          <a:prstGeom prst="rect">
            <a:avLst/>
          </a:prstGeom>
        </p:spPr>
      </p:pic>
      <p:pic>
        <p:nvPicPr>
          <p:cNvPr id="13" name="Picture 12">
            <a:extLst>
              <a:ext uri="{FF2B5EF4-FFF2-40B4-BE49-F238E27FC236}">
                <a16:creationId xmlns:a16="http://schemas.microsoft.com/office/drawing/2014/main" id="{906CA576-53CC-42B8-BC2C-3BF86D845F0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534024" y="4042174"/>
            <a:ext cx="1701054" cy="1314452"/>
          </a:xfrm>
          <a:prstGeom prst="rect">
            <a:avLst/>
          </a:prstGeom>
        </p:spPr>
      </p:pic>
    </p:spTree>
    <p:extLst>
      <p:ext uri="{BB962C8B-B14F-4D97-AF65-F5344CB8AC3E}">
        <p14:creationId xmlns:p14="http://schemas.microsoft.com/office/powerpoint/2010/main" val="2520641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29FBDD4-1D2A-46B8-B867-AB889EE8B50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481932" y="1732408"/>
            <a:ext cx="5375621" cy="2610152"/>
          </a:xfrm>
          <a:prstGeom prst="rect">
            <a:avLst/>
          </a:prstGeom>
        </p:spPr>
      </p:pic>
      <p:sp useBgFill="1">
        <p:nvSpPr>
          <p:cNvPr id="2" name="Title 1">
            <a:extLst>
              <a:ext uri="{FF2B5EF4-FFF2-40B4-BE49-F238E27FC236}">
                <a16:creationId xmlns:a16="http://schemas.microsoft.com/office/drawing/2014/main" id="{F796E2ED-A8AE-480D-A619-3A9698C4083B}"/>
              </a:ext>
            </a:extLst>
          </p:cNvPr>
          <p:cNvSpPr>
            <a:spLocks noGrp="1"/>
          </p:cNvSpPr>
          <p:nvPr>
            <p:ph type="title"/>
          </p:nvPr>
        </p:nvSpPr>
        <p:spPr>
          <a:xfrm>
            <a:off x="628650" y="7877"/>
            <a:ext cx="7886700" cy="1325563"/>
          </a:xfrm>
        </p:spPr>
        <p:txBody>
          <a:bodyPr/>
          <a:lstStyle/>
          <a:p>
            <a:r>
              <a:rPr lang="en-US" dirty="0"/>
              <a:t>Health and Safety Strategy</a:t>
            </a:r>
          </a:p>
        </p:txBody>
      </p:sp>
      <p:sp>
        <p:nvSpPr>
          <p:cNvPr id="14" name="TextBox 13">
            <a:extLst>
              <a:ext uri="{FF2B5EF4-FFF2-40B4-BE49-F238E27FC236}">
                <a16:creationId xmlns:a16="http://schemas.microsoft.com/office/drawing/2014/main" id="{98E4C2E6-9595-4F50-8908-1BE350A565C5}"/>
              </a:ext>
            </a:extLst>
          </p:cNvPr>
          <p:cNvSpPr txBox="1"/>
          <p:nvPr/>
        </p:nvSpPr>
        <p:spPr>
          <a:xfrm>
            <a:off x="248397" y="3788376"/>
            <a:ext cx="2304048" cy="830997"/>
          </a:xfrm>
          <a:prstGeom prst="rect">
            <a:avLst/>
          </a:prstGeom>
          <a:noFill/>
        </p:spPr>
        <p:txBody>
          <a:bodyPr wrap="square" rtlCol="0">
            <a:spAutoFit/>
          </a:bodyPr>
          <a:lstStyle/>
          <a:p>
            <a:pPr algn="ctr"/>
            <a:r>
              <a:rPr lang="en-US" sz="2400" b="1" dirty="0">
                <a:latin typeface="+mj-lt"/>
              </a:rPr>
              <a:t>Access to Health Resources</a:t>
            </a:r>
          </a:p>
        </p:txBody>
      </p:sp>
      <p:sp>
        <p:nvSpPr>
          <p:cNvPr id="17" name="TextBox 16">
            <a:extLst>
              <a:ext uri="{FF2B5EF4-FFF2-40B4-BE49-F238E27FC236}">
                <a16:creationId xmlns:a16="http://schemas.microsoft.com/office/drawing/2014/main" id="{F5792FE8-B99F-439D-BC4A-B759F7E74921}"/>
              </a:ext>
            </a:extLst>
          </p:cNvPr>
          <p:cNvSpPr txBox="1"/>
          <p:nvPr/>
        </p:nvSpPr>
        <p:spPr>
          <a:xfrm>
            <a:off x="6084688" y="3788376"/>
            <a:ext cx="2876827" cy="1200329"/>
          </a:xfrm>
          <a:prstGeom prst="rect">
            <a:avLst/>
          </a:prstGeom>
          <a:noFill/>
        </p:spPr>
        <p:txBody>
          <a:bodyPr wrap="square" rtlCol="0">
            <a:spAutoFit/>
          </a:bodyPr>
          <a:lstStyle/>
          <a:p>
            <a:pPr algn="ctr"/>
            <a:r>
              <a:rPr lang="en-US" sz="2400" b="1" dirty="0">
                <a:latin typeface="+mj-lt"/>
              </a:rPr>
              <a:t>Support Networks for family- and health-related issues</a:t>
            </a:r>
          </a:p>
        </p:txBody>
      </p:sp>
      <p:sp>
        <p:nvSpPr>
          <p:cNvPr id="18" name="TextBox 17">
            <a:extLst>
              <a:ext uri="{FF2B5EF4-FFF2-40B4-BE49-F238E27FC236}">
                <a16:creationId xmlns:a16="http://schemas.microsoft.com/office/drawing/2014/main" id="{124DF251-9878-469C-A0E2-BCF18933D4F1}"/>
              </a:ext>
            </a:extLst>
          </p:cNvPr>
          <p:cNvSpPr txBox="1"/>
          <p:nvPr/>
        </p:nvSpPr>
        <p:spPr>
          <a:xfrm>
            <a:off x="3217994" y="3788376"/>
            <a:ext cx="2515779" cy="1200329"/>
          </a:xfrm>
          <a:prstGeom prst="rect">
            <a:avLst/>
          </a:prstGeom>
          <a:noFill/>
        </p:spPr>
        <p:txBody>
          <a:bodyPr wrap="square" rtlCol="0">
            <a:spAutoFit/>
          </a:bodyPr>
          <a:lstStyle/>
          <a:p>
            <a:pPr algn="ctr"/>
            <a:r>
              <a:rPr lang="en-US" sz="2400" b="1" dirty="0">
                <a:latin typeface="+mj-lt"/>
              </a:rPr>
              <a:t>Accessible, safe, hygienic learning environments</a:t>
            </a:r>
          </a:p>
        </p:txBody>
      </p:sp>
      <p:pic>
        <p:nvPicPr>
          <p:cNvPr id="4" name="Picture 3">
            <a:extLst>
              <a:ext uri="{FF2B5EF4-FFF2-40B4-BE49-F238E27FC236}">
                <a16:creationId xmlns:a16="http://schemas.microsoft.com/office/drawing/2014/main" id="{7503A42A-BC0F-4D7C-934D-F82B329EE0B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4806" y="1980466"/>
            <a:ext cx="1854262" cy="1854262"/>
          </a:xfrm>
          <a:prstGeom prst="rect">
            <a:avLst/>
          </a:prstGeom>
        </p:spPr>
      </p:pic>
      <p:pic>
        <p:nvPicPr>
          <p:cNvPr id="9" name="Picture 8">
            <a:extLst>
              <a:ext uri="{FF2B5EF4-FFF2-40B4-BE49-F238E27FC236}">
                <a16:creationId xmlns:a16="http://schemas.microsoft.com/office/drawing/2014/main" id="{82388DEF-1FD7-44F1-9220-BC719628619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927006" y="1610253"/>
            <a:ext cx="2972742" cy="2461433"/>
          </a:xfrm>
          <a:prstGeom prst="rect">
            <a:avLst/>
          </a:prstGeom>
        </p:spPr>
      </p:pic>
    </p:spTree>
    <p:extLst>
      <p:ext uri="{BB962C8B-B14F-4D97-AF65-F5344CB8AC3E}">
        <p14:creationId xmlns:p14="http://schemas.microsoft.com/office/powerpoint/2010/main" val="1460847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AC1A8EA-B2DF-4D44-A0D3-BF174534EF4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81414" y="3435462"/>
            <a:ext cx="2392615" cy="3375881"/>
          </a:xfrm>
          <a:prstGeom prst="rect">
            <a:avLst/>
          </a:prstGeom>
        </p:spPr>
      </p:pic>
      <p:sp useBgFill="1">
        <p:nvSpPr>
          <p:cNvPr id="2" name="Title 1">
            <a:extLst>
              <a:ext uri="{FF2B5EF4-FFF2-40B4-BE49-F238E27FC236}">
                <a16:creationId xmlns:a16="http://schemas.microsoft.com/office/drawing/2014/main" id="{F796E2ED-A8AE-480D-A619-3A9698C4083B}"/>
              </a:ext>
            </a:extLst>
          </p:cNvPr>
          <p:cNvSpPr>
            <a:spLocks noGrp="1"/>
          </p:cNvSpPr>
          <p:nvPr>
            <p:ph type="title"/>
          </p:nvPr>
        </p:nvSpPr>
        <p:spPr>
          <a:xfrm>
            <a:off x="628650" y="-12668"/>
            <a:ext cx="7886700" cy="1325563"/>
          </a:xfrm>
        </p:spPr>
        <p:txBody>
          <a:bodyPr/>
          <a:lstStyle/>
          <a:p>
            <a:r>
              <a:rPr lang="en-US" dirty="0"/>
              <a:t>Strategy for Employment</a:t>
            </a:r>
          </a:p>
        </p:txBody>
      </p:sp>
      <p:sp>
        <p:nvSpPr>
          <p:cNvPr id="14" name="TextBox 13">
            <a:extLst>
              <a:ext uri="{FF2B5EF4-FFF2-40B4-BE49-F238E27FC236}">
                <a16:creationId xmlns:a16="http://schemas.microsoft.com/office/drawing/2014/main" id="{98E4C2E6-9595-4F50-8908-1BE350A565C5}"/>
              </a:ext>
            </a:extLst>
          </p:cNvPr>
          <p:cNvSpPr txBox="1"/>
          <p:nvPr/>
        </p:nvSpPr>
        <p:spPr>
          <a:xfrm>
            <a:off x="991324" y="2804893"/>
            <a:ext cx="3361749" cy="461665"/>
          </a:xfrm>
          <a:prstGeom prst="rect">
            <a:avLst/>
          </a:prstGeom>
          <a:noFill/>
        </p:spPr>
        <p:txBody>
          <a:bodyPr wrap="square" rtlCol="0">
            <a:spAutoFit/>
          </a:bodyPr>
          <a:lstStyle/>
          <a:p>
            <a:pPr algn="ctr"/>
            <a:r>
              <a:rPr lang="en-US" sz="2400" b="1" dirty="0">
                <a:latin typeface="+mj-lt"/>
              </a:rPr>
              <a:t>Financial literacy</a:t>
            </a:r>
          </a:p>
        </p:txBody>
      </p:sp>
      <p:sp>
        <p:nvSpPr>
          <p:cNvPr id="15" name="TextBox 14">
            <a:extLst>
              <a:ext uri="{FF2B5EF4-FFF2-40B4-BE49-F238E27FC236}">
                <a16:creationId xmlns:a16="http://schemas.microsoft.com/office/drawing/2014/main" id="{6F22BFCE-66B4-4337-8DA6-C7525D87E0BA}"/>
              </a:ext>
            </a:extLst>
          </p:cNvPr>
          <p:cNvSpPr txBox="1"/>
          <p:nvPr/>
        </p:nvSpPr>
        <p:spPr>
          <a:xfrm>
            <a:off x="4993892" y="2928404"/>
            <a:ext cx="2569869" cy="461665"/>
          </a:xfrm>
          <a:prstGeom prst="rect">
            <a:avLst/>
          </a:prstGeom>
          <a:noFill/>
        </p:spPr>
        <p:txBody>
          <a:bodyPr wrap="square" rtlCol="0">
            <a:spAutoFit/>
          </a:bodyPr>
          <a:lstStyle/>
          <a:p>
            <a:pPr algn="ctr"/>
            <a:r>
              <a:rPr lang="en-US" sz="2400" b="1" dirty="0">
                <a:latin typeface="+mj-lt"/>
              </a:rPr>
              <a:t>Career counselling</a:t>
            </a:r>
          </a:p>
        </p:txBody>
      </p:sp>
      <p:sp>
        <p:nvSpPr>
          <p:cNvPr id="17" name="TextBox 16">
            <a:extLst>
              <a:ext uri="{FF2B5EF4-FFF2-40B4-BE49-F238E27FC236}">
                <a16:creationId xmlns:a16="http://schemas.microsoft.com/office/drawing/2014/main" id="{F5792FE8-B99F-439D-BC4A-B759F7E74921}"/>
              </a:ext>
            </a:extLst>
          </p:cNvPr>
          <p:cNvSpPr txBox="1"/>
          <p:nvPr/>
        </p:nvSpPr>
        <p:spPr>
          <a:xfrm>
            <a:off x="2951368" y="5312099"/>
            <a:ext cx="3248383" cy="830997"/>
          </a:xfrm>
          <a:prstGeom prst="rect">
            <a:avLst/>
          </a:prstGeom>
          <a:noFill/>
        </p:spPr>
        <p:txBody>
          <a:bodyPr wrap="square" rtlCol="0">
            <a:spAutoFit/>
          </a:bodyPr>
          <a:lstStyle/>
          <a:p>
            <a:pPr algn="ctr"/>
            <a:r>
              <a:rPr lang="en-US" sz="2400" b="1" dirty="0">
                <a:latin typeface="+mj-lt"/>
              </a:rPr>
              <a:t>Internships and Employment Placement</a:t>
            </a:r>
          </a:p>
        </p:txBody>
      </p:sp>
      <p:sp>
        <p:nvSpPr>
          <p:cNvPr id="18" name="TextBox 17">
            <a:extLst>
              <a:ext uri="{FF2B5EF4-FFF2-40B4-BE49-F238E27FC236}">
                <a16:creationId xmlns:a16="http://schemas.microsoft.com/office/drawing/2014/main" id="{124DF251-9878-469C-A0E2-BCF18933D4F1}"/>
              </a:ext>
            </a:extLst>
          </p:cNvPr>
          <p:cNvSpPr txBox="1"/>
          <p:nvPr/>
        </p:nvSpPr>
        <p:spPr>
          <a:xfrm>
            <a:off x="289584" y="5265932"/>
            <a:ext cx="2005323" cy="461665"/>
          </a:xfrm>
          <a:prstGeom prst="rect">
            <a:avLst/>
          </a:prstGeom>
          <a:noFill/>
        </p:spPr>
        <p:txBody>
          <a:bodyPr wrap="square" rtlCol="0">
            <a:spAutoFit/>
          </a:bodyPr>
          <a:lstStyle/>
          <a:p>
            <a:pPr algn="ctr"/>
            <a:r>
              <a:rPr lang="en-US" sz="2400" b="1" dirty="0">
                <a:latin typeface="+mj-lt"/>
              </a:rPr>
              <a:t>Job Fairs</a:t>
            </a:r>
          </a:p>
        </p:txBody>
      </p:sp>
      <p:sp>
        <p:nvSpPr>
          <p:cNvPr id="11" name="TextBox 10">
            <a:extLst>
              <a:ext uri="{FF2B5EF4-FFF2-40B4-BE49-F238E27FC236}">
                <a16:creationId xmlns:a16="http://schemas.microsoft.com/office/drawing/2014/main" id="{71BAE85B-28E7-4045-9518-219113D61776}"/>
              </a:ext>
            </a:extLst>
          </p:cNvPr>
          <p:cNvSpPr txBox="1"/>
          <p:nvPr/>
        </p:nvSpPr>
        <p:spPr>
          <a:xfrm>
            <a:off x="6715903" y="5295058"/>
            <a:ext cx="2005323" cy="461665"/>
          </a:xfrm>
          <a:prstGeom prst="rect">
            <a:avLst/>
          </a:prstGeom>
          <a:noFill/>
        </p:spPr>
        <p:txBody>
          <a:bodyPr wrap="square" rtlCol="0">
            <a:spAutoFit/>
          </a:bodyPr>
          <a:lstStyle/>
          <a:p>
            <a:pPr algn="ctr"/>
            <a:r>
              <a:rPr lang="en-US" sz="2400" b="1" dirty="0">
                <a:latin typeface="+mj-lt"/>
              </a:rPr>
              <a:t>Microloans</a:t>
            </a:r>
          </a:p>
        </p:txBody>
      </p:sp>
      <p:pic>
        <p:nvPicPr>
          <p:cNvPr id="10" name="Picture 9">
            <a:extLst>
              <a:ext uri="{FF2B5EF4-FFF2-40B4-BE49-F238E27FC236}">
                <a16:creationId xmlns:a16="http://schemas.microsoft.com/office/drawing/2014/main" id="{889CFEF0-BD7B-445D-8214-63FB6633A70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632143" y="952266"/>
            <a:ext cx="1928618" cy="2096314"/>
          </a:xfrm>
          <a:prstGeom prst="rect">
            <a:avLst/>
          </a:prstGeom>
        </p:spPr>
      </p:pic>
      <p:pic>
        <p:nvPicPr>
          <p:cNvPr id="12" name="Picture 11">
            <a:extLst>
              <a:ext uri="{FF2B5EF4-FFF2-40B4-BE49-F238E27FC236}">
                <a16:creationId xmlns:a16="http://schemas.microsoft.com/office/drawing/2014/main" id="{E9081112-012A-4F16-9480-A2C75BF0709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656769" y="3435462"/>
            <a:ext cx="2130412" cy="2336697"/>
          </a:xfrm>
          <a:prstGeom prst="rect">
            <a:avLst/>
          </a:prstGeom>
        </p:spPr>
      </p:pic>
      <p:pic>
        <p:nvPicPr>
          <p:cNvPr id="16" name="Picture 15">
            <a:extLst>
              <a:ext uri="{FF2B5EF4-FFF2-40B4-BE49-F238E27FC236}">
                <a16:creationId xmlns:a16="http://schemas.microsoft.com/office/drawing/2014/main" id="{1EBC24FF-93EB-4E1F-9C30-5C068359C8A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300794" y="2640283"/>
            <a:ext cx="2540104" cy="3375880"/>
          </a:xfrm>
          <a:prstGeom prst="rect">
            <a:avLst/>
          </a:prstGeom>
        </p:spPr>
      </p:pic>
      <p:pic>
        <p:nvPicPr>
          <p:cNvPr id="19" name="Picture 18">
            <a:extLst>
              <a:ext uri="{FF2B5EF4-FFF2-40B4-BE49-F238E27FC236}">
                <a16:creationId xmlns:a16="http://schemas.microsoft.com/office/drawing/2014/main" id="{7EB1E071-01F4-45A9-9824-B9259D65AB5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284028" y="959743"/>
            <a:ext cx="2380323" cy="2808630"/>
          </a:xfrm>
          <a:prstGeom prst="rect">
            <a:avLst/>
          </a:prstGeom>
        </p:spPr>
      </p:pic>
    </p:spTree>
    <p:extLst>
      <p:ext uri="{BB962C8B-B14F-4D97-AF65-F5344CB8AC3E}">
        <p14:creationId xmlns:p14="http://schemas.microsoft.com/office/powerpoint/2010/main" val="2850281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79D40B0-7D3A-410B-BC09-843D740AFC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1933" y="66140"/>
            <a:ext cx="9952673" cy="5598378"/>
          </a:xfrm>
          <a:prstGeom prst="rect">
            <a:avLst/>
          </a:prstGeom>
        </p:spPr>
      </p:pic>
      <p:sp useBgFill="1">
        <p:nvSpPr>
          <p:cNvPr id="2" name="Title 1">
            <a:extLst>
              <a:ext uri="{FF2B5EF4-FFF2-40B4-BE49-F238E27FC236}">
                <a16:creationId xmlns:a16="http://schemas.microsoft.com/office/drawing/2014/main" id="{F796E2ED-A8AE-480D-A619-3A9698C4083B}"/>
              </a:ext>
            </a:extLst>
          </p:cNvPr>
          <p:cNvSpPr>
            <a:spLocks noGrp="1"/>
          </p:cNvSpPr>
          <p:nvPr>
            <p:ph type="title"/>
          </p:nvPr>
        </p:nvSpPr>
        <p:spPr>
          <a:xfrm>
            <a:off x="628650" y="0"/>
            <a:ext cx="7886700" cy="1325563"/>
          </a:xfrm>
        </p:spPr>
        <p:txBody>
          <a:bodyPr/>
          <a:lstStyle/>
          <a:p>
            <a:r>
              <a:rPr lang="en-US" dirty="0"/>
              <a:t>Model</a:t>
            </a:r>
          </a:p>
        </p:txBody>
      </p:sp>
      <p:sp>
        <p:nvSpPr>
          <p:cNvPr id="9" name="TextBox 8">
            <a:extLst>
              <a:ext uri="{FF2B5EF4-FFF2-40B4-BE49-F238E27FC236}">
                <a16:creationId xmlns:a16="http://schemas.microsoft.com/office/drawing/2014/main" id="{929793AF-9820-44BC-AC28-7822E9461CC9}"/>
              </a:ext>
            </a:extLst>
          </p:cNvPr>
          <p:cNvSpPr txBox="1"/>
          <p:nvPr/>
        </p:nvSpPr>
        <p:spPr>
          <a:xfrm>
            <a:off x="209126" y="3854470"/>
            <a:ext cx="1297388" cy="830997"/>
          </a:xfrm>
          <a:prstGeom prst="rect">
            <a:avLst/>
          </a:prstGeom>
          <a:noFill/>
        </p:spPr>
        <p:txBody>
          <a:bodyPr wrap="square" rtlCol="0">
            <a:spAutoFit/>
          </a:bodyPr>
          <a:lstStyle/>
          <a:p>
            <a:pPr algn="ctr"/>
            <a:r>
              <a:rPr lang="en-US" sz="2400" b="1" dirty="0">
                <a:latin typeface="+mj-lt"/>
              </a:rPr>
              <a:t>Women &amp; Girls</a:t>
            </a:r>
          </a:p>
        </p:txBody>
      </p:sp>
      <p:sp>
        <p:nvSpPr>
          <p:cNvPr id="10" name="TextBox 9">
            <a:extLst>
              <a:ext uri="{FF2B5EF4-FFF2-40B4-BE49-F238E27FC236}">
                <a16:creationId xmlns:a16="http://schemas.microsoft.com/office/drawing/2014/main" id="{199F00AB-EE71-4C42-A649-73FA34F7E0DA}"/>
              </a:ext>
            </a:extLst>
          </p:cNvPr>
          <p:cNvSpPr txBox="1"/>
          <p:nvPr/>
        </p:nvSpPr>
        <p:spPr>
          <a:xfrm>
            <a:off x="2322397" y="3869402"/>
            <a:ext cx="1859078" cy="461665"/>
          </a:xfrm>
          <a:prstGeom prst="rect">
            <a:avLst/>
          </a:prstGeom>
          <a:noFill/>
        </p:spPr>
        <p:txBody>
          <a:bodyPr wrap="square" rtlCol="0">
            <a:spAutoFit/>
          </a:bodyPr>
          <a:lstStyle/>
          <a:p>
            <a:pPr algn="ctr"/>
            <a:r>
              <a:rPr lang="en-US" sz="2400" b="1" dirty="0">
                <a:latin typeface="+mj-lt"/>
              </a:rPr>
              <a:t>Communities</a:t>
            </a:r>
          </a:p>
        </p:txBody>
      </p:sp>
      <p:sp>
        <p:nvSpPr>
          <p:cNvPr id="11" name="TextBox 10">
            <a:extLst>
              <a:ext uri="{FF2B5EF4-FFF2-40B4-BE49-F238E27FC236}">
                <a16:creationId xmlns:a16="http://schemas.microsoft.com/office/drawing/2014/main" id="{0B6286DF-CF0F-4647-ABAA-29B3727B3D2D}"/>
              </a:ext>
            </a:extLst>
          </p:cNvPr>
          <p:cNvSpPr txBox="1"/>
          <p:nvPr/>
        </p:nvSpPr>
        <p:spPr>
          <a:xfrm>
            <a:off x="4959541" y="3880606"/>
            <a:ext cx="1514003" cy="830997"/>
          </a:xfrm>
          <a:prstGeom prst="rect">
            <a:avLst/>
          </a:prstGeom>
          <a:noFill/>
        </p:spPr>
        <p:txBody>
          <a:bodyPr wrap="square" rtlCol="0">
            <a:spAutoFit/>
          </a:bodyPr>
          <a:lstStyle/>
          <a:p>
            <a:pPr algn="ctr"/>
            <a:r>
              <a:rPr lang="en-US" sz="2400" b="1" dirty="0">
                <a:latin typeface="+mj-lt"/>
              </a:rPr>
              <a:t>Local Employers</a:t>
            </a:r>
          </a:p>
        </p:txBody>
      </p:sp>
      <p:sp>
        <p:nvSpPr>
          <p:cNvPr id="12" name="TextBox 11">
            <a:extLst>
              <a:ext uri="{FF2B5EF4-FFF2-40B4-BE49-F238E27FC236}">
                <a16:creationId xmlns:a16="http://schemas.microsoft.com/office/drawing/2014/main" id="{1D9E67D8-DE07-4EF9-BB5D-F1429BDCEA45}"/>
              </a:ext>
            </a:extLst>
          </p:cNvPr>
          <p:cNvSpPr txBox="1"/>
          <p:nvPr/>
        </p:nvSpPr>
        <p:spPr>
          <a:xfrm>
            <a:off x="7347457" y="3895538"/>
            <a:ext cx="1614146" cy="830997"/>
          </a:xfrm>
          <a:prstGeom prst="rect">
            <a:avLst/>
          </a:prstGeom>
          <a:noFill/>
        </p:spPr>
        <p:txBody>
          <a:bodyPr wrap="square" rtlCol="0">
            <a:spAutoFit/>
          </a:bodyPr>
          <a:lstStyle/>
          <a:p>
            <a:pPr algn="ctr"/>
            <a:r>
              <a:rPr lang="en-US" sz="2400" b="1" dirty="0">
                <a:latin typeface="+mj-lt"/>
              </a:rPr>
              <a:t>In-Country Partners</a:t>
            </a:r>
          </a:p>
        </p:txBody>
      </p:sp>
    </p:spTree>
    <p:extLst>
      <p:ext uri="{BB962C8B-B14F-4D97-AF65-F5344CB8AC3E}">
        <p14:creationId xmlns:p14="http://schemas.microsoft.com/office/powerpoint/2010/main" val="4136952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F902A4-7DD1-4ADC-985F-E197C270B255}"/>
              </a:ext>
            </a:extLst>
          </p:cNvPr>
          <p:cNvSpPr>
            <a:spLocks noGrp="1"/>
          </p:cNvSpPr>
          <p:nvPr>
            <p:ph type="title"/>
          </p:nvPr>
        </p:nvSpPr>
        <p:spPr>
          <a:xfrm>
            <a:off x="638934" y="0"/>
            <a:ext cx="7886700" cy="990591"/>
          </a:xfrm>
        </p:spPr>
        <p:txBody>
          <a:bodyPr/>
          <a:lstStyle/>
          <a:p>
            <a:r>
              <a:rPr lang="en-CA" dirty="0"/>
              <a:t>Changing Social Norms </a:t>
            </a:r>
          </a:p>
        </p:txBody>
      </p:sp>
      <p:pic>
        <p:nvPicPr>
          <p:cNvPr id="11" name="Content Placeholder 10">
            <a:extLst>
              <a:ext uri="{FF2B5EF4-FFF2-40B4-BE49-F238E27FC236}">
                <a16:creationId xmlns:a16="http://schemas.microsoft.com/office/drawing/2014/main" id="{AA307EB0-8527-4CDF-8D34-285DCFFFAA2D}"/>
              </a:ext>
            </a:extLst>
          </p:cNvPr>
          <p:cNvPicPr>
            <a:picLocks noGrp="1" noChangeAspect="1"/>
          </p:cNvPicPr>
          <p:nvPr>
            <p:ph idx="4294967295"/>
          </p:nvPr>
        </p:nvPicPr>
        <p:blipFill rotWithShape="1">
          <a:blip r:embed="rId2" cstate="print">
            <a:extLst>
              <a:ext uri="{28A0092B-C50C-407E-A947-70E740481C1C}">
                <a14:useLocalDpi xmlns:a14="http://schemas.microsoft.com/office/drawing/2010/main" val="0"/>
              </a:ext>
            </a:extLst>
          </a:blip>
          <a:srcRect l="1456" t="27349" r="34510" b="10707"/>
          <a:stretch/>
        </p:blipFill>
        <p:spPr>
          <a:xfrm>
            <a:off x="95250" y="1495426"/>
            <a:ext cx="9048750" cy="4741372"/>
          </a:xfrm>
        </p:spPr>
      </p:pic>
      <p:sp>
        <p:nvSpPr>
          <p:cNvPr id="6" name="TextBox 5">
            <a:extLst>
              <a:ext uri="{FF2B5EF4-FFF2-40B4-BE49-F238E27FC236}">
                <a16:creationId xmlns:a16="http://schemas.microsoft.com/office/drawing/2014/main" id="{F15EE00C-B53E-4597-B323-D7621A2E2E4D}"/>
              </a:ext>
            </a:extLst>
          </p:cNvPr>
          <p:cNvSpPr txBox="1"/>
          <p:nvPr/>
        </p:nvSpPr>
        <p:spPr>
          <a:xfrm>
            <a:off x="298322" y="990591"/>
            <a:ext cx="3820191" cy="830997"/>
          </a:xfrm>
          <a:prstGeom prst="rect">
            <a:avLst/>
          </a:prstGeom>
          <a:solidFill>
            <a:srgbClr val="EAE4FE"/>
          </a:solidFill>
        </p:spPr>
        <p:txBody>
          <a:bodyPr wrap="square" rtlCol="0">
            <a:spAutoFit/>
          </a:bodyPr>
          <a:lstStyle/>
          <a:p>
            <a:pPr algn="ctr"/>
            <a:r>
              <a:rPr lang="en-US" sz="2400" b="1" dirty="0">
                <a:latin typeface="+mj-lt"/>
              </a:rPr>
              <a:t>Support for Women’s and Girl’s Education</a:t>
            </a:r>
          </a:p>
        </p:txBody>
      </p:sp>
      <p:sp>
        <p:nvSpPr>
          <p:cNvPr id="7" name="TextBox 6">
            <a:extLst>
              <a:ext uri="{FF2B5EF4-FFF2-40B4-BE49-F238E27FC236}">
                <a16:creationId xmlns:a16="http://schemas.microsoft.com/office/drawing/2014/main" id="{7B895D7A-480D-4ABA-8DFB-3DE7C62C5FF4}"/>
              </a:ext>
            </a:extLst>
          </p:cNvPr>
          <p:cNvSpPr txBox="1"/>
          <p:nvPr/>
        </p:nvSpPr>
        <p:spPr>
          <a:xfrm>
            <a:off x="4736879" y="990591"/>
            <a:ext cx="3788755" cy="830997"/>
          </a:xfrm>
          <a:prstGeom prst="rect">
            <a:avLst/>
          </a:prstGeom>
          <a:solidFill>
            <a:srgbClr val="EAE4FE"/>
          </a:solidFill>
        </p:spPr>
        <p:txBody>
          <a:bodyPr wrap="square" rtlCol="0">
            <a:spAutoFit/>
          </a:bodyPr>
          <a:lstStyle/>
          <a:p>
            <a:pPr algn="ctr"/>
            <a:r>
              <a:rPr lang="en-US" sz="2400" b="1" dirty="0">
                <a:latin typeface="+mj-lt"/>
              </a:rPr>
              <a:t>Perceptions of Decision Making in the Family</a:t>
            </a:r>
          </a:p>
        </p:txBody>
      </p:sp>
    </p:spTree>
    <p:extLst>
      <p:ext uri="{BB962C8B-B14F-4D97-AF65-F5344CB8AC3E}">
        <p14:creationId xmlns:p14="http://schemas.microsoft.com/office/powerpoint/2010/main" val="2812197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3A38A-6A5C-457F-A412-31650B1F81D8}"/>
              </a:ext>
            </a:extLst>
          </p:cNvPr>
          <p:cNvSpPr>
            <a:spLocks noGrp="1"/>
          </p:cNvSpPr>
          <p:nvPr>
            <p:ph type="title"/>
          </p:nvPr>
        </p:nvSpPr>
        <p:spPr>
          <a:xfrm>
            <a:off x="628650" y="0"/>
            <a:ext cx="7886700" cy="1325563"/>
          </a:xfrm>
        </p:spPr>
        <p:txBody>
          <a:bodyPr/>
          <a:lstStyle/>
          <a:p>
            <a:r>
              <a:rPr lang="en-US" dirty="0"/>
              <a:t> Social Return on Investment</a:t>
            </a:r>
          </a:p>
        </p:txBody>
      </p:sp>
      <p:sp>
        <p:nvSpPr>
          <p:cNvPr id="3" name="Content Placeholder 2">
            <a:extLst>
              <a:ext uri="{FF2B5EF4-FFF2-40B4-BE49-F238E27FC236}">
                <a16:creationId xmlns:a16="http://schemas.microsoft.com/office/drawing/2014/main" id="{89B05EFB-D6DF-4463-9001-B1EA6E1A63B3}"/>
              </a:ext>
            </a:extLst>
          </p:cNvPr>
          <p:cNvSpPr>
            <a:spLocks noGrp="1"/>
          </p:cNvSpPr>
          <p:nvPr>
            <p:ph idx="1"/>
          </p:nvPr>
        </p:nvSpPr>
        <p:spPr>
          <a:xfrm>
            <a:off x="628650" y="1325563"/>
            <a:ext cx="7886700" cy="4851400"/>
          </a:xfrm>
        </p:spPr>
        <p:txBody>
          <a:bodyPr>
            <a:normAutofit/>
          </a:bodyPr>
          <a:lstStyle/>
          <a:p>
            <a:r>
              <a:rPr lang="en-US" dirty="0"/>
              <a:t>Likelihood of being employed increased by 50 %</a:t>
            </a:r>
          </a:p>
          <a:p>
            <a:r>
              <a:rPr lang="en-US" dirty="0"/>
              <a:t>Average number of hours of paid work per week increased by 11 hours</a:t>
            </a:r>
          </a:p>
          <a:p>
            <a:r>
              <a:rPr lang="en-US" dirty="0"/>
              <a:t>Fivefold increase in income </a:t>
            </a:r>
          </a:p>
          <a:p>
            <a:r>
              <a:rPr lang="en-US" dirty="0"/>
              <a:t>10 % increase in the probability of females being decision makers</a:t>
            </a:r>
          </a:p>
        </p:txBody>
      </p:sp>
      <p:pic>
        <p:nvPicPr>
          <p:cNvPr id="5" name="Picture 4">
            <a:extLst>
              <a:ext uri="{FF2B5EF4-FFF2-40B4-BE49-F238E27FC236}">
                <a16:creationId xmlns:a16="http://schemas.microsoft.com/office/drawing/2014/main" id="{E3F57626-999F-4A16-827E-057954B686C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74636"/>
          <a:stretch/>
        </p:blipFill>
        <p:spPr>
          <a:xfrm>
            <a:off x="-54474" y="4583716"/>
            <a:ext cx="9252947" cy="1325563"/>
          </a:xfrm>
          <a:prstGeom prst="rect">
            <a:avLst/>
          </a:prstGeom>
        </p:spPr>
      </p:pic>
    </p:spTree>
    <p:extLst>
      <p:ext uri="{BB962C8B-B14F-4D97-AF65-F5344CB8AC3E}">
        <p14:creationId xmlns:p14="http://schemas.microsoft.com/office/powerpoint/2010/main" val="280323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3A38A-6A5C-457F-A412-31650B1F81D8}"/>
              </a:ext>
            </a:extLst>
          </p:cNvPr>
          <p:cNvSpPr>
            <a:spLocks noGrp="1"/>
          </p:cNvSpPr>
          <p:nvPr>
            <p:ph type="title"/>
          </p:nvPr>
        </p:nvSpPr>
        <p:spPr/>
        <p:txBody>
          <a:bodyPr/>
          <a:lstStyle/>
          <a:p>
            <a:r>
              <a:rPr lang="en-US"/>
              <a:t> Lessons Learned</a:t>
            </a:r>
            <a:endParaRPr lang="en-US" dirty="0"/>
          </a:p>
        </p:txBody>
      </p:sp>
      <p:sp>
        <p:nvSpPr>
          <p:cNvPr id="3" name="Content Placeholder 2">
            <a:extLst>
              <a:ext uri="{FF2B5EF4-FFF2-40B4-BE49-F238E27FC236}">
                <a16:creationId xmlns:a16="http://schemas.microsoft.com/office/drawing/2014/main" id="{89B05EFB-D6DF-4463-9001-B1EA6E1A63B3}"/>
              </a:ext>
            </a:extLst>
          </p:cNvPr>
          <p:cNvSpPr>
            <a:spLocks noGrp="1"/>
          </p:cNvSpPr>
          <p:nvPr>
            <p:ph idx="1"/>
          </p:nvPr>
        </p:nvSpPr>
        <p:spPr/>
        <p:txBody>
          <a:bodyPr>
            <a:normAutofit/>
          </a:bodyPr>
          <a:lstStyle/>
          <a:p>
            <a:r>
              <a:rPr lang="en-US" sz="3600" dirty="0"/>
              <a:t>Building trust in the community </a:t>
            </a:r>
          </a:p>
          <a:p>
            <a:r>
              <a:rPr lang="en-US" sz="3600" dirty="0"/>
              <a:t>Establishing safe learning environments</a:t>
            </a:r>
          </a:p>
          <a:p>
            <a:r>
              <a:rPr lang="en-US" sz="3600" dirty="0"/>
              <a:t>Establishing multi-stakeholder partnerships</a:t>
            </a:r>
          </a:p>
          <a:p>
            <a:r>
              <a:rPr lang="en-US" sz="3600" dirty="0"/>
              <a:t>Creating linkages with the labor market and financial institutions</a:t>
            </a:r>
          </a:p>
          <a:p>
            <a:endParaRPr lang="en-US" sz="3600" dirty="0"/>
          </a:p>
          <a:p>
            <a:endParaRPr lang="en-US" sz="3200" dirty="0"/>
          </a:p>
        </p:txBody>
      </p:sp>
      <p:pic>
        <p:nvPicPr>
          <p:cNvPr id="6" name="Picture 5">
            <a:extLst>
              <a:ext uri="{FF2B5EF4-FFF2-40B4-BE49-F238E27FC236}">
                <a16:creationId xmlns:a16="http://schemas.microsoft.com/office/drawing/2014/main" id="{433B23A7-9AD3-4935-A52E-BDF4CF713B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474839" cy="1474839"/>
          </a:xfrm>
          <a:prstGeom prst="rect">
            <a:avLst/>
          </a:prstGeom>
        </p:spPr>
      </p:pic>
    </p:spTree>
    <p:extLst>
      <p:ext uri="{BB962C8B-B14F-4D97-AF65-F5344CB8AC3E}">
        <p14:creationId xmlns:p14="http://schemas.microsoft.com/office/powerpoint/2010/main" val="3339484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577180A-AFAF-4919-BFFB-14D76DD1332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474839" cy="1474839"/>
          </a:xfrm>
          <a:prstGeom prst="rect">
            <a:avLst/>
          </a:prstGeom>
        </p:spPr>
      </p:pic>
      <p:sp>
        <p:nvSpPr>
          <p:cNvPr id="2" name="Title 1">
            <a:extLst>
              <a:ext uri="{FF2B5EF4-FFF2-40B4-BE49-F238E27FC236}">
                <a16:creationId xmlns:a16="http://schemas.microsoft.com/office/drawing/2014/main" id="{5923A38A-6A5C-457F-A412-31650B1F81D8}"/>
              </a:ext>
            </a:extLst>
          </p:cNvPr>
          <p:cNvSpPr>
            <a:spLocks noGrp="1"/>
          </p:cNvSpPr>
          <p:nvPr>
            <p:ph type="title"/>
          </p:nvPr>
        </p:nvSpPr>
        <p:spPr/>
        <p:txBody>
          <a:bodyPr/>
          <a:lstStyle/>
          <a:p>
            <a:r>
              <a:rPr lang="en-US"/>
              <a:t> Integrate and Mainstream</a:t>
            </a:r>
            <a:endParaRPr lang="en-US" dirty="0"/>
          </a:p>
        </p:txBody>
      </p:sp>
      <p:sp>
        <p:nvSpPr>
          <p:cNvPr id="3" name="Content Placeholder 2">
            <a:extLst>
              <a:ext uri="{FF2B5EF4-FFF2-40B4-BE49-F238E27FC236}">
                <a16:creationId xmlns:a16="http://schemas.microsoft.com/office/drawing/2014/main" id="{89B05EFB-D6DF-4463-9001-B1EA6E1A63B3}"/>
              </a:ext>
            </a:extLst>
          </p:cNvPr>
          <p:cNvSpPr>
            <a:spLocks noGrp="1"/>
          </p:cNvSpPr>
          <p:nvPr>
            <p:ph idx="1"/>
          </p:nvPr>
        </p:nvSpPr>
        <p:spPr/>
        <p:txBody>
          <a:bodyPr>
            <a:normAutofit/>
          </a:bodyPr>
          <a:lstStyle/>
          <a:p>
            <a:r>
              <a:rPr lang="en-US" sz="3600" dirty="0"/>
              <a:t>Digitize training programs in local languages</a:t>
            </a:r>
          </a:p>
          <a:p>
            <a:r>
              <a:rPr lang="en-US" sz="3600" dirty="0"/>
              <a:t>Create  skill-based value chains </a:t>
            </a:r>
          </a:p>
          <a:p>
            <a:r>
              <a:rPr lang="en-US" sz="3600" dirty="0"/>
              <a:t>Engage governments to effect policy change</a:t>
            </a:r>
            <a:endParaRPr lang="en-US" sz="3200" dirty="0"/>
          </a:p>
        </p:txBody>
      </p:sp>
    </p:spTree>
    <p:extLst>
      <p:ext uri="{BB962C8B-B14F-4D97-AF65-F5344CB8AC3E}">
        <p14:creationId xmlns:p14="http://schemas.microsoft.com/office/powerpoint/2010/main" val="1060379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A3320A-293F-4EB8-80A6-68611354A0B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733799" y="-71794"/>
            <a:ext cx="5410201" cy="3606801"/>
          </a:xfrm>
          <a:prstGeom prst="rect">
            <a:avLst/>
          </a:prstGeom>
        </p:spPr>
      </p:pic>
      <p:pic>
        <p:nvPicPr>
          <p:cNvPr id="3" name="Picture 2">
            <a:extLst>
              <a:ext uri="{FF2B5EF4-FFF2-40B4-BE49-F238E27FC236}">
                <a16:creationId xmlns:a16="http://schemas.microsoft.com/office/drawing/2014/main" id="{5EC97A0B-3AF6-4BDF-9C1D-8E5548C5527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0" y="-71794"/>
            <a:ext cx="4584700" cy="3590456"/>
          </a:xfrm>
          <a:prstGeom prst="rect">
            <a:avLst/>
          </a:prstGeom>
        </p:spPr>
      </p:pic>
      <p:pic>
        <p:nvPicPr>
          <p:cNvPr id="9" name="Picture 8">
            <a:extLst>
              <a:ext uri="{FF2B5EF4-FFF2-40B4-BE49-F238E27FC236}">
                <a16:creationId xmlns:a16="http://schemas.microsoft.com/office/drawing/2014/main" id="{4788C576-35F3-4BF2-96B4-B0B381C0B66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0" y="3690827"/>
            <a:ext cx="4475550" cy="3775444"/>
          </a:xfrm>
          <a:prstGeom prst="rect">
            <a:avLst/>
          </a:prstGeom>
        </p:spPr>
      </p:pic>
      <p:pic>
        <p:nvPicPr>
          <p:cNvPr id="7" name="Picture 6">
            <a:extLst>
              <a:ext uri="{FF2B5EF4-FFF2-40B4-BE49-F238E27FC236}">
                <a16:creationId xmlns:a16="http://schemas.microsoft.com/office/drawing/2014/main" id="{94DAC7BC-F88A-469B-A5EA-8364DDAB29C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475551" y="3678126"/>
            <a:ext cx="4668450" cy="3775444"/>
          </a:xfrm>
          <a:prstGeom prst="rect">
            <a:avLst/>
          </a:prstGeom>
        </p:spPr>
      </p:pic>
      <p:sp>
        <p:nvSpPr>
          <p:cNvPr id="19" name="Rectangle 18">
            <a:extLst>
              <a:ext uri="{FF2B5EF4-FFF2-40B4-BE49-F238E27FC236}">
                <a16:creationId xmlns:a16="http://schemas.microsoft.com/office/drawing/2014/main" id="{83E66942-DA30-4A87-9132-1B35A758DDB9}"/>
              </a:ext>
            </a:extLst>
          </p:cNvPr>
          <p:cNvSpPr/>
          <p:nvPr/>
        </p:nvSpPr>
        <p:spPr>
          <a:xfrm>
            <a:off x="0" y="3360627"/>
            <a:ext cx="9144000" cy="159950"/>
          </a:xfrm>
          <a:prstGeom prst="rect">
            <a:avLst/>
          </a:prstGeom>
          <a:solidFill>
            <a:srgbClr val="6841F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Rectangle 19">
            <a:extLst>
              <a:ext uri="{FF2B5EF4-FFF2-40B4-BE49-F238E27FC236}">
                <a16:creationId xmlns:a16="http://schemas.microsoft.com/office/drawing/2014/main" id="{F1FA8504-D52D-4FC8-8413-FF5004C9A2A9}"/>
              </a:ext>
            </a:extLst>
          </p:cNvPr>
          <p:cNvSpPr/>
          <p:nvPr/>
        </p:nvSpPr>
        <p:spPr>
          <a:xfrm rot="5400000">
            <a:off x="4387986" y="-1065187"/>
            <a:ext cx="330201" cy="9181829"/>
          </a:xfrm>
          <a:prstGeom prst="rect">
            <a:avLst/>
          </a:prstGeom>
          <a:solidFill>
            <a:srgbClr val="2E06C2">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ound Diagonal Corner Rectangle 22">
            <a:extLst>
              <a:ext uri="{FF2B5EF4-FFF2-40B4-BE49-F238E27FC236}">
                <a16:creationId xmlns:a16="http://schemas.microsoft.com/office/drawing/2014/main" id="{F9AEFCB0-741C-4004-9655-4323195AC50B}"/>
              </a:ext>
            </a:extLst>
          </p:cNvPr>
          <p:cNvSpPr/>
          <p:nvPr/>
        </p:nvSpPr>
        <p:spPr>
          <a:xfrm>
            <a:off x="1371600" y="2279087"/>
            <a:ext cx="6400800" cy="2299827"/>
          </a:xfrm>
          <a:prstGeom prst="round2Diag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0" dirty="0">
                <a:solidFill>
                  <a:srgbClr val="290088"/>
                </a:solidFill>
                <a:latin typeface="+mj-lt"/>
              </a:rPr>
              <a:t>Thank You</a:t>
            </a:r>
          </a:p>
          <a:p>
            <a:pPr algn="ctr"/>
            <a:r>
              <a:rPr lang="en-US" sz="5400" dirty="0">
                <a:solidFill>
                  <a:srgbClr val="290088"/>
                </a:solidFill>
                <a:latin typeface="+mj-lt"/>
              </a:rPr>
              <a:t>www.col.org</a:t>
            </a:r>
          </a:p>
        </p:txBody>
      </p:sp>
      <p:sp>
        <p:nvSpPr>
          <p:cNvPr id="10" name="Rectangle 9">
            <a:extLst>
              <a:ext uri="{FF2B5EF4-FFF2-40B4-BE49-F238E27FC236}">
                <a16:creationId xmlns:a16="http://schemas.microsoft.com/office/drawing/2014/main" id="{832305A7-6C91-4101-AB3F-F22F3E646E4D}"/>
              </a:ext>
            </a:extLst>
          </p:cNvPr>
          <p:cNvSpPr/>
          <p:nvPr/>
        </p:nvSpPr>
        <p:spPr>
          <a:xfrm>
            <a:off x="0" y="6749143"/>
            <a:ext cx="9158516" cy="704427"/>
          </a:xfrm>
          <a:prstGeom prst="rect">
            <a:avLst/>
          </a:prstGeom>
          <a:solidFill>
            <a:srgbClr val="E81D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http://oasis.col.org/themes/Mirage2/images/creativecommons/cc-generic.png">
            <a:extLst>
              <a:ext uri="{FF2B5EF4-FFF2-40B4-BE49-F238E27FC236}">
                <a16:creationId xmlns:a16="http://schemas.microsoft.com/office/drawing/2014/main" id="{874BDC87-FBEF-420E-905F-076A985EB307}"/>
              </a:ext>
            </a:extLst>
          </p:cNvPr>
          <p:cNvPicPr>
            <a:picLocks noChangeAspect="1" noChangeArrowheads="1"/>
          </p:cNvPicPr>
          <p:nvPr/>
        </p:nvPicPr>
        <p:blipFill>
          <a:blip r:embed="rId7" cstate="print">
            <a:lum bright="70000" contrast="-70000"/>
            <a:extLst>
              <a:ext uri="{28A0092B-C50C-407E-A947-70E740481C1C}">
                <a14:useLocalDpi xmlns:a14="http://schemas.microsoft.com/office/drawing/2010/main" val="0"/>
              </a:ext>
            </a:extLst>
          </a:blip>
          <a:srcRect/>
          <a:stretch>
            <a:fillRect/>
          </a:stretch>
        </p:blipFill>
        <p:spPr bwMode="auto">
          <a:xfrm>
            <a:off x="5982553" y="6856743"/>
            <a:ext cx="1711597" cy="4082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1A92AF30-9FE9-48D0-B92C-CF4AB41F6C13}"/>
              </a:ext>
            </a:extLst>
          </p:cNvPr>
          <p:cNvSpPr/>
          <p:nvPr/>
        </p:nvSpPr>
        <p:spPr>
          <a:xfrm>
            <a:off x="866776" y="6842682"/>
            <a:ext cx="4953000" cy="461665"/>
          </a:xfrm>
          <a:prstGeom prst="rect">
            <a:avLst/>
          </a:prstGeom>
        </p:spPr>
        <p:txBody>
          <a:bodyPr wrap="square">
            <a:spAutoFit/>
          </a:bodyPr>
          <a:lstStyle/>
          <a:p>
            <a:pPr algn="r"/>
            <a:r>
              <a:rPr lang="en-US" sz="1200" dirty="0">
                <a:solidFill>
                  <a:srgbClr val="CDCDCD"/>
                </a:solidFill>
                <a:latin typeface="+mj-lt"/>
              </a:rPr>
              <a:t>This presentation is licensed under Creative Commons BY-SA 4.0 and can be freely downloaded for reuse and adaptation with attribution to COL.</a:t>
            </a:r>
          </a:p>
        </p:txBody>
      </p:sp>
    </p:spTree>
    <p:extLst>
      <p:ext uri="{BB962C8B-B14F-4D97-AF65-F5344CB8AC3E}">
        <p14:creationId xmlns:p14="http://schemas.microsoft.com/office/powerpoint/2010/main" val="2749531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18601" y="1906294"/>
            <a:ext cx="2976553" cy="2478419"/>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55"/>
          <a:stretch/>
        </p:blipFill>
        <p:spPr>
          <a:xfrm>
            <a:off x="0" y="1901520"/>
            <a:ext cx="2984889" cy="2490792"/>
          </a:xfrm>
          <a:prstGeom prst="roundRect">
            <a:avLst>
              <a:gd name="adj" fmla="val 8594"/>
            </a:avLst>
          </a:prstGeom>
          <a:solidFill>
            <a:srgbClr val="FFFFFF">
              <a:shade val="85000"/>
            </a:srgbClr>
          </a:solidFill>
          <a:ln>
            <a:noFill/>
          </a:ln>
          <a:effec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047275" y="1906294"/>
            <a:ext cx="3008448" cy="2486117"/>
          </a:xfrm>
          <a:prstGeom prst="roundRect">
            <a:avLst>
              <a:gd name="adj" fmla="val 8594"/>
            </a:avLst>
          </a:prstGeom>
          <a:solidFill>
            <a:srgbClr val="FFFFFF">
              <a:shade val="85000"/>
            </a:srgbClr>
          </a:solidFill>
          <a:ln>
            <a:noFill/>
          </a:ln>
          <a:effectLst/>
        </p:spPr>
      </p:pic>
      <p:sp>
        <p:nvSpPr>
          <p:cNvPr id="16" name="Rectangle 15"/>
          <p:cNvSpPr/>
          <p:nvPr/>
        </p:nvSpPr>
        <p:spPr>
          <a:xfrm>
            <a:off x="442737" y="4522562"/>
            <a:ext cx="8257427" cy="1569660"/>
          </a:xfrm>
          <a:prstGeom prst="rect">
            <a:avLst/>
          </a:prstGeom>
          <a:effectLst/>
        </p:spPr>
        <p:txBody>
          <a:bodyPr wrap="square">
            <a:spAutoFit/>
          </a:bodyPr>
          <a:lstStyle/>
          <a:p>
            <a:pPr algn="ctr"/>
            <a:r>
              <a:rPr lang="en-US" sz="3200" dirty="0">
                <a:solidFill>
                  <a:srgbClr val="290088"/>
                </a:solidFill>
                <a:latin typeface="+mj-lt"/>
              </a:rPr>
              <a:t>To help Commonwealth governments and institutions use technologies to improve and expand access to education and training</a:t>
            </a:r>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55660"/>
            <a:ext cx="9144000" cy="1845860"/>
          </a:xfrm>
          <a:prstGeom prst="rect">
            <a:avLst/>
          </a:prstGeom>
        </p:spPr>
      </p:pic>
    </p:spTree>
    <p:extLst>
      <p:ext uri="{BB962C8B-B14F-4D97-AF65-F5344CB8AC3E}">
        <p14:creationId xmlns:p14="http://schemas.microsoft.com/office/powerpoint/2010/main" val="1750304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464B4057-9025-43F0-86DB-0180C363CE8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217355" y="2158850"/>
            <a:ext cx="2986412" cy="2388660"/>
          </a:xfrm>
          <a:prstGeom prst="rect">
            <a:avLst/>
          </a:prstGeom>
          <a:solidFill>
            <a:srgbClr val="FFFFFF">
              <a:shade val="85000"/>
            </a:srgbClr>
          </a:solidFill>
          <a:ln>
            <a:noFill/>
          </a:ln>
          <a:effectLst/>
        </p:spPr>
      </p:pic>
      <p:pic>
        <p:nvPicPr>
          <p:cNvPr id="29" name="Picture 28">
            <a:extLst>
              <a:ext uri="{FF2B5EF4-FFF2-40B4-BE49-F238E27FC236}">
                <a16:creationId xmlns:a16="http://schemas.microsoft.com/office/drawing/2014/main" id="{0CD0095A-39E3-4115-A46A-E3405838F39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290098" y="2147866"/>
            <a:ext cx="2853902" cy="2399643"/>
          </a:xfrm>
          <a:prstGeom prst="rect">
            <a:avLst/>
          </a:prstGeom>
          <a:solidFill>
            <a:srgbClr val="FFFFFF">
              <a:shade val="85000"/>
            </a:srgbClr>
          </a:solidFill>
          <a:ln>
            <a:noFill/>
          </a:ln>
          <a:effectLst/>
        </p:spPr>
      </p:pic>
      <p:pic>
        <p:nvPicPr>
          <p:cNvPr id="31" name="Picture 30">
            <a:extLst>
              <a:ext uri="{FF2B5EF4-FFF2-40B4-BE49-F238E27FC236}">
                <a16:creationId xmlns:a16="http://schemas.microsoft.com/office/drawing/2014/main" id="{7307980E-42F2-4EC3-A83B-97D464B93C6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 y="2147671"/>
            <a:ext cx="3109070" cy="2399838"/>
          </a:xfrm>
          <a:prstGeom prst="rect">
            <a:avLst/>
          </a:prstGeom>
          <a:solidFill>
            <a:srgbClr val="FFFFFF">
              <a:shade val="85000"/>
            </a:srgbClr>
          </a:solidFill>
          <a:ln>
            <a:noFill/>
          </a:ln>
          <a:effectLst/>
        </p:spPr>
      </p:pic>
      <p:sp>
        <p:nvSpPr>
          <p:cNvPr id="32" name="object 3">
            <a:extLst>
              <a:ext uri="{FF2B5EF4-FFF2-40B4-BE49-F238E27FC236}">
                <a16:creationId xmlns:a16="http://schemas.microsoft.com/office/drawing/2014/main" id="{CF0826D1-35DA-418F-9EC9-BB233CE75087}"/>
              </a:ext>
            </a:extLst>
          </p:cNvPr>
          <p:cNvSpPr txBox="1">
            <a:spLocks/>
          </p:cNvSpPr>
          <p:nvPr/>
        </p:nvSpPr>
        <p:spPr>
          <a:xfrm>
            <a:off x="4837302" y="1105721"/>
            <a:ext cx="2446756" cy="1012201"/>
          </a:xfrm>
          <a:prstGeom prst="rect">
            <a:avLst/>
          </a:prstGeom>
        </p:spPr>
        <p:txBody>
          <a:bodyPr vert="horz" wrap="square" lIns="0" tIns="12383" rIns="0" bIns="0" rtlCol="0">
            <a:spAutoFit/>
          </a:bodyPr>
          <a:lstStyle>
            <a:lvl1pPr>
              <a:defRPr sz="3550" b="1" i="0">
                <a:solidFill>
                  <a:srgbClr val="340388"/>
                </a:solidFill>
                <a:latin typeface="Arial"/>
                <a:ea typeface="+mj-ea"/>
                <a:cs typeface="Arial"/>
              </a:defRPr>
            </a:lvl1pPr>
          </a:lstStyle>
          <a:p>
            <a:pPr marL="9525" algn="ctr">
              <a:spcBef>
                <a:spcPts val="98"/>
              </a:spcBef>
            </a:pPr>
            <a:r>
              <a:rPr lang="en-US" sz="3300" kern="0" spc="-34" dirty="0">
                <a:solidFill>
                  <a:srgbClr val="FFFFFF"/>
                </a:solidFill>
                <a:latin typeface="Stone Sans ITC Std SemiBold" panose="02000703060000020004" pitchFamily="50" charset="0"/>
              </a:rPr>
              <a:t>$</a:t>
            </a:r>
          </a:p>
          <a:p>
            <a:pPr marL="9525" algn="ctr">
              <a:spcBef>
                <a:spcPts val="98"/>
              </a:spcBef>
            </a:pPr>
            <a:r>
              <a:rPr lang="en-US" sz="3113" kern="0" dirty="0">
                <a:latin typeface="Stone Sans ITC Std SemiBold" panose="02000703060000020004" pitchFamily="50" charset="0"/>
              </a:rPr>
              <a:t>                  </a:t>
            </a:r>
          </a:p>
        </p:txBody>
      </p:sp>
      <p:sp>
        <p:nvSpPr>
          <p:cNvPr id="16" name="Freeform 10">
            <a:extLst>
              <a:ext uri="{FF2B5EF4-FFF2-40B4-BE49-F238E27FC236}">
                <a16:creationId xmlns:a16="http://schemas.microsoft.com/office/drawing/2014/main" id="{7E98B192-C524-49E0-8E94-F384637DF7B0}"/>
              </a:ext>
            </a:extLst>
          </p:cNvPr>
          <p:cNvSpPr/>
          <p:nvPr/>
        </p:nvSpPr>
        <p:spPr>
          <a:xfrm>
            <a:off x="3627812" y="990602"/>
            <a:ext cx="2085960" cy="1914507"/>
          </a:xfrm>
          <a:custGeom>
            <a:avLst/>
            <a:gdLst>
              <a:gd name="connsiteX0" fmla="*/ 0 w 1055210"/>
              <a:gd name="connsiteY0" fmla="*/ 527605 h 1055210"/>
              <a:gd name="connsiteX1" fmla="*/ 527605 w 1055210"/>
              <a:gd name="connsiteY1" fmla="*/ 0 h 1055210"/>
              <a:gd name="connsiteX2" fmla="*/ 1055210 w 1055210"/>
              <a:gd name="connsiteY2" fmla="*/ 527605 h 1055210"/>
              <a:gd name="connsiteX3" fmla="*/ 527605 w 1055210"/>
              <a:gd name="connsiteY3" fmla="*/ 1055210 h 1055210"/>
              <a:gd name="connsiteX4" fmla="*/ 0 w 1055210"/>
              <a:gd name="connsiteY4" fmla="*/ 527605 h 1055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5210" h="1055210">
                <a:moveTo>
                  <a:pt x="0" y="527605"/>
                </a:moveTo>
                <a:cubicBezTo>
                  <a:pt x="0" y="236217"/>
                  <a:pt x="236217" y="0"/>
                  <a:pt x="527605" y="0"/>
                </a:cubicBezTo>
                <a:cubicBezTo>
                  <a:pt x="818993" y="0"/>
                  <a:pt x="1055210" y="236217"/>
                  <a:pt x="1055210" y="527605"/>
                </a:cubicBezTo>
                <a:cubicBezTo>
                  <a:pt x="1055210" y="818993"/>
                  <a:pt x="818993" y="1055210"/>
                  <a:pt x="527605" y="1055210"/>
                </a:cubicBezTo>
                <a:cubicBezTo>
                  <a:pt x="236217" y="1055210"/>
                  <a:pt x="0" y="818993"/>
                  <a:pt x="0" y="527605"/>
                </a:cubicBezTo>
                <a:close/>
              </a:path>
            </a:pathLst>
          </a:custGeom>
          <a:solidFill>
            <a:srgbClr val="A91D4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ctr" anchorCtr="0">
            <a:noAutofit/>
          </a:bodyPr>
          <a:lstStyle/>
          <a:p>
            <a:pPr algn="ctr"/>
            <a:r>
              <a:rPr lang="en-CA" b="1" dirty="0"/>
              <a:t>SOCIAL INCLUSION</a:t>
            </a:r>
            <a:endParaRPr lang="en-US" dirty="0"/>
          </a:p>
        </p:txBody>
      </p:sp>
      <p:sp>
        <p:nvSpPr>
          <p:cNvPr id="17" name="Freeform 12">
            <a:extLst>
              <a:ext uri="{FF2B5EF4-FFF2-40B4-BE49-F238E27FC236}">
                <a16:creationId xmlns:a16="http://schemas.microsoft.com/office/drawing/2014/main" id="{BB4483C6-7347-457E-BEB6-DDAAC8B738B1}"/>
              </a:ext>
            </a:extLst>
          </p:cNvPr>
          <p:cNvSpPr/>
          <p:nvPr/>
        </p:nvSpPr>
        <p:spPr>
          <a:xfrm>
            <a:off x="6620838" y="1012135"/>
            <a:ext cx="2014121" cy="1883465"/>
          </a:xfrm>
          <a:custGeom>
            <a:avLst/>
            <a:gdLst>
              <a:gd name="connsiteX0" fmla="*/ 0 w 1055210"/>
              <a:gd name="connsiteY0" fmla="*/ 527605 h 1055210"/>
              <a:gd name="connsiteX1" fmla="*/ 527605 w 1055210"/>
              <a:gd name="connsiteY1" fmla="*/ 0 h 1055210"/>
              <a:gd name="connsiteX2" fmla="*/ 1055210 w 1055210"/>
              <a:gd name="connsiteY2" fmla="*/ 527605 h 1055210"/>
              <a:gd name="connsiteX3" fmla="*/ 527605 w 1055210"/>
              <a:gd name="connsiteY3" fmla="*/ 1055210 h 1055210"/>
              <a:gd name="connsiteX4" fmla="*/ 0 w 1055210"/>
              <a:gd name="connsiteY4" fmla="*/ 527605 h 1055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5210" h="1055210">
                <a:moveTo>
                  <a:pt x="0" y="527605"/>
                </a:moveTo>
                <a:cubicBezTo>
                  <a:pt x="0" y="236217"/>
                  <a:pt x="236217" y="0"/>
                  <a:pt x="527605" y="0"/>
                </a:cubicBezTo>
                <a:cubicBezTo>
                  <a:pt x="818993" y="0"/>
                  <a:pt x="1055210" y="236217"/>
                  <a:pt x="1055210" y="527605"/>
                </a:cubicBezTo>
                <a:cubicBezTo>
                  <a:pt x="1055210" y="818993"/>
                  <a:pt x="818993" y="1055210"/>
                  <a:pt x="527605" y="1055210"/>
                </a:cubicBezTo>
                <a:cubicBezTo>
                  <a:pt x="236217" y="1055210"/>
                  <a:pt x="0" y="818993"/>
                  <a:pt x="0" y="527605"/>
                </a:cubicBezTo>
                <a:close/>
              </a:path>
            </a:pathLst>
          </a:custGeom>
          <a:solidFill>
            <a:srgbClr val="467BBF"/>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ctr" anchorCtr="0">
            <a:noAutofit/>
          </a:bodyPr>
          <a:lstStyle/>
          <a:p>
            <a:pPr algn="ctr"/>
            <a:r>
              <a:rPr lang="en-CA" b="1" dirty="0"/>
              <a:t>ENVIRONMENTAL CONSERVATION</a:t>
            </a:r>
            <a:endParaRPr lang="en-US" dirty="0"/>
          </a:p>
        </p:txBody>
      </p:sp>
      <p:sp>
        <p:nvSpPr>
          <p:cNvPr id="18" name="Freeform 22">
            <a:extLst>
              <a:ext uri="{FF2B5EF4-FFF2-40B4-BE49-F238E27FC236}">
                <a16:creationId xmlns:a16="http://schemas.microsoft.com/office/drawing/2014/main" id="{FEEA4364-5A62-4A03-B031-F24BF5C863C0}"/>
              </a:ext>
            </a:extLst>
          </p:cNvPr>
          <p:cNvSpPr/>
          <p:nvPr/>
        </p:nvSpPr>
        <p:spPr>
          <a:xfrm>
            <a:off x="522515" y="963406"/>
            <a:ext cx="2027072" cy="1887833"/>
          </a:xfrm>
          <a:custGeom>
            <a:avLst/>
            <a:gdLst>
              <a:gd name="connsiteX0" fmla="*/ 0 w 1055210"/>
              <a:gd name="connsiteY0" fmla="*/ 527605 h 1055210"/>
              <a:gd name="connsiteX1" fmla="*/ 527605 w 1055210"/>
              <a:gd name="connsiteY1" fmla="*/ 0 h 1055210"/>
              <a:gd name="connsiteX2" fmla="*/ 1055210 w 1055210"/>
              <a:gd name="connsiteY2" fmla="*/ 527605 h 1055210"/>
              <a:gd name="connsiteX3" fmla="*/ 527605 w 1055210"/>
              <a:gd name="connsiteY3" fmla="*/ 1055210 h 1055210"/>
              <a:gd name="connsiteX4" fmla="*/ 0 w 1055210"/>
              <a:gd name="connsiteY4" fmla="*/ 527605 h 1055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5210" h="1055210">
                <a:moveTo>
                  <a:pt x="0" y="527605"/>
                </a:moveTo>
                <a:cubicBezTo>
                  <a:pt x="0" y="236217"/>
                  <a:pt x="236217" y="0"/>
                  <a:pt x="527605" y="0"/>
                </a:cubicBezTo>
                <a:cubicBezTo>
                  <a:pt x="818993" y="0"/>
                  <a:pt x="1055210" y="236217"/>
                  <a:pt x="1055210" y="527605"/>
                </a:cubicBezTo>
                <a:cubicBezTo>
                  <a:pt x="1055210" y="818993"/>
                  <a:pt x="818993" y="1055210"/>
                  <a:pt x="527605" y="1055210"/>
                </a:cubicBezTo>
                <a:cubicBezTo>
                  <a:pt x="236217" y="1055210"/>
                  <a:pt x="0" y="818993"/>
                  <a:pt x="0" y="527605"/>
                </a:cubicBezTo>
                <a:close/>
              </a:path>
            </a:pathLst>
          </a:custGeom>
          <a:solidFill>
            <a:srgbClr val="299974"/>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ctr" anchorCtr="0">
            <a:noAutofit/>
          </a:bodyPr>
          <a:lstStyle/>
          <a:p>
            <a:pPr algn="ctr"/>
            <a:r>
              <a:rPr lang="en-CA" b="1" dirty="0">
                <a:solidFill>
                  <a:schemeClr val="bg1"/>
                </a:solidFill>
              </a:rPr>
              <a:t>ECONOMIC GROWTH</a:t>
            </a:r>
            <a:endParaRPr lang="en-US" dirty="0">
              <a:solidFill>
                <a:schemeClr val="bg1"/>
              </a:solidFill>
            </a:endParaRPr>
          </a:p>
        </p:txBody>
      </p:sp>
      <p:sp>
        <p:nvSpPr>
          <p:cNvPr id="22" name="Title 1">
            <a:extLst>
              <a:ext uri="{FF2B5EF4-FFF2-40B4-BE49-F238E27FC236}">
                <a16:creationId xmlns:a16="http://schemas.microsoft.com/office/drawing/2014/main" id="{330C91D8-EC15-4F57-A9F7-1DE9FEDBE699}"/>
              </a:ext>
            </a:extLst>
          </p:cNvPr>
          <p:cNvSpPr>
            <a:spLocks noGrp="1"/>
          </p:cNvSpPr>
          <p:nvPr>
            <p:ph type="title" idx="4294967295"/>
          </p:nvPr>
        </p:nvSpPr>
        <p:spPr>
          <a:xfrm>
            <a:off x="-25034" y="4619203"/>
            <a:ext cx="9144000" cy="994172"/>
          </a:xfrm>
        </p:spPr>
        <p:txBody>
          <a:bodyPr>
            <a:noAutofit/>
          </a:bodyPr>
          <a:lstStyle/>
          <a:p>
            <a:pPr algn="ctr"/>
            <a:r>
              <a:rPr lang="en-US" sz="4050" i="1" dirty="0">
                <a:latin typeface="+mj-lt"/>
              </a:rPr>
              <a:t>Learning for Sustainable Development</a:t>
            </a:r>
          </a:p>
        </p:txBody>
      </p:sp>
    </p:spTree>
    <p:extLst>
      <p:ext uri="{BB962C8B-B14F-4D97-AF65-F5344CB8AC3E}">
        <p14:creationId xmlns:p14="http://schemas.microsoft.com/office/powerpoint/2010/main" val="1353371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COL Strategic Plan 2015-2021</a:t>
            </a:r>
          </a:p>
        </p:txBody>
      </p:sp>
      <p:sp>
        <p:nvSpPr>
          <p:cNvPr id="2" name="Content Placeholder 1"/>
          <p:cNvSpPr>
            <a:spLocks noGrp="1"/>
          </p:cNvSpPr>
          <p:nvPr>
            <p:ph idx="1"/>
          </p:nvPr>
        </p:nvSpPr>
        <p:spPr>
          <a:xfrm>
            <a:off x="3736258" y="1825625"/>
            <a:ext cx="4779092" cy="4351338"/>
          </a:xfrm>
        </p:spPr>
        <p:txBody>
          <a:bodyPr/>
          <a:lstStyle/>
          <a:p>
            <a:pPr marL="0" indent="0">
              <a:buNone/>
            </a:pPr>
            <a:r>
              <a:rPr lang="en-US" sz="3200" i="1" dirty="0"/>
              <a:t>COL recognizes that advancing the goals of both women’s empowerment and gender equality are central to ‘Learning for Sustainable Development</a:t>
            </a:r>
            <a:r>
              <a:rPr lang="en-US" dirty="0"/>
              <a:t>’</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60582"/>
            <a:ext cx="3392129" cy="5107250"/>
          </a:xfrm>
          <a:prstGeom prst="rect">
            <a:avLst/>
          </a:prstGeom>
        </p:spPr>
      </p:pic>
    </p:spTree>
    <p:extLst>
      <p:ext uri="{BB962C8B-B14F-4D97-AF65-F5344CB8AC3E}">
        <p14:creationId xmlns:p14="http://schemas.microsoft.com/office/powerpoint/2010/main" val="1829836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325563"/>
          </a:xfrm>
        </p:spPr>
        <p:txBody>
          <a:bodyPr/>
          <a:lstStyle/>
          <a:p>
            <a:r>
              <a:rPr lang="en-US" dirty="0"/>
              <a:t>Empowering Women and Girls</a:t>
            </a:r>
          </a:p>
        </p:txBody>
      </p:sp>
      <p:pic>
        <p:nvPicPr>
          <p:cNvPr id="1026" name="Picture 2" descr="Ambassador for Women and Girls, Natasha Stott Despoja visiting a health clinic in Jakarta, Indonesia, 17 February 2014.&#10;&#10;Photographer credit: Joshua Este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7307" y="2589693"/>
            <a:ext cx="4466693" cy="3602173"/>
          </a:xfrm>
          <a:prstGeom prst="rect">
            <a:avLst/>
          </a:prstGeom>
          <a:extLst>
            <a:ext uri="{909E8E84-426E-40DD-AFC4-6F175D3DCCD1}">
              <a14:hiddenFill xmlns:a14="http://schemas.microsoft.com/office/drawing/2010/main">
                <a:solidFill>
                  <a:srgbClr val="FFFFFF"/>
                </a:solidFill>
              </a14:hiddenFill>
            </a:ext>
          </a:extLst>
        </p:spPr>
      </p:pic>
      <p:sp>
        <p:nvSpPr>
          <p:cNvPr id="9" name="Content Placeholder 2"/>
          <p:cNvSpPr txBox="1">
            <a:spLocks/>
          </p:cNvSpPr>
          <p:nvPr/>
        </p:nvSpPr>
        <p:spPr bwMode="auto">
          <a:xfrm>
            <a:off x="4505857" y="6113210"/>
            <a:ext cx="3199788" cy="396458"/>
          </a:xfrm>
          <a:prstGeom prst="rect">
            <a:avLst/>
          </a:prstGeom>
          <a:noFill/>
          <a:ln w="88900" cap="sq">
            <a:noFill/>
            <a:miter lim="800000"/>
          </a:ln>
          <a:effectLst/>
        </p:spPr>
        <p:txBody>
          <a:bodyPr vert="horz" wrap="square" lIns="182880" tIns="182880" rIns="274320" bIns="18288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a:solidFill>
                  <a:schemeClr val="bg1">
                    <a:lumMod val="50000"/>
                  </a:schemeClr>
                </a:solidFill>
              </a:rPr>
              <a:t>Photo credit: Joshua </a:t>
            </a:r>
            <a:r>
              <a:rPr lang="en-US" sz="1000" dirty="0" err="1">
                <a:solidFill>
                  <a:schemeClr val="bg1">
                    <a:lumMod val="50000"/>
                  </a:schemeClr>
                </a:solidFill>
              </a:rPr>
              <a:t>Estey</a:t>
            </a:r>
            <a:r>
              <a:rPr lang="en-US" sz="1000" dirty="0">
                <a:solidFill>
                  <a:schemeClr val="bg1">
                    <a:lumMod val="50000"/>
                  </a:schemeClr>
                </a:solidFill>
              </a:rPr>
              <a:t>, </a:t>
            </a:r>
            <a:r>
              <a:rPr lang="en-US" sz="1000" dirty="0">
                <a:solidFill>
                  <a:schemeClr val="bg1">
                    <a:lumMod val="50000"/>
                  </a:schemeClr>
                </a:solidFill>
                <a:hlinkClick r:id="rId3"/>
              </a:rPr>
              <a:t>DFAT Gallery</a:t>
            </a:r>
            <a:endParaRPr lang="en-US" sz="1000" dirty="0">
              <a:solidFill>
                <a:schemeClr val="bg1">
                  <a:lumMod val="50000"/>
                </a:schemeClr>
              </a:solidFill>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258516"/>
            <a:ext cx="4483154" cy="2988769"/>
          </a:xfrm>
          <a:prstGeom prst="rect">
            <a:avLst/>
          </a:prstGeom>
        </p:spPr>
      </p:pic>
      <p:pic>
        <p:nvPicPr>
          <p:cNvPr id="3" name="Picture 2" descr="https://upload.wikimedia.org/wikipedia/en/thumb/c/cf/Flag_of_Canada.svg/1280px-Flag_of_Canada.sv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06636" y="1258517"/>
            <a:ext cx="2060575" cy="103028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upload.wikimedia.org/wikipedia/commons/thumb/8/88/Flag_of_Australia_(converted).svg/2000px-Flag_of_Australia_(converted).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92183" y="5147842"/>
            <a:ext cx="2088047" cy="10440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0515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932732"/>
          </a:xfrm>
        </p:spPr>
        <p:txBody>
          <a:bodyPr/>
          <a:lstStyle/>
          <a:p>
            <a:r>
              <a:rPr lang="en-US" sz="3600" dirty="0"/>
              <a:t>High Rates of Child Marriage</a:t>
            </a:r>
          </a:p>
        </p:txBody>
      </p:sp>
      <p:sp>
        <p:nvSpPr>
          <p:cNvPr id="5" name="Content Placeholder 2">
            <a:extLst>
              <a:ext uri="{FF2B5EF4-FFF2-40B4-BE49-F238E27FC236}">
                <a16:creationId xmlns:a16="http://schemas.microsoft.com/office/drawing/2014/main" id="{D53C9036-DF80-437B-8A37-17937FBBF13B}"/>
              </a:ext>
            </a:extLst>
          </p:cNvPr>
          <p:cNvSpPr txBox="1">
            <a:spLocks/>
          </p:cNvSpPr>
          <p:nvPr/>
        </p:nvSpPr>
        <p:spPr bwMode="auto">
          <a:xfrm>
            <a:off x="550170" y="6096415"/>
            <a:ext cx="7323627" cy="396458"/>
          </a:xfrm>
          <a:prstGeom prst="rect">
            <a:avLst/>
          </a:prstGeom>
          <a:ln w="88900" cap="sq">
            <a:noFill/>
            <a:miter lim="800000"/>
          </a:ln>
          <a:effectLst/>
        </p:spPr>
        <p:txBody>
          <a:bodyPr vert="horz" wrap="square" lIns="182880" tIns="182880" rIns="274320" bIns="18288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a:solidFill>
                  <a:schemeClr val="bg1">
                    <a:lumMod val="50000"/>
                  </a:schemeClr>
                </a:solidFill>
              </a:rPr>
              <a:t>Source: </a:t>
            </a:r>
            <a:r>
              <a:rPr lang="en-US" sz="1000" dirty="0">
                <a:solidFill>
                  <a:schemeClr val="bg1">
                    <a:lumMod val="50000"/>
                  </a:schemeClr>
                </a:solidFill>
                <a:hlinkClick r:id="rId2"/>
              </a:rPr>
              <a:t>Percentage of women aged 20 to 24 years who were first married or in union before ages 15 and 18, UNICEF, March 2018 </a:t>
            </a:r>
            <a:endParaRPr lang="en-US" sz="1000" dirty="0">
              <a:solidFill>
                <a:schemeClr val="bg1">
                  <a:lumMod val="50000"/>
                </a:schemeClr>
              </a:solidFill>
            </a:endParaRPr>
          </a:p>
        </p:txBody>
      </p:sp>
      <p:graphicFrame>
        <p:nvGraphicFramePr>
          <p:cNvPr id="7" name="Table 6">
            <a:extLst>
              <a:ext uri="{FF2B5EF4-FFF2-40B4-BE49-F238E27FC236}">
                <a16:creationId xmlns:a16="http://schemas.microsoft.com/office/drawing/2014/main" id="{8B545641-F40C-4270-A707-11486D2FCECA}"/>
              </a:ext>
            </a:extLst>
          </p:cNvPr>
          <p:cNvGraphicFramePr>
            <a:graphicFrameLocks noGrp="1"/>
          </p:cNvGraphicFramePr>
          <p:nvPr>
            <p:extLst>
              <p:ext uri="{D42A27DB-BD31-4B8C-83A1-F6EECF244321}">
                <p14:modId xmlns:p14="http://schemas.microsoft.com/office/powerpoint/2010/main" val="523702070"/>
              </p:ext>
            </p:extLst>
          </p:nvPr>
        </p:nvGraphicFramePr>
        <p:xfrm>
          <a:off x="742950" y="1481968"/>
          <a:ext cx="7658100" cy="4460252"/>
        </p:xfrm>
        <a:graphic>
          <a:graphicData uri="http://schemas.openxmlformats.org/drawingml/2006/table">
            <a:tbl>
              <a:tblPr firstRow="1" firstCol="1" bandRow="1">
                <a:tableStyleId>{21E4AEA4-8DFA-4A89-87EB-49C32662AFE0}</a:tableStyleId>
              </a:tblPr>
              <a:tblGrid>
                <a:gridCol w="2552700">
                  <a:extLst>
                    <a:ext uri="{9D8B030D-6E8A-4147-A177-3AD203B41FA5}">
                      <a16:colId xmlns:a16="http://schemas.microsoft.com/office/drawing/2014/main" val="20000"/>
                    </a:ext>
                  </a:extLst>
                </a:gridCol>
                <a:gridCol w="2552700">
                  <a:extLst>
                    <a:ext uri="{9D8B030D-6E8A-4147-A177-3AD203B41FA5}">
                      <a16:colId xmlns:a16="http://schemas.microsoft.com/office/drawing/2014/main" val="20001"/>
                    </a:ext>
                  </a:extLst>
                </a:gridCol>
                <a:gridCol w="2552700">
                  <a:extLst>
                    <a:ext uri="{9D8B030D-6E8A-4147-A177-3AD203B41FA5}">
                      <a16:colId xmlns:a16="http://schemas.microsoft.com/office/drawing/2014/main" val="20002"/>
                    </a:ext>
                  </a:extLst>
                </a:gridCol>
              </a:tblGrid>
              <a:tr h="723358">
                <a:tc rowSpan="2">
                  <a:txBody>
                    <a:bodyPr/>
                    <a:lstStyle/>
                    <a:p>
                      <a:pPr marL="0" marR="0" algn="ctr">
                        <a:spcBef>
                          <a:spcPts val="0"/>
                        </a:spcBef>
                        <a:spcAft>
                          <a:spcPts val="0"/>
                        </a:spcAft>
                      </a:pPr>
                      <a:r>
                        <a:rPr lang="en-US" b="0" dirty="0">
                          <a:latin typeface="+mj-lt"/>
                        </a:rPr>
                        <a:t>Countries &amp; Regions</a:t>
                      </a:r>
                    </a:p>
                  </a:txBody>
                  <a:tcPr marL="68580" marR="68580"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spcBef>
                          <a:spcPts val="0"/>
                        </a:spcBef>
                        <a:spcAft>
                          <a:spcPts val="0"/>
                        </a:spcAft>
                      </a:pPr>
                      <a:r>
                        <a:rPr lang="en-US" b="0" dirty="0">
                          <a:latin typeface="+mj-lt"/>
                        </a:rPr>
                        <a:t>Child marriage (%) 2010 - 2017*</a:t>
                      </a:r>
                    </a:p>
                  </a:txBody>
                  <a:tcPr marL="68580" marR="68580"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extLst>
                  <a:ext uri="{0D108BD9-81ED-4DB2-BD59-A6C34878D82A}">
                    <a16:rowId xmlns:a16="http://schemas.microsoft.com/office/drawing/2014/main" val="10000"/>
                  </a:ext>
                </a:extLst>
              </a:tr>
              <a:tr h="723358">
                <a:tc vMerge="1">
                  <a:txBody>
                    <a:bodyPr/>
                    <a:lstStyle/>
                    <a:p>
                      <a:endParaRPr lang="en-US"/>
                    </a:p>
                  </a:txBody>
                  <a:tcPr/>
                </a:tc>
                <a:tc>
                  <a:txBody>
                    <a:bodyPr/>
                    <a:lstStyle/>
                    <a:p>
                      <a:pPr marL="0" marR="0" algn="ctr">
                        <a:spcBef>
                          <a:spcPts val="0"/>
                        </a:spcBef>
                        <a:spcAft>
                          <a:spcPts val="0"/>
                        </a:spcAft>
                      </a:pPr>
                      <a:r>
                        <a:rPr lang="en-US" sz="2400" b="0" dirty="0">
                          <a:latin typeface="+mj-lt"/>
                        </a:rPr>
                        <a:t>Married by 15</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b="0" dirty="0">
                          <a:latin typeface="+mj-lt"/>
                        </a:rPr>
                        <a:t>Married by 18</a:t>
                      </a:r>
                    </a:p>
                  </a:txBody>
                  <a:tcPr marL="68580" marR="68580"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616224">
                <a:tc>
                  <a:txBody>
                    <a:bodyPr/>
                    <a:lstStyle/>
                    <a:p>
                      <a:pPr marL="0" marR="0" algn="l">
                        <a:spcBef>
                          <a:spcPts val="0"/>
                        </a:spcBef>
                        <a:spcAft>
                          <a:spcPts val="0"/>
                        </a:spcAft>
                      </a:pPr>
                      <a:r>
                        <a:rPr lang="en-US" sz="2400" b="0" dirty="0">
                          <a:latin typeface="+mj-lt"/>
                        </a:rPr>
                        <a:t>Bangladesh</a:t>
                      </a:r>
                    </a:p>
                  </a:txBody>
                  <a:tcPr marL="68580" marR="68580"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600" dirty="0"/>
                        <a:t>22</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600" dirty="0"/>
                        <a:t>59</a:t>
                      </a:r>
                    </a:p>
                  </a:txBody>
                  <a:tcPr marL="68580" marR="68580"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616224">
                <a:tc>
                  <a:txBody>
                    <a:bodyPr/>
                    <a:lstStyle/>
                    <a:p>
                      <a:pPr marL="0" marR="0" algn="l">
                        <a:spcBef>
                          <a:spcPts val="0"/>
                        </a:spcBef>
                        <a:spcAft>
                          <a:spcPts val="0"/>
                        </a:spcAft>
                      </a:pPr>
                      <a:r>
                        <a:rPr lang="en-US" sz="2400" b="0" dirty="0">
                          <a:latin typeface="+mj-lt"/>
                        </a:rPr>
                        <a:t>Pakistan</a:t>
                      </a:r>
                    </a:p>
                  </a:txBody>
                  <a:tcPr marL="68580" marR="68580"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600" dirty="0"/>
                        <a:t>3</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600"/>
                        <a:t>21</a:t>
                      </a:r>
                    </a:p>
                  </a:txBody>
                  <a:tcPr marL="68580" marR="68580"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616224">
                <a:tc>
                  <a:txBody>
                    <a:bodyPr/>
                    <a:lstStyle/>
                    <a:p>
                      <a:pPr marL="0" marR="0" algn="l">
                        <a:spcBef>
                          <a:spcPts val="0"/>
                        </a:spcBef>
                        <a:spcAft>
                          <a:spcPts val="0"/>
                        </a:spcAft>
                      </a:pPr>
                      <a:r>
                        <a:rPr lang="en-US" sz="2400" b="0" dirty="0">
                          <a:latin typeface="+mj-lt"/>
                        </a:rPr>
                        <a:t>India</a:t>
                      </a:r>
                    </a:p>
                  </a:txBody>
                  <a:tcPr marL="68580" marR="68580"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600" dirty="0"/>
                        <a:t>7</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600" dirty="0"/>
                        <a:t>27</a:t>
                      </a:r>
                    </a:p>
                  </a:txBody>
                  <a:tcPr marL="68580" marR="68580"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616224">
                <a:tc>
                  <a:txBody>
                    <a:bodyPr/>
                    <a:lstStyle/>
                    <a:p>
                      <a:pPr marL="0" marR="0" algn="l">
                        <a:spcBef>
                          <a:spcPts val="0"/>
                        </a:spcBef>
                        <a:spcAft>
                          <a:spcPts val="0"/>
                        </a:spcAft>
                      </a:pPr>
                      <a:r>
                        <a:rPr lang="en-US" sz="2400" b="0" dirty="0">
                          <a:latin typeface="+mj-lt"/>
                        </a:rPr>
                        <a:t>Mozambique</a:t>
                      </a:r>
                    </a:p>
                  </a:txBody>
                  <a:tcPr marL="68580" marR="68580"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600" dirty="0"/>
                        <a:t>14</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600"/>
                        <a:t>48</a:t>
                      </a:r>
                    </a:p>
                  </a:txBody>
                  <a:tcPr marL="68580" marR="68580"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79389">
                <a:tc>
                  <a:txBody>
                    <a:bodyPr/>
                    <a:lstStyle/>
                    <a:p>
                      <a:pPr marL="0" marR="0" algn="l">
                        <a:spcBef>
                          <a:spcPts val="0"/>
                        </a:spcBef>
                        <a:spcAft>
                          <a:spcPts val="0"/>
                        </a:spcAft>
                      </a:pPr>
                      <a:r>
                        <a:rPr lang="en-US" sz="2400" b="0" dirty="0">
                          <a:latin typeface="+mj-lt"/>
                        </a:rPr>
                        <a:t>Tanzania</a:t>
                      </a:r>
                    </a:p>
                  </a:txBody>
                  <a:tcPr marL="68580" marR="68580"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600" dirty="0"/>
                        <a:t>5</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600" dirty="0"/>
                        <a:t>31</a:t>
                      </a:r>
                    </a:p>
                  </a:txBody>
                  <a:tcPr marL="68580" marR="68580"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964237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D6CFB-B721-45D6-937D-89808D2E18E5}"/>
              </a:ext>
            </a:extLst>
          </p:cNvPr>
          <p:cNvSpPr>
            <a:spLocks noGrp="1"/>
          </p:cNvSpPr>
          <p:nvPr>
            <p:ph type="title"/>
          </p:nvPr>
        </p:nvSpPr>
        <p:spPr/>
        <p:txBody>
          <a:bodyPr/>
          <a:lstStyle/>
          <a:p>
            <a:r>
              <a:rPr lang="en-CA" dirty="0"/>
              <a:t>Costs of Early Marriage</a:t>
            </a:r>
          </a:p>
        </p:txBody>
      </p:sp>
      <p:sp>
        <p:nvSpPr>
          <p:cNvPr id="3" name="Content Placeholder 2">
            <a:extLst>
              <a:ext uri="{FF2B5EF4-FFF2-40B4-BE49-F238E27FC236}">
                <a16:creationId xmlns:a16="http://schemas.microsoft.com/office/drawing/2014/main" id="{59EB0D89-6AB8-49FB-801F-6782045E770F}"/>
              </a:ext>
            </a:extLst>
          </p:cNvPr>
          <p:cNvSpPr>
            <a:spLocks noGrp="1"/>
          </p:cNvSpPr>
          <p:nvPr>
            <p:ph idx="1"/>
          </p:nvPr>
        </p:nvSpPr>
        <p:spPr>
          <a:xfrm>
            <a:off x="628650" y="1825625"/>
            <a:ext cx="3943350" cy="4351338"/>
          </a:xfrm>
        </p:spPr>
        <p:txBody>
          <a:bodyPr>
            <a:normAutofit lnSpcReduction="10000"/>
          </a:bodyPr>
          <a:lstStyle/>
          <a:p>
            <a:pPr marL="0" indent="0">
              <a:buNone/>
            </a:pPr>
            <a:r>
              <a:rPr lang="en-CA" b="1" dirty="0"/>
              <a:t>Girls who marry/dropout have: </a:t>
            </a:r>
          </a:p>
          <a:p>
            <a:r>
              <a:rPr lang="en-CA" dirty="0"/>
              <a:t>Poor health </a:t>
            </a:r>
          </a:p>
          <a:p>
            <a:r>
              <a:rPr lang="en-CA" dirty="0"/>
              <a:t>Larger families </a:t>
            </a:r>
          </a:p>
          <a:p>
            <a:r>
              <a:rPr lang="en-CA" dirty="0"/>
              <a:t>Earn less as adults</a:t>
            </a:r>
          </a:p>
          <a:p>
            <a:r>
              <a:rPr lang="en-CA" dirty="0"/>
              <a:t>Face violence</a:t>
            </a:r>
          </a:p>
          <a:p>
            <a:r>
              <a:rPr lang="en-CA" dirty="0"/>
              <a:t>Lack decision-making power</a:t>
            </a:r>
          </a:p>
          <a:p>
            <a:pPr marL="0" indent="0">
              <a:buNone/>
            </a:pPr>
            <a:r>
              <a:rPr lang="en-CA" sz="900" dirty="0"/>
              <a:t>Source: </a:t>
            </a:r>
            <a:r>
              <a:rPr lang="en-CA" sz="900" dirty="0" err="1"/>
              <a:t>Wodon</a:t>
            </a:r>
            <a:r>
              <a:rPr lang="en-CA" sz="900" dirty="0"/>
              <a:t>, Quentin T; Jesse Cornelia; </a:t>
            </a:r>
            <a:r>
              <a:rPr lang="en-CA" sz="900" dirty="0" err="1"/>
              <a:t>Bilhaj</a:t>
            </a:r>
            <a:r>
              <a:rPr lang="en-CA" sz="900" dirty="0"/>
              <a:t> Nadia; </a:t>
            </a:r>
            <a:r>
              <a:rPr lang="en-CA" sz="900" dirty="0" err="1"/>
              <a:t>Mayengo</a:t>
            </a:r>
            <a:r>
              <a:rPr lang="en-CA" sz="900" dirty="0"/>
              <a:t> </a:t>
            </a:r>
            <a:r>
              <a:rPr lang="en-CA" sz="900" dirty="0" err="1"/>
              <a:t>Pancras</a:t>
            </a:r>
            <a:r>
              <a:rPr lang="en-CA" sz="900" dirty="0"/>
              <a:t> </a:t>
            </a:r>
            <a:r>
              <a:rPr lang="en-CA" sz="900" dirty="0" err="1"/>
              <a:t>Kafonogo</a:t>
            </a:r>
            <a:r>
              <a:rPr lang="en-CA" sz="900" dirty="0"/>
              <a:t>; Yoshino Yutaka; </a:t>
            </a:r>
            <a:r>
              <a:rPr lang="en-CA" sz="900" dirty="0" err="1"/>
              <a:t>Munganasi</a:t>
            </a:r>
            <a:r>
              <a:rPr lang="en-CA" sz="900" dirty="0"/>
              <a:t> Emmanuel A.  </a:t>
            </a:r>
            <a:r>
              <a:rPr lang="en-CA" sz="900" i="1" dirty="0"/>
              <a:t>Tanzania Economic Update: The power of investing in girls—educating girls and ending child marriage in Tanzania</a:t>
            </a:r>
            <a:r>
              <a:rPr lang="en-CA" sz="900" dirty="0"/>
              <a:t>. Washington DC: World Bank, 2019</a:t>
            </a:r>
          </a:p>
          <a:p>
            <a:pPr marL="0" indent="0">
              <a:buNone/>
            </a:pPr>
            <a:endParaRPr lang="en-CA" dirty="0"/>
          </a:p>
        </p:txBody>
      </p:sp>
      <p:pic>
        <p:nvPicPr>
          <p:cNvPr id="4" name="Picture 3" descr="A group of people sitting at a park&#10;&#10;Description generated with high confidence">
            <a:extLst>
              <a:ext uri="{FF2B5EF4-FFF2-40B4-BE49-F238E27FC236}">
                <a16:creationId xmlns:a16="http://schemas.microsoft.com/office/drawing/2014/main" id="{B06BDF29-8AC2-411D-A671-CB58762EA9F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725865" y="1985547"/>
            <a:ext cx="4418136" cy="3529428"/>
          </a:xfrm>
          <a:prstGeom prst="rect">
            <a:avLst/>
          </a:prstGeom>
        </p:spPr>
      </p:pic>
    </p:spTree>
    <p:extLst>
      <p:ext uri="{BB962C8B-B14F-4D97-AF65-F5344CB8AC3E}">
        <p14:creationId xmlns:p14="http://schemas.microsoft.com/office/powerpoint/2010/main" val="649915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DD2EC-404C-40B2-B66D-1FAD24E86DD7}"/>
              </a:ext>
            </a:extLst>
          </p:cNvPr>
          <p:cNvSpPr>
            <a:spLocks noGrp="1"/>
          </p:cNvSpPr>
          <p:nvPr>
            <p:ph type="title"/>
          </p:nvPr>
        </p:nvSpPr>
        <p:spPr>
          <a:xfrm>
            <a:off x="628649" y="108477"/>
            <a:ext cx="7886700" cy="1325563"/>
          </a:xfrm>
        </p:spPr>
        <p:txBody>
          <a:bodyPr/>
          <a:lstStyle/>
          <a:p>
            <a:r>
              <a:rPr lang="en-CA" dirty="0"/>
              <a:t>Keeping Girls in School</a:t>
            </a:r>
          </a:p>
        </p:txBody>
      </p:sp>
      <p:sp>
        <p:nvSpPr>
          <p:cNvPr id="3" name="Content Placeholder 2">
            <a:extLst>
              <a:ext uri="{FF2B5EF4-FFF2-40B4-BE49-F238E27FC236}">
                <a16:creationId xmlns:a16="http://schemas.microsoft.com/office/drawing/2014/main" id="{3D8525CB-5821-43AE-827C-28972D6ED4AF}"/>
              </a:ext>
            </a:extLst>
          </p:cNvPr>
          <p:cNvSpPr>
            <a:spLocks noGrp="1"/>
          </p:cNvSpPr>
          <p:nvPr>
            <p:ph idx="1"/>
          </p:nvPr>
        </p:nvSpPr>
        <p:spPr>
          <a:xfrm>
            <a:off x="628650" y="3343274"/>
            <a:ext cx="7886700" cy="3514725"/>
          </a:xfrm>
        </p:spPr>
        <p:txBody>
          <a:bodyPr>
            <a:normAutofit lnSpcReduction="10000"/>
          </a:bodyPr>
          <a:lstStyle/>
          <a:p>
            <a:r>
              <a:rPr lang="en-CA" dirty="0"/>
              <a:t>Inclusive, well-resourced and safe schools in remote communities</a:t>
            </a:r>
          </a:p>
          <a:p>
            <a:r>
              <a:rPr lang="en-CA" dirty="0"/>
              <a:t>Role models and female teachers</a:t>
            </a:r>
          </a:p>
          <a:p>
            <a:r>
              <a:rPr lang="en-CA" dirty="0"/>
              <a:t>Schools close to where girls reside</a:t>
            </a:r>
          </a:p>
          <a:p>
            <a:r>
              <a:rPr lang="en-CA" dirty="0"/>
              <a:t>Improved opportunities for local employment</a:t>
            </a:r>
          </a:p>
          <a:p>
            <a:r>
              <a:rPr lang="en-CA" dirty="0"/>
              <a:t>Community engagement</a:t>
            </a:r>
          </a:p>
          <a:p>
            <a:pPr marL="0" indent="0">
              <a:buNone/>
            </a:pPr>
            <a:r>
              <a:rPr lang="en-CA" sz="1200" dirty="0"/>
              <a:t>Source: </a:t>
            </a:r>
            <a:r>
              <a:rPr lang="en-CA" sz="1200" dirty="0" err="1"/>
              <a:t>Wodon</a:t>
            </a:r>
            <a:r>
              <a:rPr lang="en-CA" sz="1200" dirty="0"/>
              <a:t>, Quentin T; Jesse Cornelia; </a:t>
            </a:r>
            <a:r>
              <a:rPr lang="en-CA" sz="1200" dirty="0" err="1"/>
              <a:t>Bilhaj</a:t>
            </a:r>
            <a:r>
              <a:rPr lang="en-CA" sz="1200" dirty="0"/>
              <a:t> Nadia; </a:t>
            </a:r>
            <a:r>
              <a:rPr lang="en-CA" sz="1200" dirty="0" err="1"/>
              <a:t>Mayengo</a:t>
            </a:r>
            <a:r>
              <a:rPr lang="en-CA" sz="1200" dirty="0"/>
              <a:t> </a:t>
            </a:r>
            <a:r>
              <a:rPr lang="en-CA" sz="1200" dirty="0" err="1"/>
              <a:t>Pancras</a:t>
            </a:r>
            <a:r>
              <a:rPr lang="en-CA" sz="1200" dirty="0"/>
              <a:t> </a:t>
            </a:r>
            <a:r>
              <a:rPr lang="en-CA" sz="1200" dirty="0" err="1"/>
              <a:t>Kafonogo</a:t>
            </a:r>
            <a:r>
              <a:rPr lang="en-CA" sz="1200" dirty="0"/>
              <a:t>; Yoshino Yutaka; </a:t>
            </a:r>
            <a:r>
              <a:rPr lang="en-CA" sz="1200" dirty="0" err="1"/>
              <a:t>Munganasi</a:t>
            </a:r>
            <a:r>
              <a:rPr lang="en-CA" sz="1200" dirty="0"/>
              <a:t> Emmanuel A.  </a:t>
            </a:r>
            <a:r>
              <a:rPr lang="en-CA" sz="1200" i="1" dirty="0"/>
              <a:t>Tanzania Economic Update: The power of investing in girls—educating girls and ending child marriage in Tanzania</a:t>
            </a:r>
            <a:r>
              <a:rPr lang="en-CA" sz="1200" dirty="0"/>
              <a:t>. Washington DC: World Bank, 2019</a:t>
            </a:r>
          </a:p>
          <a:p>
            <a:pPr marL="0" indent="0">
              <a:buNone/>
            </a:pPr>
            <a:endParaRPr lang="en-CA" dirty="0"/>
          </a:p>
        </p:txBody>
      </p:sp>
      <p:pic>
        <p:nvPicPr>
          <p:cNvPr id="4" name="Picture 3" descr="A group of people in a room&#10;&#10;Description generated with very high confidence">
            <a:extLst>
              <a:ext uri="{FF2B5EF4-FFF2-40B4-BE49-F238E27FC236}">
                <a16:creationId xmlns:a16="http://schemas.microsoft.com/office/drawing/2014/main" id="{E3DB0E90-E35C-456E-9D4C-53611B7FB85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174504" y="1434040"/>
            <a:ext cx="2794991" cy="1659988"/>
          </a:xfrm>
          <a:prstGeom prst="rect">
            <a:avLst/>
          </a:prstGeom>
        </p:spPr>
      </p:pic>
      <p:pic>
        <p:nvPicPr>
          <p:cNvPr id="5" name="Picture 4" descr="A group of people sitting at a table&#10;&#10;Description generated with very high confidence">
            <a:extLst>
              <a:ext uri="{FF2B5EF4-FFF2-40B4-BE49-F238E27FC236}">
                <a16:creationId xmlns:a16="http://schemas.microsoft.com/office/drawing/2014/main" id="{F2AF88D2-DDAB-4158-B868-AB3BA86CF1D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22501" y="1437874"/>
            <a:ext cx="2794992" cy="1667679"/>
          </a:xfrm>
          <a:prstGeom prst="rect">
            <a:avLst/>
          </a:prstGeom>
        </p:spPr>
      </p:pic>
      <p:pic>
        <p:nvPicPr>
          <p:cNvPr id="6" name="Picture 5" descr="A group of people standing in front of a crowd&#10;&#10;Description generated with very high confidence">
            <a:extLst>
              <a:ext uri="{FF2B5EF4-FFF2-40B4-BE49-F238E27FC236}">
                <a16:creationId xmlns:a16="http://schemas.microsoft.com/office/drawing/2014/main" id="{6AAB1814-A8F5-4188-BA75-F23F2BFDF87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00202" y="1434040"/>
            <a:ext cx="2833601" cy="1682919"/>
          </a:xfrm>
          <a:prstGeom prst="rect">
            <a:avLst/>
          </a:prstGeom>
        </p:spPr>
      </p:pic>
    </p:spTree>
    <p:extLst>
      <p:ext uri="{BB962C8B-B14F-4D97-AF65-F5344CB8AC3E}">
        <p14:creationId xmlns:p14="http://schemas.microsoft.com/office/powerpoint/2010/main" val="1087869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3BC5F53AA6BE840B5B0F6969AE13AAE" ma:contentTypeVersion="17" ma:contentTypeDescription="Create a new document." ma:contentTypeScope="" ma:versionID="f98925b8616c1a3a515f7895054abc78">
  <xsd:schema xmlns:xsd="http://www.w3.org/2001/XMLSchema" xmlns:xs="http://www.w3.org/2001/XMLSchema" xmlns:p="http://schemas.microsoft.com/office/2006/metadata/properties" xmlns:ns2="1d6b7383-7e41-4726-b05f-ac2dc8786e4c" xmlns:ns3="d7f63a0c-3387-4091-80af-370ec6ca6610" targetNamespace="http://schemas.microsoft.com/office/2006/metadata/properties" ma:root="true" ma:fieldsID="18fbf90e11f19b72c1ef383259601fc6" ns2:_="" ns3:_="">
    <xsd:import namespace="1d6b7383-7e41-4726-b05f-ac2dc8786e4c"/>
    <xsd:import namespace="d7f63a0c-3387-4091-80af-370ec6ca6610"/>
    <xsd:element name="properties">
      <xsd:complexType>
        <xsd:sequence>
          <xsd:element name="documentManagement">
            <xsd:complexType>
              <xsd:all>
                <xsd:element ref="ns2:Publication_x0020_Date" minOccurs="0"/>
                <xsd:element ref="ns2:Description0" minOccurs="0"/>
                <xsd:element ref="ns3:_dlc_DocId" minOccurs="0"/>
                <xsd:element ref="ns3:_dlc_DocIdUrl" minOccurs="0"/>
                <xsd:element ref="ns3:_dlc_DocIdPersistId" minOccurs="0"/>
                <xsd:element ref="ns2:j061b942e8404477ac9ae56dc8b11adb" minOccurs="0"/>
                <xsd:element ref="ns3:TaxCatchAll" minOccurs="0"/>
                <xsd:element ref="ns2:p7fe822c9a9c4ba1ae51a7ea575e159e" minOccurs="0"/>
                <xsd:element ref="ns2:j52d155617da4b95ac94b868caa32acc" minOccurs="0"/>
                <xsd:element ref="ns2:c1a183c9053e414f86275b227599bec0" minOccurs="0"/>
                <xsd:element ref="ns3: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6b7383-7e41-4726-b05f-ac2dc8786e4c"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xsd:simpleType>
        <xsd:restriction base="dms:DateTime"/>
      </xsd:simpleType>
    </xsd:element>
    <xsd:element name="Description0" ma:index="8" nillable="true" ma:displayName="Description" ma:internalName="Description0">
      <xsd:simpleType>
        <xsd:restriction base="dms:Note">
          <xsd:maxLength value="255"/>
        </xsd:restriction>
      </xsd:simpleType>
    </xsd:element>
    <xsd:element name="j061b942e8404477ac9ae56dc8b11adb" ma:index="14" nillable="true" ma:taxonomy="true" ma:internalName="j061b942e8404477ac9ae56dc8b11adb" ma:taxonomyFieldName="Author_x002f_Source" ma:displayName="Author/Source" ma:readOnly="false" ma:default="" ma:fieldId="{3061b942-e840-4477-ac9a-e56dc8b11adb}" ma:taxonomyMulti="true" ma:sspId="358487c2-ea03-4029-b5bc-4ed1f8385f1b" ma:termSetId="7a5a9770-ee53-40ed-97e9-84eb0cea756f" ma:anchorId="00000000-0000-0000-0000-000000000000" ma:open="false" ma:isKeyword="false">
      <xsd:complexType>
        <xsd:sequence>
          <xsd:element ref="pc:Terms" minOccurs="0" maxOccurs="1"/>
        </xsd:sequence>
      </xsd:complexType>
    </xsd:element>
    <xsd:element name="p7fe822c9a9c4ba1ae51a7ea575e159e" ma:index="16" nillable="true" ma:taxonomy="true" ma:internalName="p7fe822c9a9c4ba1ae51a7ea575e159e" ma:taxonomyFieldName="Organisational_x0020_Activity" ma:displayName="Organisational Activity" ma:readOnly="false" ma:default="" ma:fieldId="{97fe822c-9a9c-4ba1-ae51-a7ea575e159e}" ma:taxonomyMulti="true" ma:sspId="358487c2-ea03-4029-b5bc-4ed1f8385f1b" ma:termSetId="5268b499-4897-4367-89a7-ad7bb1ed12bd" ma:anchorId="00000000-0000-0000-0000-000000000000" ma:open="false" ma:isKeyword="false">
      <xsd:complexType>
        <xsd:sequence>
          <xsd:element ref="pc:Terms" minOccurs="0" maxOccurs="1"/>
        </xsd:sequence>
      </xsd:complexType>
    </xsd:element>
    <xsd:element name="j52d155617da4b95ac94b868caa32acc" ma:index="17" nillable="true" ma:taxonomy="true" ma:internalName="j52d155617da4b95ac94b868caa32acc" ma:taxonomyFieldName="Document_x0020_Type" ma:displayName="Document Type" ma:readOnly="false" ma:default="" ma:fieldId="{352d1556-17da-4b95-ac94-b868caa32acc}" ma:taxonomyMulti="true" ma:sspId="358487c2-ea03-4029-b5bc-4ed1f8385f1b" ma:termSetId="cc730250-f0a1-4d64-a0f4-3c61e9fb9f6d" ma:anchorId="00000000-0000-0000-0000-000000000000" ma:open="false" ma:isKeyword="false">
      <xsd:complexType>
        <xsd:sequence>
          <xsd:element ref="pc:Terms" minOccurs="0" maxOccurs="1"/>
        </xsd:sequence>
      </xsd:complexType>
    </xsd:element>
    <xsd:element name="c1a183c9053e414f86275b227599bec0" ma:index="18" nillable="true" ma:taxonomy="true" ma:internalName="c1a183c9053e414f86275b227599bec0" ma:taxonomyFieldName="Region_x002f_Country" ma:displayName="Region/Country" ma:readOnly="false" ma:default="" ma:fieldId="{c1a183c9-053e-414f-8627-5b227599bec0}" ma:taxonomyMulti="true" ma:sspId="358487c2-ea03-4029-b5bc-4ed1f8385f1b" ma:termSetId="f7888d64-2ce2-43c0-b93f-a783c573d531"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7f63a0c-3387-4091-80af-370ec6ca6610"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f0e02da1-f936-4633-8c0b-cc5fae9aa1e3}" ma:internalName="TaxCatchAll" ma:showField="CatchAllData" ma:web="d7f63a0c-3387-4091-80af-370ec6ca6610">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taxonomy="true" ma:internalName="TaxKeywordTaxHTField" ma:taxonomyFieldName="TaxKeyword" ma:displayName="Enterprise Keywords" ma:fieldId="{23f27201-bee3-471e-b2e7-b64fd8b7ca38}" ma:taxonomyMulti="true" ma:sspId="358487c2-ea03-4029-b5bc-4ed1f8385f1b"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escription0 xmlns="1d6b7383-7e41-4726-b05f-ac2dc8786e4c" xsi:nil="true"/>
    <TaxCatchAll xmlns="d7f63a0c-3387-4091-80af-370ec6ca6610">
      <Value>424</Value>
    </TaxCatchAll>
    <Publication_x0020_Date xmlns="1d6b7383-7e41-4726-b05f-ac2dc8786e4c">2017-06-02T07:00:00+00:00</Publication_x0020_Date>
    <c1a183c9053e414f86275b227599bec0 xmlns="1d6b7383-7e41-4726-b05f-ac2dc8786e4c">
      <Terms xmlns="http://schemas.microsoft.com/office/infopath/2007/PartnerControls"/>
    </c1a183c9053e414f86275b227599bec0>
    <TaxKeywordTaxHTField xmlns="d7f63a0c-3387-4091-80af-370ec6ca6610">
      <Terms xmlns="http://schemas.microsoft.com/office/infopath/2007/PartnerControls"/>
    </TaxKeywordTaxHTField>
    <j061b942e8404477ac9ae56dc8b11adb xmlns="1d6b7383-7e41-4726-b05f-ac2dc8786e4c">
      <Terms xmlns="http://schemas.microsoft.com/office/infopath/2007/PartnerControls">
        <TermInfo xmlns="http://schemas.microsoft.com/office/infopath/2007/PartnerControls">
          <TermName xmlns="http://schemas.microsoft.com/office/infopath/2007/PartnerControls">President's Office</TermName>
          <TermId xmlns="http://schemas.microsoft.com/office/infopath/2007/PartnerControls">f10d0ace-75d4-486d-9a7f-000de40038e3</TermId>
        </TermInfo>
      </Terms>
    </j061b942e8404477ac9ae56dc8b11adb>
    <j52d155617da4b95ac94b868caa32acc xmlns="1d6b7383-7e41-4726-b05f-ac2dc8786e4c">
      <Terms xmlns="http://schemas.microsoft.com/office/infopath/2007/PartnerControls"/>
    </j52d155617da4b95ac94b868caa32acc>
    <p7fe822c9a9c4ba1ae51a7ea575e159e xmlns="1d6b7383-7e41-4726-b05f-ac2dc8786e4c">
      <Terms xmlns="http://schemas.microsoft.com/office/infopath/2007/PartnerControls"/>
    </p7fe822c9a9c4ba1ae51a7ea575e159e>
    <_dlc_DocId xmlns="d7f63a0c-3387-4091-80af-370ec6ca6610">QKDJTPZ2MZUH-49-6215</_dlc_DocId>
    <_dlc_DocIdUrl xmlns="d7f63a0c-3387-4091-80af-370ec6ca6610">
      <Url>http://connect.col.org/PresidentOffice/_layouts/DocIdRedir.aspx?ID=QKDJTPZ2MZUH-49-6215</Url>
      <Description>QKDJTPZ2MZUH-49-6215</Description>
    </_dlc_DocIdUrl>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AABAB020-3665-40F5-976D-704D1080F7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6b7383-7e41-4726-b05f-ac2dc8786e4c"/>
    <ds:schemaRef ds:uri="d7f63a0c-3387-4091-80af-370ec6ca66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76AEBA3-32B0-47BA-96F8-0A9021F2E158}">
  <ds:schemaRefs>
    <ds:schemaRef ds:uri="http://schemas.microsoft.com/office/2006/metadata/properties"/>
    <ds:schemaRef ds:uri="http://purl.org/dc/elements/1.1/"/>
    <ds:schemaRef ds:uri="http://schemas.microsoft.com/office/2006/documentManagement/types"/>
    <ds:schemaRef ds:uri="d7f63a0c-3387-4091-80af-370ec6ca6610"/>
    <ds:schemaRef ds:uri="http://purl.org/dc/terms/"/>
    <ds:schemaRef ds:uri="1d6b7383-7e41-4726-b05f-ac2dc8786e4c"/>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BFD403DE-548A-4116-8CB3-61125B5536D9}">
  <ds:schemaRefs>
    <ds:schemaRef ds:uri="http://schemas.microsoft.com/sharepoint/v3/contenttype/forms"/>
  </ds:schemaRefs>
</ds:datastoreItem>
</file>

<file path=customXml/itemProps4.xml><?xml version="1.0" encoding="utf-8"?>
<ds:datastoreItem xmlns:ds="http://schemas.openxmlformats.org/officeDocument/2006/customXml" ds:itemID="{25422305-2CEE-4C11-BD7F-4E563D95E538}">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otalTime>1078</TotalTime>
  <Words>2163</Words>
  <Application>Microsoft Office PowerPoint</Application>
  <PresentationFormat>On-screen Show (4:3)</PresentationFormat>
  <Paragraphs>154</Paragraphs>
  <Slides>28</Slides>
  <Notes>22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Arial</vt:lpstr>
      <vt:lpstr>Calibri</vt:lpstr>
      <vt:lpstr>Calibri Light</vt:lpstr>
      <vt:lpstr>HelveticaNeueLT Std Cn</vt:lpstr>
      <vt:lpstr>HelveticaNeueLT Std Lt</vt:lpstr>
      <vt:lpstr>HelveticaNeueLT Std Lt Cn</vt:lpstr>
      <vt:lpstr>Stone Sans ITC Std SemiBold</vt:lpstr>
      <vt:lpstr>Office Theme</vt:lpstr>
      <vt:lpstr>Empowering girls to prevent Child, Early and Forced Marriage  </vt:lpstr>
      <vt:lpstr>Commonwealth Heads of Government Meeting Vancouver, 1987</vt:lpstr>
      <vt:lpstr>PowerPoint Presentation</vt:lpstr>
      <vt:lpstr>Learning for Sustainable Development</vt:lpstr>
      <vt:lpstr>COL Strategic Plan 2015-2021</vt:lpstr>
      <vt:lpstr>Empowering Women and Girls</vt:lpstr>
      <vt:lpstr>High Rates of Child Marriage</vt:lpstr>
      <vt:lpstr>Costs of Early Marriage</vt:lpstr>
      <vt:lpstr>Keeping Girls in School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GIRLS Inspire: Results</vt:lpstr>
      <vt:lpstr>Education Strategy</vt:lpstr>
      <vt:lpstr>Capacity Building</vt:lpstr>
      <vt:lpstr>Health and Safety Strategy</vt:lpstr>
      <vt:lpstr>Strategy for Employment</vt:lpstr>
      <vt:lpstr>Model</vt:lpstr>
      <vt:lpstr>Changing Social Norms </vt:lpstr>
      <vt:lpstr> Social Return on Investment</vt:lpstr>
      <vt:lpstr> Lessons Learned</vt:lpstr>
      <vt:lpstr> Integrate and Mainstream</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Ending Child, Early and  Forced Marriage: A Holistic Approach</dc:title>
  <dc:creator>Frances J. Ferreira</dc:creator>
  <cp:lastModifiedBy>Asha Kanwar</cp:lastModifiedBy>
  <cp:revision>76</cp:revision>
  <cp:lastPrinted>2019-06-05T17:25:34Z</cp:lastPrinted>
  <dcterms:created xsi:type="dcterms:W3CDTF">2019-01-31T15:54:37Z</dcterms:created>
  <dcterms:modified xsi:type="dcterms:W3CDTF">2019-06-05T18:24:15Z</dcterms:modified>
</cp:coreProperties>
</file>