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5" r:id="rId5"/>
    <p:sldMasterId id="2147483713" r:id="rId6"/>
    <p:sldMasterId id="2147483720" r:id="rId7"/>
    <p:sldMasterId id="2147483728" r:id="rId8"/>
  </p:sldMasterIdLst>
  <p:notesMasterIdLst>
    <p:notesMasterId r:id="rId34"/>
  </p:notesMasterIdLst>
  <p:handoutMasterIdLst>
    <p:handoutMasterId r:id="rId35"/>
  </p:handoutMasterIdLst>
  <p:sldIdLst>
    <p:sldId id="368" r:id="rId9"/>
    <p:sldId id="406" r:id="rId10"/>
    <p:sldId id="337" r:id="rId11"/>
    <p:sldId id="370" r:id="rId12"/>
    <p:sldId id="409" r:id="rId13"/>
    <p:sldId id="407" r:id="rId14"/>
    <p:sldId id="408" r:id="rId15"/>
    <p:sldId id="410" r:id="rId16"/>
    <p:sldId id="411" r:id="rId17"/>
    <p:sldId id="412" r:id="rId18"/>
    <p:sldId id="413" r:id="rId19"/>
    <p:sldId id="414" r:id="rId20"/>
    <p:sldId id="416" r:id="rId21"/>
    <p:sldId id="415" r:id="rId22"/>
    <p:sldId id="417" r:id="rId23"/>
    <p:sldId id="418" r:id="rId24"/>
    <p:sldId id="419" r:id="rId25"/>
    <p:sldId id="420" r:id="rId26"/>
    <p:sldId id="421" r:id="rId27"/>
    <p:sldId id="422" r:id="rId28"/>
    <p:sldId id="424" r:id="rId29"/>
    <p:sldId id="425" r:id="rId30"/>
    <p:sldId id="426" r:id="rId31"/>
    <p:sldId id="427" r:id="rId32"/>
    <p:sldId id="358" r:id="rId33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99FF66"/>
    <a:srgbClr val="000000"/>
    <a:srgbClr val="00B197"/>
    <a:srgbClr val="273691"/>
    <a:srgbClr val="001154"/>
    <a:srgbClr val="28657A"/>
    <a:srgbClr val="CDE0E2"/>
    <a:srgbClr val="E8F0F1"/>
    <a:srgbClr val="25A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73" autoAdjust="0"/>
    <p:restoredTop sz="94049" autoAdjust="0"/>
  </p:normalViewPr>
  <p:slideViewPr>
    <p:cSldViewPr>
      <p:cViewPr varScale="1">
        <p:scale>
          <a:sx n="82" d="100"/>
          <a:sy n="82" d="100"/>
        </p:scale>
        <p:origin x="62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3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1F56F5-C3AA-4178-AAE5-731EC16AFAE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171115D9-40F2-472B-930F-F384E9525355}">
      <dgm:prSet phldrT="[Text]" custT="1"/>
      <dgm:spPr>
        <a:solidFill>
          <a:srgbClr val="FFFF00"/>
        </a:solidFill>
      </dgm:spPr>
      <dgm:t>
        <a:bodyPr/>
        <a:lstStyle/>
        <a:p>
          <a:r>
            <a:rPr lang="en-CA" sz="2800" b="1" baseline="0" dirty="0" smtClean="0">
              <a:solidFill>
                <a:schemeClr val="tx1"/>
              </a:solidFill>
            </a:rPr>
            <a:t>Federation or SACCO</a:t>
          </a:r>
          <a:endParaRPr lang="en-CA" sz="2800" b="1" baseline="0" dirty="0">
            <a:solidFill>
              <a:schemeClr val="tx1"/>
            </a:solidFill>
          </a:endParaRPr>
        </a:p>
      </dgm:t>
    </dgm:pt>
    <dgm:pt modelId="{2BCFAD0F-C2FF-4CFE-B08C-9ED419B3251B}" type="parTrans" cxnId="{ADB07A81-26C7-4BA3-9766-998FB9B159CE}">
      <dgm:prSet/>
      <dgm:spPr/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F75BA2AF-8097-4E4D-87C6-E963F8EA4887}" type="sibTrans" cxnId="{ADB07A81-26C7-4BA3-9766-998FB9B159CE}">
      <dgm:prSet/>
      <dgm:spPr/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6CDA5938-566E-43F7-BB2D-DF099DABDE8B}">
      <dgm:prSet phldrT="[Text]" custT="1"/>
      <dgm:spPr>
        <a:solidFill>
          <a:srgbClr val="FFFF00"/>
        </a:solidFill>
      </dgm:spPr>
      <dgm:t>
        <a:bodyPr/>
        <a:lstStyle/>
        <a:p>
          <a:r>
            <a:rPr lang="en-CA" sz="2500" b="1" i="0" baseline="0" dirty="0" smtClean="0">
              <a:solidFill>
                <a:schemeClr val="tx1"/>
              </a:solidFill>
            </a:rPr>
            <a:t>Group 1</a:t>
          </a:r>
          <a:endParaRPr lang="en-CA" sz="2500" b="1" i="0" baseline="0" dirty="0">
            <a:solidFill>
              <a:schemeClr val="tx1"/>
            </a:solidFill>
          </a:endParaRPr>
        </a:p>
      </dgm:t>
    </dgm:pt>
    <dgm:pt modelId="{2FA73D98-5C0B-4A10-819C-53EDB0FA8D7E}" type="parTrans" cxnId="{E514D1F0-8CF2-4316-8BCC-302BC0AACC39}">
      <dgm:prSet/>
      <dgm:spPr>
        <a:ln>
          <a:solidFill>
            <a:srgbClr val="FFFF00"/>
          </a:solidFill>
        </a:ln>
      </dgm:spPr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678B3AFA-D314-486C-9742-2C196BEEC7B1}" type="sibTrans" cxnId="{E514D1F0-8CF2-4316-8BCC-302BC0AACC39}">
      <dgm:prSet/>
      <dgm:spPr/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A8A32D39-C81D-4CBA-9639-46F3CBFA142F}">
      <dgm:prSet phldrT="[Text]" custT="1"/>
      <dgm:spPr>
        <a:solidFill>
          <a:srgbClr val="FFFF00"/>
        </a:solidFill>
      </dgm:spPr>
      <dgm:t>
        <a:bodyPr/>
        <a:lstStyle/>
        <a:p>
          <a:r>
            <a:rPr lang="en-CA" sz="2500" b="1" i="0" baseline="0" dirty="0" smtClean="0">
              <a:solidFill>
                <a:schemeClr val="tx1"/>
              </a:solidFill>
            </a:rPr>
            <a:t>Group 2</a:t>
          </a:r>
          <a:endParaRPr lang="en-CA" sz="2500" baseline="0" dirty="0">
            <a:solidFill>
              <a:schemeClr val="tx1"/>
            </a:solidFill>
          </a:endParaRPr>
        </a:p>
      </dgm:t>
    </dgm:pt>
    <dgm:pt modelId="{28811FE9-A3DC-4395-9ABD-654D25E4C99D}" type="parTrans" cxnId="{A94667BB-F7E8-40C6-B758-269F76E4B0EC}">
      <dgm:prSet/>
      <dgm:spPr>
        <a:ln>
          <a:solidFill>
            <a:srgbClr val="FFFF00"/>
          </a:solidFill>
        </a:ln>
      </dgm:spPr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2FBFC16C-09F3-40A3-AA85-40FE4C1CA10F}" type="sibTrans" cxnId="{A94667BB-F7E8-40C6-B758-269F76E4B0EC}">
      <dgm:prSet/>
      <dgm:spPr/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8CB64187-9C85-4E6F-A82C-BFED157CAA83}">
      <dgm:prSet phldrT="[Text]" custT="1"/>
      <dgm:spPr>
        <a:solidFill>
          <a:srgbClr val="FFFF00"/>
        </a:solidFill>
      </dgm:spPr>
      <dgm:t>
        <a:bodyPr/>
        <a:lstStyle/>
        <a:p>
          <a:r>
            <a:rPr lang="en-CA" sz="2500" b="1" i="0" baseline="0" dirty="0" smtClean="0">
              <a:solidFill>
                <a:schemeClr val="tx1"/>
              </a:solidFill>
            </a:rPr>
            <a:t>Group n</a:t>
          </a:r>
          <a:endParaRPr lang="en-CA" sz="2500" dirty="0">
            <a:solidFill>
              <a:schemeClr val="tx1"/>
            </a:solidFill>
          </a:endParaRPr>
        </a:p>
      </dgm:t>
    </dgm:pt>
    <dgm:pt modelId="{B1CD031E-434D-4275-8454-A9E228E57143}" type="parTrans" cxnId="{044A94A5-0FBA-4064-85AD-C5CDEEE9F885}">
      <dgm:prSet/>
      <dgm:spPr>
        <a:ln>
          <a:solidFill>
            <a:srgbClr val="FFFF00"/>
          </a:solidFill>
        </a:ln>
      </dgm:spPr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15129243-EFFF-489A-9707-BE18FD32A705}" type="sibTrans" cxnId="{044A94A5-0FBA-4064-85AD-C5CDEEE9F885}">
      <dgm:prSet/>
      <dgm:spPr/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10877729-27C7-4E5B-8326-689AC71DE8AA}" type="asst">
      <dgm:prSet custT="1"/>
      <dgm:spPr>
        <a:solidFill>
          <a:srgbClr val="FFFF00"/>
        </a:solidFill>
      </dgm:spPr>
      <dgm:t>
        <a:bodyPr/>
        <a:lstStyle/>
        <a:p>
          <a:r>
            <a:rPr lang="en-CA" sz="1600" b="1" dirty="0" smtClean="0">
              <a:solidFill>
                <a:schemeClr val="tx1"/>
              </a:solidFill>
            </a:rPr>
            <a:t>Table Banking</a:t>
          </a:r>
          <a:endParaRPr lang="en-CA" sz="1600" b="1" dirty="0">
            <a:solidFill>
              <a:schemeClr val="tx1"/>
            </a:solidFill>
          </a:endParaRPr>
        </a:p>
      </dgm:t>
    </dgm:pt>
    <dgm:pt modelId="{70BFE432-7726-492E-B17E-6A3B04487B73}" type="parTrans" cxnId="{29F83B73-93EF-4DE1-B026-3EA0AAA1ADAA}">
      <dgm:prSet/>
      <dgm:spPr>
        <a:ln>
          <a:solidFill>
            <a:srgbClr val="FFFF00"/>
          </a:solidFill>
        </a:ln>
      </dgm:spPr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4D33EF4E-0C6A-4E36-8FD5-C2DB0516326E}" type="sibTrans" cxnId="{29F83B73-93EF-4DE1-B026-3EA0AAA1ADAA}">
      <dgm:prSet/>
      <dgm:spPr/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15CD14F5-9A24-496E-87BC-6BA7F855EAB6}" type="asst">
      <dgm:prSet custT="1"/>
      <dgm:spPr>
        <a:solidFill>
          <a:srgbClr val="FFFF00"/>
        </a:solidFill>
      </dgm:spPr>
      <dgm:t>
        <a:bodyPr/>
        <a:lstStyle/>
        <a:p>
          <a:r>
            <a:rPr lang="en-CA" sz="1300" b="1" dirty="0" smtClean="0">
              <a:solidFill>
                <a:schemeClr val="tx1"/>
              </a:solidFill>
            </a:rPr>
            <a:t>Group Based Learning from experts using ICT</a:t>
          </a:r>
          <a:endParaRPr lang="en-CA" sz="1300" b="1" dirty="0">
            <a:solidFill>
              <a:schemeClr val="tx1"/>
            </a:solidFill>
          </a:endParaRPr>
        </a:p>
      </dgm:t>
    </dgm:pt>
    <dgm:pt modelId="{75D83DCD-225E-409C-B95E-ECF730228A43}" type="parTrans" cxnId="{85C6DE52-55CA-4726-A8EF-C2D7DB5DE9A5}">
      <dgm:prSet/>
      <dgm:spPr>
        <a:ln>
          <a:solidFill>
            <a:srgbClr val="FFFF00"/>
          </a:solidFill>
        </a:ln>
      </dgm:spPr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5B74251C-9D87-47AC-A1A3-2BA3E94D5E08}" type="sibTrans" cxnId="{85C6DE52-55CA-4726-A8EF-C2D7DB5DE9A5}">
      <dgm:prSet/>
      <dgm:spPr/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DAE49807-7E66-462A-96E4-0F4746F80BFC}" type="asst">
      <dgm:prSet custT="1"/>
      <dgm:spPr>
        <a:solidFill>
          <a:srgbClr val="FFFF00"/>
        </a:solidFill>
      </dgm:spPr>
      <dgm:t>
        <a:bodyPr/>
        <a:lstStyle/>
        <a:p>
          <a:r>
            <a:rPr lang="en-CA" sz="1400" b="1" dirty="0" smtClean="0">
              <a:solidFill>
                <a:schemeClr val="tx1"/>
              </a:solidFill>
            </a:rPr>
            <a:t>Member to Member Learning</a:t>
          </a:r>
          <a:endParaRPr lang="en-CA" sz="1400" b="1" dirty="0">
            <a:solidFill>
              <a:schemeClr val="tx1"/>
            </a:solidFill>
          </a:endParaRPr>
        </a:p>
      </dgm:t>
    </dgm:pt>
    <dgm:pt modelId="{02ADA21A-E267-405F-8013-0F7409F744F4}" type="parTrans" cxnId="{F068B445-55B6-4EF3-A6A5-81514DFB47B0}">
      <dgm:prSet/>
      <dgm:spPr>
        <a:ln>
          <a:solidFill>
            <a:srgbClr val="FFFF00"/>
          </a:solidFill>
        </a:ln>
      </dgm:spPr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BC7E3BBD-45A9-450B-B56F-C236DEBD1973}" type="sibTrans" cxnId="{F068B445-55B6-4EF3-A6A5-81514DFB47B0}">
      <dgm:prSet/>
      <dgm:spPr/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EFCE0489-F733-4E13-9890-8A8C7F3D3262}" type="asst">
      <dgm:prSet/>
      <dgm:spPr>
        <a:solidFill>
          <a:srgbClr val="FFFF00"/>
        </a:solidFill>
      </dgm:spPr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Group based &amp; Individual based </a:t>
          </a:r>
          <a:r>
            <a:rPr lang="en-CA" b="1" dirty="0" err="1" smtClean="0">
              <a:solidFill>
                <a:schemeClr val="tx1"/>
              </a:solidFill>
            </a:rPr>
            <a:t>Agri</a:t>
          </a:r>
          <a:r>
            <a:rPr lang="en-CA" b="1" dirty="0" smtClean="0">
              <a:solidFill>
                <a:schemeClr val="tx1"/>
              </a:solidFill>
            </a:rPr>
            <a:t>-enterprises</a:t>
          </a:r>
          <a:endParaRPr lang="en-CA" b="1" dirty="0">
            <a:solidFill>
              <a:schemeClr val="tx1"/>
            </a:solidFill>
          </a:endParaRPr>
        </a:p>
      </dgm:t>
    </dgm:pt>
    <dgm:pt modelId="{698BCB62-8484-4A82-94A4-2727AF28C87D}" type="parTrans" cxnId="{E5A5094C-BE2A-4A3A-A1D9-1FB7BA0DA993}">
      <dgm:prSet/>
      <dgm:spPr>
        <a:ln>
          <a:solidFill>
            <a:srgbClr val="FFFF00"/>
          </a:solidFill>
        </a:ln>
      </dgm:spPr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2E32F4E9-82D3-4D38-85BF-3F9B832F9EDF}" type="sibTrans" cxnId="{E5A5094C-BE2A-4A3A-A1D9-1FB7BA0DA993}">
      <dgm:prSet/>
      <dgm:spPr/>
      <dgm:t>
        <a:bodyPr/>
        <a:lstStyle/>
        <a:p>
          <a:endParaRPr lang="en-CA">
            <a:solidFill>
              <a:schemeClr val="bg2"/>
            </a:solidFill>
          </a:endParaRPr>
        </a:p>
      </dgm:t>
    </dgm:pt>
    <dgm:pt modelId="{6C5FF1F6-2501-4C46-81C7-93CAE4E0D6D3}" type="pres">
      <dgm:prSet presAssocID="{F31F56F5-C3AA-4178-AAE5-731EC16AFAE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0F7D6C14-B060-4F77-932C-BB4C962BD5D6}" type="pres">
      <dgm:prSet presAssocID="{171115D9-40F2-472B-930F-F384E9525355}" presName="hierRoot1" presStyleCnt="0">
        <dgm:presLayoutVars>
          <dgm:hierBranch val="init"/>
        </dgm:presLayoutVars>
      </dgm:prSet>
      <dgm:spPr/>
    </dgm:pt>
    <dgm:pt modelId="{066AACA0-BE1C-43AF-88F6-FF924E738376}" type="pres">
      <dgm:prSet presAssocID="{171115D9-40F2-472B-930F-F384E9525355}" presName="rootComposite1" presStyleCnt="0"/>
      <dgm:spPr/>
    </dgm:pt>
    <dgm:pt modelId="{D708E3A1-0AC9-4C60-B7ED-203C9E899465}" type="pres">
      <dgm:prSet presAssocID="{171115D9-40F2-472B-930F-F384E9525355}" presName="rootText1" presStyleLbl="node0" presStyleIdx="0" presStyleCnt="1" custScaleX="23686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5099748-068B-4A8E-A59B-335A247A53B3}" type="pres">
      <dgm:prSet presAssocID="{171115D9-40F2-472B-930F-F384E9525355}" presName="rootConnector1" presStyleLbl="node1" presStyleIdx="0" presStyleCnt="0"/>
      <dgm:spPr/>
      <dgm:t>
        <a:bodyPr/>
        <a:lstStyle/>
        <a:p>
          <a:endParaRPr lang="en-CA"/>
        </a:p>
      </dgm:t>
    </dgm:pt>
    <dgm:pt modelId="{828184E7-8129-402A-BF21-C15F95CAC6DA}" type="pres">
      <dgm:prSet presAssocID="{171115D9-40F2-472B-930F-F384E9525355}" presName="hierChild2" presStyleCnt="0"/>
      <dgm:spPr/>
    </dgm:pt>
    <dgm:pt modelId="{87177AD5-D28F-4DFF-99C1-150A7BEA303B}" type="pres">
      <dgm:prSet presAssocID="{2FA73D98-5C0B-4A10-819C-53EDB0FA8D7E}" presName="Name37" presStyleLbl="parChTrans1D2" presStyleIdx="0" presStyleCnt="3"/>
      <dgm:spPr/>
      <dgm:t>
        <a:bodyPr/>
        <a:lstStyle/>
        <a:p>
          <a:endParaRPr lang="en-CA"/>
        </a:p>
      </dgm:t>
    </dgm:pt>
    <dgm:pt modelId="{5018C762-2CED-41F8-B0D6-72DC8C3F700E}" type="pres">
      <dgm:prSet presAssocID="{6CDA5938-566E-43F7-BB2D-DF099DABDE8B}" presName="hierRoot2" presStyleCnt="0">
        <dgm:presLayoutVars>
          <dgm:hierBranch val="init"/>
        </dgm:presLayoutVars>
      </dgm:prSet>
      <dgm:spPr/>
    </dgm:pt>
    <dgm:pt modelId="{12B5FEE7-EFE3-43F4-A23D-A2D233BDBEDA}" type="pres">
      <dgm:prSet presAssocID="{6CDA5938-566E-43F7-BB2D-DF099DABDE8B}" presName="rootComposite" presStyleCnt="0"/>
      <dgm:spPr/>
    </dgm:pt>
    <dgm:pt modelId="{5323D143-5137-47E7-9C2F-7E1F9421DBEA}" type="pres">
      <dgm:prSet presAssocID="{6CDA5938-566E-43F7-BB2D-DF099DABDE8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90DA3E76-3B12-4899-B489-D79DBB37E429}" type="pres">
      <dgm:prSet presAssocID="{6CDA5938-566E-43F7-BB2D-DF099DABDE8B}" presName="rootConnector" presStyleLbl="node2" presStyleIdx="0" presStyleCnt="3"/>
      <dgm:spPr/>
      <dgm:t>
        <a:bodyPr/>
        <a:lstStyle/>
        <a:p>
          <a:endParaRPr lang="en-CA"/>
        </a:p>
      </dgm:t>
    </dgm:pt>
    <dgm:pt modelId="{EE590ACF-5B30-4CFC-A0DB-7B5A27F1604C}" type="pres">
      <dgm:prSet presAssocID="{6CDA5938-566E-43F7-BB2D-DF099DABDE8B}" presName="hierChild4" presStyleCnt="0"/>
      <dgm:spPr/>
    </dgm:pt>
    <dgm:pt modelId="{CCAD430A-BC55-4744-81AF-2DED9E2FBED3}" type="pres">
      <dgm:prSet presAssocID="{6CDA5938-566E-43F7-BB2D-DF099DABDE8B}" presName="hierChild5" presStyleCnt="0"/>
      <dgm:spPr/>
    </dgm:pt>
    <dgm:pt modelId="{E6EDA20C-5B0B-45F3-A3D3-C99395D8EA41}" type="pres">
      <dgm:prSet presAssocID="{70BFE432-7726-492E-B17E-6A3B04487B73}" presName="Name111" presStyleLbl="parChTrans1D3" presStyleIdx="0" presStyleCnt="4"/>
      <dgm:spPr/>
      <dgm:t>
        <a:bodyPr/>
        <a:lstStyle/>
        <a:p>
          <a:endParaRPr lang="en-CA"/>
        </a:p>
      </dgm:t>
    </dgm:pt>
    <dgm:pt modelId="{F23407E9-E49E-4320-9C70-B372B94F6F14}" type="pres">
      <dgm:prSet presAssocID="{10877729-27C7-4E5B-8326-689AC71DE8AA}" presName="hierRoot3" presStyleCnt="0">
        <dgm:presLayoutVars>
          <dgm:hierBranch val="init"/>
        </dgm:presLayoutVars>
      </dgm:prSet>
      <dgm:spPr/>
    </dgm:pt>
    <dgm:pt modelId="{1C6FCFD9-F103-4E3D-A438-52E1548C7852}" type="pres">
      <dgm:prSet presAssocID="{10877729-27C7-4E5B-8326-689AC71DE8AA}" presName="rootComposite3" presStyleCnt="0"/>
      <dgm:spPr/>
    </dgm:pt>
    <dgm:pt modelId="{3D4B50B9-F5F8-405F-8628-0A5782A5303A}" type="pres">
      <dgm:prSet presAssocID="{10877729-27C7-4E5B-8326-689AC71DE8AA}" presName="rootText3" presStyleLbl="asst2" presStyleIdx="0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9A78701B-8EC0-40D3-AD5E-96D9BB943EB1}" type="pres">
      <dgm:prSet presAssocID="{10877729-27C7-4E5B-8326-689AC71DE8AA}" presName="rootConnector3" presStyleLbl="asst2" presStyleIdx="0" presStyleCnt="4"/>
      <dgm:spPr/>
      <dgm:t>
        <a:bodyPr/>
        <a:lstStyle/>
        <a:p>
          <a:endParaRPr lang="en-CA"/>
        </a:p>
      </dgm:t>
    </dgm:pt>
    <dgm:pt modelId="{9A246834-588A-4D7E-B432-80818E23430F}" type="pres">
      <dgm:prSet presAssocID="{10877729-27C7-4E5B-8326-689AC71DE8AA}" presName="hierChild6" presStyleCnt="0"/>
      <dgm:spPr/>
    </dgm:pt>
    <dgm:pt modelId="{D4C49AA2-5E1C-4294-B37B-85AFB1C43EA8}" type="pres">
      <dgm:prSet presAssocID="{10877729-27C7-4E5B-8326-689AC71DE8AA}" presName="hierChild7" presStyleCnt="0"/>
      <dgm:spPr/>
    </dgm:pt>
    <dgm:pt modelId="{EE5980B0-A99B-4D91-BEE3-845C3CFC8FBF}" type="pres">
      <dgm:prSet presAssocID="{75D83DCD-225E-409C-B95E-ECF730228A43}" presName="Name111" presStyleLbl="parChTrans1D3" presStyleIdx="1" presStyleCnt="4"/>
      <dgm:spPr/>
      <dgm:t>
        <a:bodyPr/>
        <a:lstStyle/>
        <a:p>
          <a:endParaRPr lang="en-CA"/>
        </a:p>
      </dgm:t>
    </dgm:pt>
    <dgm:pt modelId="{F37A6729-A40D-4F7D-BF69-06910C2360FE}" type="pres">
      <dgm:prSet presAssocID="{15CD14F5-9A24-496E-87BC-6BA7F855EAB6}" presName="hierRoot3" presStyleCnt="0">
        <dgm:presLayoutVars>
          <dgm:hierBranch val="init"/>
        </dgm:presLayoutVars>
      </dgm:prSet>
      <dgm:spPr/>
    </dgm:pt>
    <dgm:pt modelId="{5D6ACAB6-E2A6-40FE-BC5E-D58B624F73C2}" type="pres">
      <dgm:prSet presAssocID="{15CD14F5-9A24-496E-87BC-6BA7F855EAB6}" presName="rootComposite3" presStyleCnt="0"/>
      <dgm:spPr/>
    </dgm:pt>
    <dgm:pt modelId="{608C5CAB-97FB-46F3-831E-D4667CB25F0C}" type="pres">
      <dgm:prSet presAssocID="{15CD14F5-9A24-496E-87BC-6BA7F855EAB6}" presName="rootText3" presStyleLbl="asst2" presStyleIdx="1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FE1F62D-AB44-4CB8-9CC9-8A3B73F200EB}" type="pres">
      <dgm:prSet presAssocID="{15CD14F5-9A24-496E-87BC-6BA7F855EAB6}" presName="rootConnector3" presStyleLbl="asst2" presStyleIdx="1" presStyleCnt="4"/>
      <dgm:spPr/>
      <dgm:t>
        <a:bodyPr/>
        <a:lstStyle/>
        <a:p>
          <a:endParaRPr lang="en-CA"/>
        </a:p>
      </dgm:t>
    </dgm:pt>
    <dgm:pt modelId="{4249C7CA-B9AB-4FBB-917C-4AEABFEAE644}" type="pres">
      <dgm:prSet presAssocID="{15CD14F5-9A24-496E-87BC-6BA7F855EAB6}" presName="hierChild6" presStyleCnt="0"/>
      <dgm:spPr/>
    </dgm:pt>
    <dgm:pt modelId="{93570C59-7856-446A-8936-F98BD9426B5F}" type="pres">
      <dgm:prSet presAssocID="{15CD14F5-9A24-496E-87BC-6BA7F855EAB6}" presName="hierChild7" presStyleCnt="0"/>
      <dgm:spPr/>
    </dgm:pt>
    <dgm:pt modelId="{A2455352-7830-49D1-B9B8-7E3B0846C1EE}" type="pres">
      <dgm:prSet presAssocID="{02ADA21A-E267-405F-8013-0F7409F744F4}" presName="Name111" presStyleLbl="parChTrans1D3" presStyleIdx="2" presStyleCnt="4"/>
      <dgm:spPr/>
      <dgm:t>
        <a:bodyPr/>
        <a:lstStyle/>
        <a:p>
          <a:endParaRPr lang="en-CA"/>
        </a:p>
      </dgm:t>
    </dgm:pt>
    <dgm:pt modelId="{E5E2C232-CE48-4AC3-BCFA-53D29C3A8D46}" type="pres">
      <dgm:prSet presAssocID="{DAE49807-7E66-462A-96E4-0F4746F80BFC}" presName="hierRoot3" presStyleCnt="0">
        <dgm:presLayoutVars>
          <dgm:hierBranch val="init"/>
        </dgm:presLayoutVars>
      </dgm:prSet>
      <dgm:spPr/>
    </dgm:pt>
    <dgm:pt modelId="{3C21D5AC-7646-4447-9637-543D382A8785}" type="pres">
      <dgm:prSet presAssocID="{DAE49807-7E66-462A-96E4-0F4746F80BFC}" presName="rootComposite3" presStyleCnt="0"/>
      <dgm:spPr/>
    </dgm:pt>
    <dgm:pt modelId="{C071961C-1F2D-45A2-A9F6-15540741476C}" type="pres">
      <dgm:prSet presAssocID="{DAE49807-7E66-462A-96E4-0F4746F80BFC}" presName="rootText3" presStyleLbl="asst2" presStyleIdx="2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1FF2E40-CD73-4BD8-9E08-7A0CB9425E01}" type="pres">
      <dgm:prSet presAssocID="{DAE49807-7E66-462A-96E4-0F4746F80BFC}" presName="rootConnector3" presStyleLbl="asst2" presStyleIdx="2" presStyleCnt="4"/>
      <dgm:spPr/>
      <dgm:t>
        <a:bodyPr/>
        <a:lstStyle/>
        <a:p>
          <a:endParaRPr lang="en-CA"/>
        </a:p>
      </dgm:t>
    </dgm:pt>
    <dgm:pt modelId="{B18BF0BE-15C2-4882-87D7-18C176525B87}" type="pres">
      <dgm:prSet presAssocID="{DAE49807-7E66-462A-96E4-0F4746F80BFC}" presName="hierChild6" presStyleCnt="0"/>
      <dgm:spPr/>
    </dgm:pt>
    <dgm:pt modelId="{45962B00-82FD-44A2-9F19-D0E31E059248}" type="pres">
      <dgm:prSet presAssocID="{DAE49807-7E66-462A-96E4-0F4746F80BFC}" presName="hierChild7" presStyleCnt="0"/>
      <dgm:spPr/>
    </dgm:pt>
    <dgm:pt modelId="{AA98A198-1D01-4356-B215-E242BD5F8755}" type="pres">
      <dgm:prSet presAssocID="{698BCB62-8484-4A82-94A4-2727AF28C87D}" presName="Name111" presStyleLbl="parChTrans1D3" presStyleIdx="3" presStyleCnt="4"/>
      <dgm:spPr/>
      <dgm:t>
        <a:bodyPr/>
        <a:lstStyle/>
        <a:p>
          <a:endParaRPr lang="en-CA"/>
        </a:p>
      </dgm:t>
    </dgm:pt>
    <dgm:pt modelId="{6B29ACDC-27F8-4254-8C02-F3F73824E6DE}" type="pres">
      <dgm:prSet presAssocID="{EFCE0489-F733-4E13-9890-8A8C7F3D3262}" presName="hierRoot3" presStyleCnt="0">
        <dgm:presLayoutVars>
          <dgm:hierBranch val="init"/>
        </dgm:presLayoutVars>
      </dgm:prSet>
      <dgm:spPr/>
    </dgm:pt>
    <dgm:pt modelId="{1A4536FC-55AF-413F-B1B3-8AA903481F63}" type="pres">
      <dgm:prSet presAssocID="{EFCE0489-F733-4E13-9890-8A8C7F3D3262}" presName="rootComposite3" presStyleCnt="0"/>
      <dgm:spPr/>
    </dgm:pt>
    <dgm:pt modelId="{A853A1F0-FC7A-43C7-9B03-5FF718739439}" type="pres">
      <dgm:prSet presAssocID="{EFCE0489-F733-4E13-9890-8A8C7F3D3262}" presName="rootText3" presStyleLbl="asst2" presStyleIdx="3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4D49AB4-B0CA-4CB5-A27D-C5FBCEF19E6D}" type="pres">
      <dgm:prSet presAssocID="{EFCE0489-F733-4E13-9890-8A8C7F3D3262}" presName="rootConnector3" presStyleLbl="asst2" presStyleIdx="3" presStyleCnt="4"/>
      <dgm:spPr/>
      <dgm:t>
        <a:bodyPr/>
        <a:lstStyle/>
        <a:p>
          <a:endParaRPr lang="en-CA"/>
        </a:p>
      </dgm:t>
    </dgm:pt>
    <dgm:pt modelId="{AE482229-1522-44E9-8278-68F55BCE788F}" type="pres">
      <dgm:prSet presAssocID="{EFCE0489-F733-4E13-9890-8A8C7F3D3262}" presName="hierChild6" presStyleCnt="0"/>
      <dgm:spPr/>
    </dgm:pt>
    <dgm:pt modelId="{BC6851FC-D0AD-4A35-AD33-AED1F70EBF94}" type="pres">
      <dgm:prSet presAssocID="{EFCE0489-F733-4E13-9890-8A8C7F3D3262}" presName="hierChild7" presStyleCnt="0"/>
      <dgm:spPr/>
    </dgm:pt>
    <dgm:pt modelId="{28070716-FA78-44F0-AD1F-36EDE63F2FE0}" type="pres">
      <dgm:prSet presAssocID="{28811FE9-A3DC-4395-9ABD-654D25E4C99D}" presName="Name37" presStyleLbl="parChTrans1D2" presStyleIdx="1" presStyleCnt="3"/>
      <dgm:spPr/>
      <dgm:t>
        <a:bodyPr/>
        <a:lstStyle/>
        <a:p>
          <a:endParaRPr lang="en-CA"/>
        </a:p>
      </dgm:t>
    </dgm:pt>
    <dgm:pt modelId="{7EF60C76-286C-4EBB-925C-DEF32CC82BA8}" type="pres">
      <dgm:prSet presAssocID="{A8A32D39-C81D-4CBA-9639-46F3CBFA142F}" presName="hierRoot2" presStyleCnt="0">
        <dgm:presLayoutVars>
          <dgm:hierBranch val="init"/>
        </dgm:presLayoutVars>
      </dgm:prSet>
      <dgm:spPr/>
    </dgm:pt>
    <dgm:pt modelId="{8B625B6F-683F-4C26-900C-F69E252E9F9E}" type="pres">
      <dgm:prSet presAssocID="{A8A32D39-C81D-4CBA-9639-46F3CBFA142F}" presName="rootComposite" presStyleCnt="0"/>
      <dgm:spPr/>
    </dgm:pt>
    <dgm:pt modelId="{91381630-2C03-4AA4-8396-4C7EFDCAEC74}" type="pres">
      <dgm:prSet presAssocID="{A8A32D39-C81D-4CBA-9639-46F3CBFA142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327972F-FF49-4DDF-9A1B-AA3237FA777E}" type="pres">
      <dgm:prSet presAssocID="{A8A32D39-C81D-4CBA-9639-46F3CBFA142F}" presName="rootConnector" presStyleLbl="node2" presStyleIdx="1" presStyleCnt="3"/>
      <dgm:spPr/>
      <dgm:t>
        <a:bodyPr/>
        <a:lstStyle/>
        <a:p>
          <a:endParaRPr lang="en-CA"/>
        </a:p>
      </dgm:t>
    </dgm:pt>
    <dgm:pt modelId="{5CC78386-55C9-45D2-A5A1-FCF2E856A4B7}" type="pres">
      <dgm:prSet presAssocID="{A8A32D39-C81D-4CBA-9639-46F3CBFA142F}" presName="hierChild4" presStyleCnt="0"/>
      <dgm:spPr/>
    </dgm:pt>
    <dgm:pt modelId="{31ABA6C9-8D42-4388-B9CB-532A650A9F01}" type="pres">
      <dgm:prSet presAssocID="{A8A32D39-C81D-4CBA-9639-46F3CBFA142F}" presName="hierChild5" presStyleCnt="0"/>
      <dgm:spPr/>
    </dgm:pt>
    <dgm:pt modelId="{84942C2E-45B0-4430-AFD4-054B92063FCD}" type="pres">
      <dgm:prSet presAssocID="{B1CD031E-434D-4275-8454-A9E228E57143}" presName="Name37" presStyleLbl="parChTrans1D2" presStyleIdx="2" presStyleCnt="3"/>
      <dgm:spPr/>
      <dgm:t>
        <a:bodyPr/>
        <a:lstStyle/>
        <a:p>
          <a:endParaRPr lang="en-CA"/>
        </a:p>
      </dgm:t>
    </dgm:pt>
    <dgm:pt modelId="{612D1E66-CDB3-412E-A2FD-7D0F408138A3}" type="pres">
      <dgm:prSet presAssocID="{8CB64187-9C85-4E6F-A82C-BFED157CAA83}" presName="hierRoot2" presStyleCnt="0">
        <dgm:presLayoutVars>
          <dgm:hierBranch val="init"/>
        </dgm:presLayoutVars>
      </dgm:prSet>
      <dgm:spPr/>
    </dgm:pt>
    <dgm:pt modelId="{0CC37310-1522-43B5-A9EF-AC68A9671FA9}" type="pres">
      <dgm:prSet presAssocID="{8CB64187-9C85-4E6F-A82C-BFED157CAA83}" presName="rootComposite" presStyleCnt="0"/>
      <dgm:spPr/>
    </dgm:pt>
    <dgm:pt modelId="{247CE4FC-C425-4DA5-8B87-48D9523AD480}" type="pres">
      <dgm:prSet presAssocID="{8CB64187-9C85-4E6F-A82C-BFED157CAA8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37403B7-F5C0-4756-86D6-BC7F3DB884F6}" type="pres">
      <dgm:prSet presAssocID="{8CB64187-9C85-4E6F-A82C-BFED157CAA83}" presName="rootConnector" presStyleLbl="node2" presStyleIdx="2" presStyleCnt="3"/>
      <dgm:spPr/>
      <dgm:t>
        <a:bodyPr/>
        <a:lstStyle/>
        <a:p>
          <a:endParaRPr lang="en-CA"/>
        </a:p>
      </dgm:t>
    </dgm:pt>
    <dgm:pt modelId="{6CF6D9D4-56A0-4BF1-8F3C-6718DF92ADEB}" type="pres">
      <dgm:prSet presAssocID="{8CB64187-9C85-4E6F-A82C-BFED157CAA83}" presName="hierChild4" presStyleCnt="0"/>
      <dgm:spPr/>
    </dgm:pt>
    <dgm:pt modelId="{89717DD8-6223-42CA-BAEA-8A9BC48EA030}" type="pres">
      <dgm:prSet presAssocID="{8CB64187-9C85-4E6F-A82C-BFED157CAA83}" presName="hierChild5" presStyleCnt="0"/>
      <dgm:spPr/>
    </dgm:pt>
    <dgm:pt modelId="{F119FEC4-0AB2-4EA4-9B39-9D3EC00719ED}" type="pres">
      <dgm:prSet presAssocID="{171115D9-40F2-472B-930F-F384E9525355}" presName="hierChild3" presStyleCnt="0"/>
      <dgm:spPr/>
    </dgm:pt>
  </dgm:ptLst>
  <dgm:cxnLst>
    <dgm:cxn modelId="{9B16CB60-950E-441D-8FAE-6F8DDC19EEE6}" type="presOf" srcId="{15CD14F5-9A24-496E-87BC-6BA7F855EAB6}" destId="{5FE1F62D-AB44-4CB8-9CC9-8A3B73F200EB}" srcOrd="1" destOrd="0" presId="urn:microsoft.com/office/officeart/2005/8/layout/orgChart1"/>
    <dgm:cxn modelId="{13387AE3-CEFA-44E1-90B0-C4BEC3CA7F90}" type="presOf" srcId="{DAE49807-7E66-462A-96E4-0F4746F80BFC}" destId="{C071961C-1F2D-45A2-A9F6-15540741476C}" srcOrd="0" destOrd="0" presId="urn:microsoft.com/office/officeart/2005/8/layout/orgChart1"/>
    <dgm:cxn modelId="{147C0181-B058-4866-A1E9-03B3D218EEC6}" type="presOf" srcId="{8CB64187-9C85-4E6F-A82C-BFED157CAA83}" destId="{247CE4FC-C425-4DA5-8B87-48D9523AD480}" srcOrd="0" destOrd="0" presId="urn:microsoft.com/office/officeart/2005/8/layout/orgChart1"/>
    <dgm:cxn modelId="{CB17EA3F-623E-4C7D-ADAD-A011DB3D0EAD}" type="presOf" srcId="{EFCE0489-F733-4E13-9890-8A8C7F3D3262}" destId="{74D49AB4-B0CA-4CB5-A27D-C5FBCEF19E6D}" srcOrd="1" destOrd="0" presId="urn:microsoft.com/office/officeart/2005/8/layout/orgChart1"/>
    <dgm:cxn modelId="{E1D4E975-A790-4717-9ADB-613FDE72F5AD}" type="presOf" srcId="{15CD14F5-9A24-496E-87BC-6BA7F855EAB6}" destId="{608C5CAB-97FB-46F3-831E-D4667CB25F0C}" srcOrd="0" destOrd="0" presId="urn:microsoft.com/office/officeart/2005/8/layout/orgChart1"/>
    <dgm:cxn modelId="{38D81F66-988C-4D62-986A-010915075215}" type="presOf" srcId="{A8A32D39-C81D-4CBA-9639-46F3CBFA142F}" destId="{F327972F-FF49-4DDF-9A1B-AA3237FA777E}" srcOrd="1" destOrd="0" presId="urn:microsoft.com/office/officeart/2005/8/layout/orgChart1"/>
    <dgm:cxn modelId="{8D3F28C3-9B68-4580-99EF-0E3A2D6033CE}" type="presOf" srcId="{6CDA5938-566E-43F7-BB2D-DF099DABDE8B}" destId="{90DA3E76-3B12-4899-B489-D79DBB37E429}" srcOrd="1" destOrd="0" presId="urn:microsoft.com/office/officeart/2005/8/layout/orgChart1"/>
    <dgm:cxn modelId="{E542937F-31DB-4673-88DC-5D43ED74265C}" type="presOf" srcId="{B1CD031E-434D-4275-8454-A9E228E57143}" destId="{84942C2E-45B0-4430-AFD4-054B92063FCD}" srcOrd="0" destOrd="0" presId="urn:microsoft.com/office/officeart/2005/8/layout/orgChart1"/>
    <dgm:cxn modelId="{397E5E3C-6A56-42BF-B3EE-362C4934853E}" type="presOf" srcId="{698BCB62-8484-4A82-94A4-2727AF28C87D}" destId="{AA98A198-1D01-4356-B215-E242BD5F8755}" srcOrd="0" destOrd="0" presId="urn:microsoft.com/office/officeart/2005/8/layout/orgChart1"/>
    <dgm:cxn modelId="{D6743CEC-BBEE-4D92-AA14-892DC9B68F40}" type="presOf" srcId="{6CDA5938-566E-43F7-BB2D-DF099DABDE8B}" destId="{5323D143-5137-47E7-9C2F-7E1F9421DBEA}" srcOrd="0" destOrd="0" presId="urn:microsoft.com/office/officeart/2005/8/layout/orgChart1"/>
    <dgm:cxn modelId="{E514D1F0-8CF2-4316-8BCC-302BC0AACC39}" srcId="{171115D9-40F2-472B-930F-F384E9525355}" destId="{6CDA5938-566E-43F7-BB2D-DF099DABDE8B}" srcOrd="0" destOrd="0" parTransId="{2FA73D98-5C0B-4A10-819C-53EDB0FA8D7E}" sibTransId="{678B3AFA-D314-486C-9742-2C196BEEC7B1}"/>
    <dgm:cxn modelId="{33B8987A-A595-4122-BFD6-E8E1BDD51CEA}" type="presOf" srcId="{DAE49807-7E66-462A-96E4-0F4746F80BFC}" destId="{81FF2E40-CD73-4BD8-9E08-7A0CB9425E01}" srcOrd="1" destOrd="0" presId="urn:microsoft.com/office/officeart/2005/8/layout/orgChart1"/>
    <dgm:cxn modelId="{A3F822F9-6DBB-4375-AA26-C439BDE9088D}" type="presOf" srcId="{28811FE9-A3DC-4395-9ABD-654D25E4C99D}" destId="{28070716-FA78-44F0-AD1F-36EDE63F2FE0}" srcOrd="0" destOrd="0" presId="urn:microsoft.com/office/officeart/2005/8/layout/orgChart1"/>
    <dgm:cxn modelId="{044A94A5-0FBA-4064-85AD-C5CDEEE9F885}" srcId="{171115D9-40F2-472B-930F-F384E9525355}" destId="{8CB64187-9C85-4E6F-A82C-BFED157CAA83}" srcOrd="2" destOrd="0" parTransId="{B1CD031E-434D-4275-8454-A9E228E57143}" sibTransId="{15129243-EFFF-489A-9707-BE18FD32A705}"/>
    <dgm:cxn modelId="{3C6C8715-920E-4847-B1A2-2ECA61DFA362}" type="presOf" srcId="{70BFE432-7726-492E-B17E-6A3B04487B73}" destId="{E6EDA20C-5B0B-45F3-A3D3-C99395D8EA41}" srcOrd="0" destOrd="0" presId="urn:microsoft.com/office/officeart/2005/8/layout/orgChart1"/>
    <dgm:cxn modelId="{E032CCC9-D89C-4F72-AE33-4E19FE7ECEE6}" type="presOf" srcId="{75D83DCD-225E-409C-B95E-ECF730228A43}" destId="{EE5980B0-A99B-4D91-BEE3-845C3CFC8FBF}" srcOrd="0" destOrd="0" presId="urn:microsoft.com/office/officeart/2005/8/layout/orgChart1"/>
    <dgm:cxn modelId="{186DFA33-2D77-491A-8921-027D1D0C79C9}" type="presOf" srcId="{2FA73D98-5C0B-4A10-819C-53EDB0FA8D7E}" destId="{87177AD5-D28F-4DFF-99C1-150A7BEA303B}" srcOrd="0" destOrd="0" presId="urn:microsoft.com/office/officeart/2005/8/layout/orgChart1"/>
    <dgm:cxn modelId="{07A06D6F-D7D6-42CD-B632-3B5E024986F6}" type="presOf" srcId="{EFCE0489-F733-4E13-9890-8A8C7F3D3262}" destId="{A853A1F0-FC7A-43C7-9B03-5FF718739439}" srcOrd="0" destOrd="0" presId="urn:microsoft.com/office/officeart/2005/8/layout/orgChart1"/>
    <dgm:cxn modelId="{E77DBF52-E386-44CF-BB36-FA4D03E8A6E6}" type="presOf" srcId="{171115D9-40F2-472B-930F-F384E9525355}" destId="{A5099748-068B-4A8E-A59B-335A247A53B3}" srcOrd="1" destOrd="0" presId="urn:microsoft.com/office/officeart/2005/8/layout/orgChart1"/>
    <dgm:cxn modelId="{780360D8-E400-49B8-AB37-93AA61CC1D93}" type="presOf" srcId="{F31F56F5-C3AA-4178-AAE5-731EC16AFAE0}" destId="{6C5FF1F6-2501-4C46-81C7-93CAE4E0D6D3}" srcOrd="0" destOrd="0" presId="urn:microsoft.com/office/officeart/2005/8/layout/orgChart1"/>
    <dgm:cxn modelId="{F068B445-55B6-4EF3-A6A5-81514DFB47B0}" srcId="{6CDA5938-566E-43F7-BB2D-DF099DABDE8B}" destId="{DAE49807-7E66-462A-96E4-0F4746F80BFC}" srcOrd="2" destOrd="0" parTransId="{02ADA21A-E267-405F-8013-0F7409F744F4}" sibTransId="{BC7E3BBD-45A9-450B-B56F-C236DEBD1973}"/>
    <dgm:cxn modelId="{A9A9B70E-15BA-4622-9BD1-D69067B24550}" type="presOf" srcId="{10877729-27C7-4E5B-8326-689AC71DE8AA}" destId="{9A78701B-8EC0-40D3-AD5E-96D9BB943EB1}" srcOrd="1" destOrd="0" presId="urn:microsoft.com/office/officeart/2005/8/layout/orgChart1"/>
    <dgm:cxn modelId="{E5A5094C-BE2A-4A3A-A1D9-1FB7BA0DA993}" srcId="{6CDA5938-566E-43F7-BB2D-DF099DABDE8B}" destId="{EFCE0489-F733-4E13-9890-8A8C7F3D3262}" srcOrd="3" destOrd="0" parTransId="{698BCB62-8484-4A82-94A4-2727AF28C87D}" sibTransId="{2E32F4E9-82D3-4D38-85BF-3F9B832F9EDF}"/>
    <dgm:cxn modelId="{29F83B73-93EF-4DE1-B026-3EA0AAA1ADAA}" srcId="{6CDA5938-566E-43F7-BB2D-DF099DABDE8B}" destId="{10877729-27C7-4E5B-8326-689AC71DE8AA}" srcOrd="0" destOrd="0" parTransId="{70BFE432-7726-492E-B17E-6A3B04487B73}" sibTransId="{4D33EF4E-0C6A-4E36-8FD5-C2DB0516326E}"/>
    <dgm:cxn modelId="{A94667BB-F7E8-40C6-B758-269F76E4B0EC}" srcId="{171115D9-40F2-472B-930F-F384E9525355}" destId="{A8A32D39-C81D-4CBA-9639-46F3CBFA142F}" srcOrd="1" destOrd="0" parTransId="{28811FE9-A3DC-4395-9ABD-654D25E4C99D}" sibTransId="{2FBFC16C-09F3-40A3-AA85-40FE4C1CA10F}"/>
    <dgm:cxn modelId="{67EF99E6-4A8F-4058-8D1F-6096483D7944}" type="presOf" srcId="{10877729-27C7-4E5B-8326-689AC71DE8AA}" destId="{3D4B50B9-F5F8-405F-8628-0A5782A5303A}" srcOrd="0" destOrd="0" presId="urn:microsoft.com/office/officeart/2005/8/layout/orgChart1"/>
    <dgm:cxn modelId="{D45653E9-3AA6-4B99-AC27-A4EC797F43B3}" type="presOf" srcId="{171115D9-40F2-472B-930F-F384E9525355}" destId="{D708E3A1-0AC9-4C60-B7ED-203C9E899465}" srcOrd="0" destOrd="0" presId="urn:microsoft.com/office/officeart/2005/8/layout/orgChart1"/>
    <dgm:cxn modelId="{ADB07A81-26C7-4BA3-9766-998FB9B159CE}" srcId="{F31F56F5-C3AA-4178-AAE5-731EC16AFAE0}" destId="{171115D9-40F2-472B-930F-F384E9525355}" srcOrd="0" destOrd="0" parTransId="{2BCFAD0F-C2FF-4CFE-B08C-9ED419B3251B}" sibTransId="{F75BA2AF-8097-4E4D-87C6-E963F8EA4887}"/>
    <dgm:cxn modelId="{F7F6E5C1-52F4-4DEA-9F15-10BE66A24F8A}" type="presOf" srcId="{02ADA21A-E267-405F-8013-0F7409F744F4}" destId="{A2455352-7830-49D1-B9B8-7E3B0846C1EE}" srcOrd="0" destOrd="0" presId="urn:microsoft.com/office/officeart/2005/8/layout/orgChart1"/>
    <dgm:cxn modelId="{2171CDC7-2FA9-4F76-AB6B-9AD19DE72F53}" type="presOf" srcId="{8CB64187-9C85-4E6F-A82C-BFED157CAA83}" destId="{C37403B7-F5C0-4756-86D6-BC7F3DB884F6}" srcOrd="1" destOrd="0" presId="urn:microsoft.com/office/officeart/2005/8/layout/orgChart1"/>
    <dgm:cxn modelId="{85C6DE52-55CA-4726-A8EF-C2D7DB5DE9A5}" srcId="{6CDA5938-566E-43F7-BB2D-DF099DABDE8B}" destId="{15CD14F5-9A24-496E-87BC-6BA7F855EAB6}" srcOrd="1" destOrd="0" parTransId="{75D83DCD-225E-409C-B95E-ECF730228A43}" sibTransId="{5B74251C-9D87-47AC-A1A3-2BA3E94D5E08}"/>
    <dgm:cxn modelId="{C40D2A2F-0099-4F36-8846-1DC3E9692DC6}" type="presOf" srcId="{A8A32D39-C81D-4CBA-9639-46F3CBFA142F}" destId="{91381630-2C03-4AA4-8396-4C7EFDCAEC74}" srcOrd="0" destOrd="0" presId="urn:microsoft.com/office/officeart/2005/8/layout/orgChart1"/>
    <dgm:cxn modelId="{A9D23882-7789-4922-B85D-E1B81FDD898B}" type="presParOf" srcId="{6C5FF1F6-2501-4C46-81C7-93CAE4E0D6D3}" destId="{0F7D6C14-B060-4F77-932C-BB4C962BD5D6}" srcOrd="0" destOrd="0" presId="urn:microsoft.com/office/officeart/2005/8/layout/orgChart1"/>
    <dgm:cxn modelId="{FC300334-B354-44A1-A57F-2F53627B4972}" type="presParOf" srcId="{0F7D6C14-B060-4F77-932C-BB4C962BD5D6}" destId="{066AACA0-BE1C-43AF-88F6-FF924E738376}" srcOrd="0" destOrd="0" presId="urn:microsoft.com/office/officeart/2005/8/layout/orgChart1"/>
    <dgm:cxn modelId="{58727D3C-2A73-45DD-BDF0-1123CA02F235}" type="presParOf" srcId="{066AACA0-BE1C-43AF-88F6-FF924E738376}" destId="{D708E3A1-0AC9-4C60-B7ED-203C9E899465}" srcOrd="0" destOrd="0" presId="urn:microsoft.com/office/officeart/2005/8/layout/orgChart1"/>
    <dgm:cxn modelId="{07EF6EA8-47D0-4E42-A595-FA1E73814A0A}" type="presParOf" srcId="{066AACA0-BE1C-43AF-88F6-FF924E738376}" destId="{A5099748-068B-4A8E-A59B-335A247A53B3}" srcOrd="1" destOrd="0" presId="urn:microsoft.com/office/officeart/2005/8/layout/orgChart1"/>
    <dgm:cxn modelId="{6F1D0146-B0EC-4360-A226-0F59F178158A}" type="presParOf" srcId="{0F7D6C14-B060-4F77-932C-BB4C962BD5D6}" destId="{828184E7-8129-402A-BF21-C15F95CAC6DA}" srcOrd="1" destOrd="0" presId="urn:microsoft.com/office/officeart/2005/8/layout/orgChart1"/>
    <dgm:cxn modelId="{FA4735C3-B90A-4E17-B4B7-877690240F6A}" type="presParOf" srcId="{828184E7-8129-402A-BF21-C15F95CAC6DA}" destId="{87177AD5-D28F-4DFF-99C1-150A7BEA303B}" srcOrd="0" destOrd="0" presId="urn:microsoft.com/office/officeart/2005/8/layout/orgChart1"/>
    <dgm:cxn modelId="{253036A4-6A32-4A90-98D8-C074ED3A0298}" type="presParOf" srcId="{828184E7-8129-402A-BF21-C15F95CAC6DA}" destId="{5018C762-2CED-41F8-B0D6-72DC8C3F700E}" srcOrd="1" destOrd="0" presId="urn:microsoft.com/office/officeart/2005/8/layout/orgChart1"/>
    <dgm:cxn modelId="{E93E7C80-47FC-400A-AC4D-17F9C3C71E34}" type="presParOf" srcId="{5018C762-2CED-41F8-B0D6-72DC8C3F700E}" destId="{12B5FEE7-EFE3-43F4-A23D-A2D233BDBEDA}" srcOrd="0" destOrd="0" presId="urn:microsoft.com/office/officeart/2005/8/layout/orgChart1"/>
    <dgm:cxn modelId="{6170AC79-3F7B-49BD-9519-2F955CC3A7E4}" type="presParOf" srcId="{12B5FEE7-EFE3-43F4-A23D-A2D233BDBEDA}" destId="{5323D143-5137-47E7-9C2F-7E1F9421DBEA}" srcOrd="0" destOrd="0" presId="urn:microsoft.com/office/officeart/2005/8/layout/orgChart1"/>
    <dgm:cxn modelId="{A1BD48AB-7461-45E6-9F98-379A4BEF6A60}" type="presParOf" srcId="{12B5FEE7-EFE3-43F4-A23D-A2D233BDBEDA}" destId="{90DA3E76-3B12-4899-B489-D79DBB37E429}" srcOrd="1" destOrd="0" presId="urn:microsoft.com/office/officeart/2005/8/layout/orgChart1"/>
    <dgm:cxn modelId="{36A7018C-8E59-4D72-B01C-2EADCC919370}" type="presParOf" srcId="{5018C762-2CED-41F8-B0D6-72DC8C3F700E}" destId="{EE590ACF-5B30-4CFC-A0DB-7B5A27F1604C}" srcOrd="1" destOrd="0" presId="urn:microsoft.com/office/officeart/2005/8/layout/orgChart1"/>
    <dgm:cxn modelId="{887021D7-9515-40FF-86C0-1A53B613E811}" type="presParOf" srcId="{5018C762-2CED-41F8-B0D6-72DC8C3F700E}" destId="{CCAD430A-BC55-4744-81AF-2DED9E2FBED3}" srcOrd="2" destOrd="0" presId="urn:microsoft.com/office/officeart/2005/8/layout/orgChart1"/>
    <dgm:cxn modelId="{C9C786E4-20BB-4835-96AE-26F6361CE419}" type="presParOf" srcId="{CCAD430A-BC55-4744-81AF-2DED9E2FBED3}" destId="{E6EDA20C-5B0B-45F3-A3D3-C99395D8EA41}" srcOrd="0" destOrd="0" presId="urn:microsoft.com/office/officeart/2005/8/layout/orgChart1"/>
    <dgm:cxn modelId="{88286291-E363-4BB6-9DBB-F49FE1F39C78}" type="presParOf" srcId="{CCAD430A-BC55-4744-81AF-2DED9E2FBED3}" destId="{F23407E9-E49E-4320-9C70-B372B94F6F14}" srcOrd="1" destOrd="0" presId="urn:microsoft.com/office/officeart/2005/8/layout/orgChart1"/>
    <dgm:cxn modelId="{43973677-0139-4E3F-84F8-68A94AB88445}" type="presParOf" srcId="{F23407E9-E49E-4320-9C70-B372B94F6F14}" destId="{1C6FCFD9-F103-4E3D-A438-52E1548C7852}" srcOrd="0" destOrd="0" presId="urn:microsoft.com/office/officeart/2005/8/layout/orgChart1"/>
    <dgm:cxn modelId="{348826E5-0D5A-4DA9-926C-B4B80EC6D9B2}" type="presParOf" srcId="{1C6FCFD9-F103-4E3D-A438-52E1548C7852}" destId="{3D4B50B9-F5F8-405F-8628-0A5782A5303A}" srcOrd="0" destOrd="0" presId="urn:microsoft.com/office/officeart/2005/8/layout/orgChart1"/>
    <dgm:cxn modelId="{BADC1BA6-209F-4D68-8E1D-81AE8535A854}" type="presParOf" srcId="{1C6FCFD9-F103-4E3D-A438-52E1548C7852}" destId="{9A78701B-8EC0-40D3-AD5E-96D9BB943EB1}" srcOrd="1" destOrd="0" presId="urn:microsoft.com/office/officeart/2005/8/layout/orgChart1"/>
    <dgm:cxn modelId="{825CFFD5-E4DA-4BA6-B657-07AAE1275234}" type="presParOf" srcId="{F23407E9-E49E-4320-9C70-B372B94F6F14}" destId="{9A246834-588A-4D7E-B432-80818E23430F}" srcOrd="1" destOrd="0" presId="urn:microsoft.com/office/officeart/2005/8/layout/orgChart1"/>
    <dgm:cxn modelId="{345DC1DA-6606-426A-B043-7946EB9C0181}" type="presParOf" srcId="{F23407E9-E49E-4320-9C70-B372B94F6F14}" destId="{D4C49AA2-5E1C-4294-B37B-85AFB1C43EA8}" srcOrd="2" destOrd="0" presId="urn:microsoft.com/office/officeart/2005/8/layout/orgChart1"/>
    <dgm:cxn modelId="{F905E728-9E04-4D22-864E-2CCB55C2779F}" type="presParOf" srcId="{CCAD430A-BC55-4744-81AF-2DED9E2FBED3}" destId="{EE5980B0-A99B-4D91-BEE3-845C3CFC8FBF}" srcOrd="2" destOrd="0" presId="urn:microsoft.com/office/officeart/2005/8/layout/orgChart1"/>
    <dgm:cxn modelId="{C22B520D-A6C7-4E9A-9130-7301AFA8D523}" type="presParOf" srcId="{CCAD430A-BC55-4744-81AF-2DED9E2FBED3}" destId="{F37A6729-A40D-4F7D-BF69-06910C2360FE}" srcOrd="3" destOrd="0" presId="urn:microsoft.com/office/officeart/2005/8/layout/orgChart1"/>
    <dgm:cxn modelId="{BFFA73A5-AF25-431C-85E2-972747649DCE}" type="presParOf" srcId="{F37A6729-A40D-4F7D-BF69-06910C2360FE}" destId="{5D6ACAB6-E2A6-40FE-BC5E-D58B624F73C2}" srcOrd="0" destOrd="0" presId="urn:microsoft.com/office/officeart/2005/8/layout/orgChart1"/>
    <dgm:cxn modelId="{CFB31AC2-C271-4C9D-B431-A978EB4F9E4A}" type="presParOf" srcId="{5D6ACAB6-E2A6-40FE-BC5E-D58B624F73C2}" destId="{608C5CAB-97FB-46F3-831E-D4667CB25F0C}" srcOrd="0" destOrd="0" presId="urn:microsoft.com/office/officeart/2005/8/layout/orgChart1"/>
    <dgm:cxn modelId="{654030F3-B557-4F7B-A66C-C0DCAEFE6F67}" type="presParOf" srcId="{5D6ACAB6-E2A6-40FE-BC5E-D58B624F73C2}" destId="{5FE1F62D-AB44-4CB8-9CC9-8A3B73F200EB}" srcOrd="1" destOrd="0" presId="urn:microsoft.com/office/officeart/2005/8/layout/orgChart1"/>
    <dgm:cxn modelId="{C1374D69-2696-41B1-B0DE-E95CAD5BAB2A}" type="presParOf" srcId="{F37A6729-A40D-4F7D-BF69-06910C2360FE}" destId="{4249C7CA-B9AB-4FBB-917C-4AEABFEAE644}" srcOrd="1" destOrd="0" presId="urn:microsoft.com/office/officeart/2005/8/layout/orgChart1"/>
    <dgm:cxn modelId="{ACE7A7AD-4BE7-4DCA-B16F-285EDC0234D4}" type="presParOf" srcId="{F37A6729-A40D-4F7D-BF69-06910C2360FE}" destId="{93570C59-7856-446A-8936-F98BD9426B5F}" srcOrd="2" destOrd="0" presId="urn:microsoft.com/office/officeart/2005/8/layout/orgChart1"/>
    <dgm:cxn modelId="{0DF38ED1-1A4E-4418-879E-CC9573C82E53}" type="presParOf" srcId="{CCAD430A-BC55-4744-81AF-2DED9E2FBED3}" destId="{A2455352-7830-49D1-B9B8-7E3B0846C1EE}" srcOrd="4" destOrd="0" presId="urn:microsoft.com/office/officeart/2005/8/layout/orgChart1"/>
    <dgm:cxn modelId="{97C623C6-BBA3-4FF1-8583-B88B44557026}" type="presParOf" srcId="{CCAD430A-BC55-4744-81AF-2DED9E2FBED3}" destId="{E5E2C232-CE48-4AC3-BCFA-53D29C3A8D46}" srcOrd="5" destOrd="0" presId="urn:microsoft.com/office/officeart/2005/8/layout/orgChart1"/>
    <dgm:cxn modelId="{B54B568C-978B-4BD3-B98E-71055DBDB47E}" type="presParOf" srcId="{E5E2C232-CE48-4AC3-BCFA-53D29C3A8D46}" destId="{3C21D5AC-7646-4447-9637-543D382A8785}" srcOrd="0" destOrd="0" presId="urn:microsoft.com/office/officeart/2005/8/layout/orgChart1"/>
    <dgm:cxn modelId="{9E480BAD-9619-4D66-91C5-2C1999AD09A1}" type="presParOf" srcId="{3C21D5AC-7646-4447-9637-543D382A8785}" destId="{C071961C-1F2D-45A2-A9F6-15540741476C}" srcOrd="0" destOrd="0" presId="urn:microsoft.com/office/officeart/2005/8/layout/orgChart1"/>
    <dgm:cxn modelId="{7557F798-7208-43FB-8715-39EB6FCE41EE}" type="presParOf" srcId="{3C21D5AC-7646-4447-9637-543D382A8785}" destId="{81FF2E40-CD73-4BD8-9E08-7A0CB9425E01}" srcOrd="1" destOrd="0" presId="urn:microsoft.com/office/officeart/2005/8/layout/orgChart1"/>
    <dgm:cxn modelId="{75C4C0E4-0A4A-46D1-A931-C45FD70F64F8}" type="presParOf" srcId="{E5E2C232-CE48-4AC3-BCFA-53D29C3A8D46}" destId="{B18BF0BE-15C2-4882-87D7-18C176525B87}" srcOrd="1" destOrd="0" presId="urn:microsoft.com/office/officeart/2005/8/layout/orgChart1"/>
    <dgm:cxn modelId="{39B47BB7-28FA-42AD-954D-A8A1E782ABA3}" type="presParOf" srcId="{E5E2C232-CE48-4AC3-BCFA-53D29C3A8D46}" destId="{45962B00-82FD-44A2-9F19-D0E31E059248}" srcOrd="2" destOrd="0" presId="urn:microsoft.com/office/officeart/2005/8/layout/orgChart1"/>
    <dgm:cxn modelId="{7D015379-2D4E-4115-BBC8-7540383E2518}" type="presParOf" srcId="{CCAD430A-BC55-4744-81AF-2DED9E2FBED3}" destId="{AA98A198-1D01-4356-B215-E242BD5F8755}" srcOrd="6" destOrd="0" presId="urn:microsoft.com/office/officeart/2005/8/layout/orgChart1"/>
    <dgm:cxn modelId="{B4619158-B853-45E8-BC56-A6B673F22D92}" type="presParOf" srcId="{CCAD430A-BC55-4744-81AF-2DED9E2FBED3}" destId="{6B29ACDC-27F8-4254-8C02-F3F73824E6DE}" srcOrd="7" destOrd="0" presId="urn:microsoft.com/office/officeart/2005/8/layout/orgChart1"/>
    <dgm:cxn modelId="{3E85AE01-AAE1-454C-8274-62ABFCC831FE}" type="presParOf" srcId="{6B29ACDC-27F8-4254-8C02-F3F73824E6DE}" destId="{1A4536FC-55AF-413F-B1B3-8AA903481F63}" srcOrd="0" destOrd="0" presId="urn:microsoft.com/office/officeart/2005/8/layout/orgChart1"/>
    <dgm:cxn modelId="{3D5A69A9-76EC-463C-8A4E-7923CBD0B6DC}" type="presParOf" srcId="{1A4536FC-55AF-413F-B1B3-8AA903481F63}" destId="{A853A1F0-FC7A-43C7-9B03-5FF718739439}" srcOrd="0" destOrd="0" presId="urn:microsoft.com/office/officeart/2005/8/layout/orgChart1"/>
    <dgm:cxn modelId="{E1FD66D0-3332-4097-B846-55816A35BA2D}" type="presParOf" srcId="{1A4536FC-55AF-413F-B1B3-8AA903481F63}" destId="{74D49AB4-B0CA-4CB5-A27D-C5FBCEF19E6D}" srcOrd="1" destOrd="0" presId="urn:microsoft.com/office/officeart/2005/8/layout/orgChart1"/>
    <dgm:cxn modelId="{B9A0693D-F38A-4D53-A44D-755FA4305C92}" type="presParOf" srcId="{6B29ACDC-27F8-4254-8C02-F3F73824E6DE}" destId="{AE482229-1522-44E9-8278-68F55BCE788F}" srcOrd="1" destOrd="0" presId="urn:microsoft.com/office/officeart/2005/8/layout/orgChart1"/>
    <dgm:cxn modelId="{66C1BF86-AB4B-4260-9C7E-0CF682069FA8}" type="presParOf" srcId="{6B29ACDC-27F8-4254-8C02-F3F73824E6DE}" destId="{BC6851FC-D0AD-4A35-AD33-AED1F70EBF94}" srcOrd="2" destOrd="0" presId="urn:microsoft.com/office/officeart/2005/8/layout/orgChart1"/>
    <dgm:cxn modelId="{D3A2603A-5697-461F-9E55-9817BF3ECDB4}" type="presParOf" srcId="{828184E7-8129-402A-BF21-C15F95CAC6DA}" destId="{28070716-FA78-44F0-AD1F-36EDE63F2FE0}" srcOrd="2" destOrd="0" presId="urn:microsoft.com/office/officeart/2005/8/layout/orgChart1"/>
    <dgm:cxn modelId="{8D5F1488-537E-4037-BAA5-F239EF94E97A}" type="presParOf" srcId="{828184E7-8129-402A-BF21-C15F95CAC6DA}" destId="{7EF60C76-286C-4EBB-925C-DEF32CC82BA8}" srcOrd="3" destOrd="0" presId="urn:microsoft.com/office/officeart/2005/8/layout/orgChart1"/>
    <dgm:cxn modelId="{B46C53A9-4EC1-4561-AEBC-7C6E60D235BB}" type="presParOf" srcId="{7EF60C76-286C-4EBB-925C-DEF32CC82BA8}" destId="{8B625B6F-683F-4C26-900C-F69E252E9F9E}" srcOrd="0" destOrd="0" presId="urn:microsoft.com/office/officeart/2005/8/layout/orgChart1"/>
    <dgm:cxn modelId="{41AE87A7-A8C6-4877-9F03-840E1747C6AA}" type="presParOf" srcId="{8B625B6F-683F-4C26-900C-F69E252E9F9E}" destId="{91381630-2C03-4AA4-8396-4C7EFDCAEC74}" srcOrd="0" destOrd="0" presId="urn:microsoft.com/office/officeart/2005/8/layout/orgChart1"/>
    <dgm:cxn modelId="{85424167-7DAB-433A-A725-AFD49C416EC9}" type="presParOf" srcId="{8B625B6F-683F-4C26-900C-F69E252E9F9E}" destId="{F327972F-FF49-4DDF-9A1B-AA3237FA777E}" srcOrd="1" destOrd="0" presId="urn:microsoft.com/office/officeart/2005/8/layout/orgChart1"/>
    <dgm:cxn modelId="{D5D80F4C-7F91-4A4D-8E78-0187E4598322}" type="presParOf" srcId="{7EF60C76-286C-4EBB-925C-DEF32CC82BA8}" destId="{5CC78386-55C9-45D2-A5A1-FCF2E856A4B7}" srcOrd="1" destOrd="0" presId="urn:microsoft.com/office/officeart/2005/8/layout/orgChart1"/>
    <dgm:cxn modelId="{8FC20720-F525-42C2-BA20-A6958B6DD5D4}" type="presParOf" srcId="{7EF60C76-286C-4EBB-925C-DEF32CC82BA8}" destId="{31ABA6C9-8D42-4388-B9CB-532A650A9F01}" srcOrd="2" destOrd="0" presId="urn:microsoft.com/office/officeart/2005/8/layout/orgChart1"/>
    <dgm:cxn modelId="{C22E16AC-0D7F-4E07-A159-328A104AB5E8}" type="presParOf" srcId="{828184E7-8129-402A-BF21-C15F95CAC6DA}" destId="{84942C2E-45B0-4430-AFD4-054B92063FCD}" srcOrd="4" destOrd="0" presId="urn:microsoft.com/office/officeart/2005/8/layout/orgChart1"/>
    <dgm:cxn modelId="{B9FF30B9-CB23-4FF1-93B0-48C9586A68CA}" type="presParOf" srcId="{828184E7-8129-402A-BF21-C15F95CAC6DA}" destId="{612D1E66-CDB3-412E-A2FD-7D0F408138A3}" srcOrd="5" destOrd="0" presId="urn:microsoft.com/office/officeart/2005/8/layout/orgChart1"/>
    <dgm:cxn modelId="{58CD5374-5398-4785-925F-C4559955E1F5}" type="presParOf" srcId="{612D1E66-CDB3-412E-A2FD-7D0F408138A3}" destId="{0CC37310-1522-43B5-A9EF-AC68A9671FA9}" srcOrd="0" destOrd="0" presId="urn:microsoft.com/office/officeart/2005/8/layout/orgChart1"/>
    <dgm:cxn modelId="{16762769-F15D-42E1-A852-89C73CCF950B}" type="presParOf" srcId="{0CC37310-1522-43B5-A9EF-AC68A9671FA9}" destId="{247CE4FC-C425-4DA5-8B87-48D9523AD480}" srcOrd="0" destOrd="0" presId="urn:microsoft.com/office/officeart/2005/8/layout/orgChart1"/>
    <dgm:cxn modelId="{3F496639-C76F-4BE3-87B6-34E0F6F5535E}" type="presParOf" srcId="{0CC37310-1522-43B5-A9EF-AC68A9671FA9}" destId="{C37403B7-F5C0-4756-86D6-BC7F3DB884F6}" srcOrd="1" destOrd="0" presId="urn:microsoft.com/office/officeart/2005/8/layout/orgChart1"/>
    <dgm:cxn modelId="{4D78AF25-45A0-4178-9C98-DEA52EFF6B3D}" type="presParOf" srcId="{612D1E66-CDB3-412E-A2FD-7D0F408138A3}" destId="{6CF6D9D4-56A0-4BF1-8F3C-6718DF92ADEB}" srcOrd="1" destOrd="0" presId="urn:microsoft.com/office/officeart/2005/8/layout/orgChart1"/>
    <dgm:cxn modelId="{69DF43D8-E330-430E-865D-D1451E49FA3F}" type="presParOf" srcId="{612D1E66-CDB3-412E-A2FD-7D0F408138A3}" destId="{89717DD8-6223-42CA-BAEA-8A9BC48EA030}" srcOrd="2" destOrd="0" presId="urn:microsoft.com/office/officeart/2005/8/layout/orgChart1"/>
    <dgm:cxn modelId="{B74D0B92-E8D4-4D8C-9FF3-AF95D52D3D2D}" type="presParOf" srcId="{0F7D6C14-B060-4F77-932C-BB4C962BD5D6}" destId="{F119FEC4-0AB2-4EA4-9B39-9D3EC00719ED}" srcOrd="2" destOrd="0" presId="urn:microsoft.com/office/officeart/2005/8/layout/orgChart1"/>
  </dgm:cxnLst>
  <dgm:bg>
    <a:solidFill>
      <a:schemeClr val="tx1"/>
    </a:solidFill>
  </dgm:bg>
  <dgm:whole>
    <a:ln>
      <a:solidFill>
        <a:srgbClr val="FFFF0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42C2E-45B0-4430-AFD4-054B92063FCD}">
      <dsp:nvSpPr>
        <dsp:cNvPr id="0" name=""/>
        <dsp:cNvSpPr/>
      </dsp:nvSpPr>
      <dsp:spPr>
        <a:xfrm>
          <a:off x="3506083" y="797824"/>
          <a:ext cx="1832334" cy="318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004"/>
              </a:lnTo>
              <a:lnTo>
                <a:pt x="1832334" y="159004"/>
              </a:lnTo>
              <a:lnTo>
                <a:pt x="1832334" y="318008"/>
              </a:lnTo>
            </a:path>
          </a:pathLst>
        </a:custGeom>
        <a:noFill/>
        <a:ln w="10795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70716-FA78-44F0-AD1F-36EDE63F2FE0}">
      <dsp:nvSpPr>
        <dsp:cNvPr id="0" name=""/>
        <dsp:cNvSpPr/>
      </dsp:nvSpPr>
      <dsp:spPr>
        <a:xfrm>
          <a:off x="3460363" y="797824"/>
          <a:ext cx="91440" cy="3180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008"/>
              </a:lnTo>
            </a:path>
          </a:pathLst>
        </a:custGeom>
        <a:noFill/>
        <a:ln w="10795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98A198-1D01-4356-B215-E242BD5F8755}">
      <dsp:nvSpPr>
        <dsp:cNvPr id="0" name=""/>
        <dsp:cNvSpPr/>
      </dsp:nvSpPr>
      <dsp:spPr>
        <a:xfrm>
          <a:off x="1673748" y="1872995"/>
          <a:ext cx="159004" cy="1771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761"/>
              </a:lnTo>
              <a:lnTo>
                <a:pt x="159004" y="1771761"/>
              </a:lnTo>
            </a:path>
          </a:pathLst>
        </a:custGeom>
        <a:noFill/>
        <a:ln w="10795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455352-7830-49D1-B9B8-7E3B0846C1EE}">
      <dsp:nvSpPr>
        <dsp:cNvPr id="0" name=""/>
        <dsp:cNvSpPr/>
      </dsp:nvSpPr>
      <dsp:spPr>
        <a:xfrm>
          <a:off x="1514744" y="1872995"/>
          <a:ext cx="159004" cy="1771761"/>
        </a:xfrm>
        <a:custGeom>
          <a:avLst/>
          <a:gdLst/>
          <a:ahLst/>
          <a:cxnLst/>
          <a:rect l="0" t="0" r="0" b="0"/>
          <a:pathLst>
            <a:path>
              <a:moveTo>
                <a:pt x="159004" y="0"/>
              </a:moveTo>
              <a:lnTo>
                <a:pt x="159004" y="1771761"/>
              </a:lnTo>
              <a:lnTo>
                <a:pt x="0" y="1771761"/>
              </a:lnTo>
            </a:path>
          </a:pathLst>
        </a:custGeom>
        <a:noFill/>
        <a:ln w="10795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980B0-A99B-4D91-BEE3-845C3CFC8FBF}">
      <dsp:nvSpPr>
        <dsp:cNvPr id="0" name=""/>
        <dsp:cNvSpPr/>
      </dsp:nvSpPr>
      <dsp:spPr>
        <a:xfrm>
          <a:off x="1673748" y="1872995"/>
          <a:ext cx="159004" cy="6965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6590"/>
              </a:lnTo>
              <a:lnTo>
                <a:pt x="159004" y="696590"/>
              </a:lnTo>
            </a:path>
          </a:pathLst>
        </a:custGeom>
        <a:noFill/>
        <a:ln w="10795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EDA20C-5B0B-45F3-A3D3-C99395D8EA41}">
      <dsp:nvSpPr>
        <dsp:cNvPr id="0" name=""/>
        <dsp:cNvSpPr/>
      </dsp:nvSpPr>
      <dsp:spPr>
        <a:xfrm>
          <a:off x="1514744" y="1872995"/>
          <a:ext cx="159004" cy="696590"/>
        </a:xfrm>
        <a:custGeom>
          <a:avLst/>
          <a:gdLst/>
          <a:ahLst/>
          <a:cxnLst/>
          <a:rect l="0" t="0" r="0" b="0"/>
          <a:pathLst>
            <a:path>
              <a:moveTo>
                <a:pt x="159004" y="0"/>
              </a:moveTo>
              <a:lnTo>
                <a:pt x="159004" y="696590"/>
              </a:lnTo>
              <a:lnTo>
                <a:pt x="0" y="696590"/>
              </a:lnTo>
            </a:path>
          </a:pathLst>
        </a:custGeom>
        <a:noFill/>
        <a:ln w="10795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177AD5-D28F-4DFF-99C1-150A7BEA303B}">
      <dsp:nvSpPr>
        <dsp:cNvPr id="0" name=""/>
        <dsp:cNvSpPr/>
      </dsp:nvSpPr>
      <dsp:spPr>
        <a:xfrm>
          <a:off x="1673748" y="797824"/>
          <a:ext cx="1832334" cy="318008"/>
        </a:xfrm>
        <a:custGeom>
          <a:avLst/>
          <a:gdLst/>
          <a:ahLst/>
          <a:cxnLst/>
          <a:rect l="0" t="0" r="0" b="0"/>
          <a:pathLst>
            <a:path>
              <a:moveTo>
                <a:pt x="1832334" y="0"/>
              </a:moveTo>
              <a:lnTo>
                <a:pt x="1832334" y="159004"/>
              </a:lnTo>
              <a:lnTo>
                <a:pt x="0" y="159004"/>
              </a:lnTo>
              <a:lnTo>
                <a:pt x="0" y="318008"/>
              </a:lnTo>
            </a:path>
          </a:pathLst>
        </a:custGeom>
        <a:noFill/>
        <a:ln w="10795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08E3A1-0AC9-4C60-B7ED-203C9E899465}">
      <dsp:nvSpPr>
        <dsp:cNvPr id="0" name=""/>
        <dsp:cNvSpPr/>
      </dsp:nvSpPr>
      <dsp:spPr>
        <a:xfrm>
          <a:off x="1712667" y="40661"/>
          <a:ext cx="3586832" cy="757163"/>
        </a:xfrm>
        <a:prstGeom prst="rect">
          <a:avLst/>
        </a:prstGeom>
        <a:solidFill>
          <a:srgbClr val="FF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baseline="0" dirty="0" smtClean="0">
              <a:solidFill>
                <a:schemeClr val="tx1"/>
              </a:solidFill>
            </a:rPr>
            <a:t>Federation or SACCO</a:t>
          </a:r>
          <a:endParaRPr lang="en-CA" sz="2800" b="1" kern="1200" baseline="0" dirty="0">
            <a:solidFill>
              <a:schemeClr val="tx1"/>
            </a:solidFill>
          </a:endParaRPr>
        </a:p>
      </dsp:txBody>
      <dsp:txXfrm>
        <a:off x="1712667" y="40661"/>
        <a:ext cx="3586832" cy="757163"/>
      </dsp:txXfrm>
    </dsp:sp>
    <dsp:sp modelId="{5323D143-5137-47E7-9C2F-7E1F9421DBEA}">
      <dsp:nvSpPr>
        <dsp:cNvPr id="0" name=""/>
        <dsp:cNvSpPr/>
      </dsp:nvSpPr>
      <dsp:spPr>
        <a:xfrm>
          <a:off x="916585" y="1115832"/>
          <a:ext cx="1514326" cy="757163"/>
        </a:xfrm>
        <a:prstGeom prst="rect">
          <a:avLst/>
        </a:prstGeom>
        <a:solidFill>
          <a:srgbClr val="FF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b="1" i="0" kern="1200" baseline="0" dirty="0" smtClean="0">
              <a:solidFill>
                <a:schemeClr val="tx1"/>
              </a:solidFill>
            </a:rPr>
            <a:t>Group 1</a:t>
          </a:r>
          <a:endParaRPr lang="en-CA" sz="2500" b="1" i="0" kern="1200" baseline="0" dirty="0">
            <a:solidFill>
              <a:schemeClr val="tx1"/>
            </a:solidFill>
          </a:endParaRPr>
        </a:p>
      </dsp:txBody>
      <dsp:txXfrm>
        <a:off x="916585" y="1115832"/>
        <a:ext cx="1514326" cy="757163"/>
      </dsp:txXfrm>
    </dsp:sp>
    <dsp:sp modelId="{3D4B50B9-F5F8-405F-8628-0A5782A5303A}">
      <dsp:nvSpPr>
        <dsp:cNvPr id="0" name=""/>
        <dsp:cNvSpPr/>
      </dsp:nvSpPr>
      <dsp:spPr>
        <a:xfrm>
          <a:off x="418" y="2191004"/>
          <a:ext cx="1514326" cy="757163"/>
        </a:xfrm>
        <a:prstGeom prst="rect">
          <a:avLst/>
        </a:prstGeom>
        <a:solidFill>
          <a:srgbClr val="FF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tx1"/>
              </a:solidFill>
            </a:rPr>
            <a:t>Table Banking</a:t>
          </a:r>
          <a:endParaRPr lang="en-CA" sz="1600" b="1" kern="1200" dirty="0">
            <a:solidFill>
              <a:schemeClr val="tx1"/>
            </a:solidFill>
          </a:endParaRPr>
        </a:p>
      </dsp:txBody>
      <dsp:txXfrm>
        <a:off x="418" y="2191004"/>
        <a:ext cx="1514326" cy="757163"/>
      </dsp:txXfrm>
    </dsp:sp>
    <dsp:sp modelId="{608C5CAB-97FB-46F3-831E-D4667CB25F0C}">
      <dsp:nvSpPr>
        <dsp:cNvPr id="0" name=""/>
        <dsp:cNvSpPr/>
      </dsp:nvSpPr>
      <dsp:spPr>
        <a:xfrm>
          <a:off x="1832753" y="2191004"/>
          <a:ext cx="1514326" cy="757163"/>
        </a:xfrm>
        <a:prstGeom prst="rect">
          <a:avLst/>
        </a:prstGeom>
        <a:solidFill>
          <a:srgbClr val="FF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300" b="1" kern="1200" dirty="0" smtClean="0">
              <a:solidFill>
                <a:schemeClr val="tx1"/>
              </a:solidFill>
            </a:rPr>
            <a:t>Group Based Learning from experts using ICT</a:t>
          </a:r>
          <a:endParaRPr lang="en-CA" sz="1300" b="1" kern="1200" dirty="0">
            <a:solidFill>
              <a:schemeClr val="tx1"/>
            </a:solidFill>
          </a:endParaRPr>
        </a:p>
      </dsp:txBody>
      <dsp:txXfrm>
        <a:off x="1832753" y="2191004"/>
        <a:ext cx="1514326" cy="757163"/>
      </dsp:txXfrm>
    </dsp:sp>
    <dsp:sp modelId="{C071961C-1F2D-45A2-A9F6-15540741476C}">
      <dsp:nvSpPr>
        <dsp:cNvPr id="0" name=""/>
        <dsp:cNvSpPr/>
      </dsp:nvSpPr>
      <dsp:spPr>
        <a:xfrm>
          <a:off x="418" y="3266175"/>
          <a:ext cx="1514326" cy="757163"/>
        </a:xfrm>
        <a:prstGeom prst="rect">
          <a:avLst/>
        </a:prstGeom>
        <a:solidFill>
          <a:srgbClr val="FF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 smtClean="0">
              <a:solidFill>
                <a:schemeClr val="tx1"/>
              </a:solidFill>
            </a:rPr>
            <a:t>Member to Member Learning</a:t>
          </a:r>
          <a:endParaRPr lang="en-CA" sz="1400" b="1" kern="1200" dirty="0">
            <a:solidFill>
              <a:schemeClr val="tx1"/>
            </a:solidFill>
          </a:endParaRPr>
        </a:p>
      </dsp:txBody>
      <dsp:txXfrm>
        <a:off x="418" y="3266175"/>
        <a:ext cx="1514326" cy="757163"/>
      </dsp:txXfrm>
    </dsp:sp>
    <dsp:sp modelId="{A853A1F0-FC7A-43C7-9B03-5FF718739439}">
      <dsp:nvSpPr>
        <dsp:cNvPr id="0" name=""/>
        <dsp:cNvSpPr/>
      </dsp:nvSpPr>
      <dsp:spPr>
        <a:xfrm>
          <a:off x="1832753" y="3266175"/>
          <a:ext cx="1514326" cy="757163"/>
        </a:xfrm>
        <a:prstGeom prst="rect">
          <a:avLst/>
        </a:prstGeom>
        <a:solidFill>
          <a:srgbClr val="FF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tx1"/>
              </a:solidFill>
            </a:rPr>
            <a:t>Group based &amp; Individual based </a:t>
          </a:r>
          <a:r>
            <a:rPr lang="en-CA" sz="1600" b="1" kern="1200" dirty="0" err="1" smtClean="0">
              <a:solidFill>
                <a:schemeClr val="tx1"/>
              </a:solidFill>
            </a:rPr>
            <a:t>Agri</a:t>
          </a:r>
          <a:r>
            <a:rPr lang="en-CA" sz="1600" b="1" kern="1200" dirty="0" smtClean="0">
              <a:solidFill>
                <a:schemeClr val="tx1"/>
              </a:solidFill>
            </a:rPr>
            <a:t>-enterprises</a:t>
          </a:r>
          <a:endParaRPr lang="en-CA" sz="1600" b="1" kern="1200" dirty="0">
            <a:solidFill>
              <a:schemeClr val="tx1"/>
            </a:solidFill>
          </a:endParaRPr>
        </a:p>
      </dsp:txBody>
      <dsp:txXfrm>
        <a:off x="1832753" y="3266175"/>
        <a:ext cx="1514326" cy="757163"/>
      </dsp:txXfrm>
    </dsp:sp>
    <dsp:sp modelId="{91381630-2C03-4AA4-8396-4C7EFDCAEC74}">
      <dsp:nvSpPr>
        <dsp:cNvPr id="0" name=""/>
        <dsp:cNvSpPr/>
      </dsp:nvSpPr>
      <dsp:spPr>
        <a:xfrm>
          <a:off x="2748920" y="1115832"/>
          <a:ext cx="1514326" cy="757163"/>
        </a:xfrm>
        <a:prstGeom prst="rect">
          <a:avLst/>
        </a:prstGeom>
        <a:solidFill>
          <a:srgbClr val="FF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b="1" i="0" kern="1200" baseline="0" dirty="0" smtClean="0">
              <a:solidFill>
                <a:schemeClr val="tx1"/>
              </a:solidFill>
            </a:rPr>
            <a:t>Group 2</a:t>
          </a:r>
          <a:endParaRPr lang="en-CA" sz="2500" kern="1200" baseline="0" dirty="0">
            <a:solidFill>
              <a:schemeClr val="tx1"/>
            </a:solidFill>
          </a:endParaRPr>
        </a:p>
      </dsp:txBody>
      <dsp:txXfrm>
        <a:off x="2748920" y="1115832"/>
        <a:ext cx="1514326" cy="757163"/>
      </dsp:txXfrm>
    </dsp:sp>
    <dsp:sp modelId="{247CE4FC-C425-4DA5-8B87-48D9523AD480}">
      <dsp:nvSpPr>
        <dsp:cNvPr id="0" name=""/>
        <dsp:cNvSpPr/>
      </dsp:nvSpPr>
      <dsp:spPr>
        <a:xfrm>
          <a:off x="4581255" y="1115832"/>
          <a:ext cx="1514326" cy="757163"/>
        </a:xfrm>
        <a:prstGeom prst="rect">
          <a:avLst/>
        </a:prstGeom>
        <a:solidFill>
          <a:srgbClr val="FF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b="1" i="0" kern="1200" baseline="0" dirty="0" smtClean="0">
              <a:solidFill>
                <a:schemeClr val="tx1"/>
              </a:solidFill>
            </a:rPr>
            <a:t>Group n</a:t>
          </a:r>
          <a:endParaRPr lang="en-CA" sz="2500" kern="1200" dirty="0">
            <a:solidFill>
              <a:schemeClr val="tx1"/>
            </a:solidFill>
          </a:endParaRPr>
        </a:p>
      </dsp:txBody>
      <dsp:txXfrm>
        <a:off x="4581255" y="1115832"/>
        <a:ext cx="1514326" cy="757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5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5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92781BE-F4EC-46C3-B501-9CBB295F987C}" type="datetimeFigureOut">
              <a:rPr lang="en-US"/>
              <a:pPr>
                <a:defRPr/>
              </a:pPr>
              <a:t>6/14/2016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748"/>
            <a:ext cx="2982119" cy="465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748"/>
            <a:ext cx="2982119" cy="465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D71581C-1E42-4635-BA0E-F4F7C8D153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14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5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5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2856A9-34A0-4D0E-96DB-E385793B1274}" type="datetimeFigureOut">
              <a:rPr lang="en-US"/>
              <a:pPr>
                <a:defRPr/>
              </a:pPr>
              <a:t>6/14/2016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9188" y="698500"/>
            <a:ext cx="4643437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6468"/>
            <a:ext cx="5505450" cy="4182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748"/>
            <a:ext cx="2982119" cy="465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748"/>
            <a:ext cx="2982119" cy="465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F6FFD71-0FC1-4B3B-A0F1-6A1FF688B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10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15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52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AE9EC-AE72-42CC-9E40-50D7C2621E94}" type="slidenum">
              <a:rPr lang="en-US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5218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microsoft.com/office/2007/relationships/hdphoto" Target="../media/hdphoto2.wdp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microsoft.com/office/2007/relationships/hdphoto" Target="../media/hdphoto2.wdp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100000">
              <a:srgbClr val="00B197"/>
            </a:gs>
            <a:gs pos="55000">
              <a:srgbClr val="AED255">
                <a:lumMod val="97000"/>
                <a:lumOff val="3000"/>
                <a:alpha val="95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30375"/>
            <a:ext cx="7543800" cy="2308225"/>
          </a:xfrm>
          <a:effectLst/>
        </p:spPr>
        <p:txBody>
          <a:bodyPr>
            <a:noAutofit/>
          </a:bodyPr>
          <a:lstStyle>
            <a:lvl1pPr>
              <a:defRPr sz="54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495800"/>
            <a:ext cx="7543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9897" y="3048000"/>
            <a:ext cx="6105896" cy="382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5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939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124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324600"/>
            <a:ext cx="9144000" cy="533400"/>
          </a:xfrm>
          <a:prstGeom prst="rect">
            <a:avLst/>
          </a:prstGeom>
          <a:gradFill>
            <a:gsLst>
              <a:gs pos="0">
                <a:srgbClr val="AED255"/>
              </a:gs>
              <a:gs pos="100000">
                <a:srgbClr val="00B197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2" descr="\\06-CLS-01\Users\DTremblay\Desktop\COL logos New\PDF files download\COL_Logo_Crest_white_cmyk.t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6388030"/>
            <a:ext cx="304800" cy="39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71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3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209800"/>
            <a:ext cx="35814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953000" y="-1"/>
            <a:ext cx="4191000" cy="358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250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3124200" y="152400"/>
            <a:ext cx="3280122" cy="3093995"/>
            <a:chOff x="6858000" y="4648200"/>
            <a:chExt cx="1908522" cy="1800225"/>
          </a:xfrm>
          <a:noFill/>
          <a:effectLst>
            <a:reflection blurRad="6350" stA="50000" endA="300" endPos="90000" dir="5400000" sy="-100000" algn="bl" rotWithShape="0"/>
          </a:effectLst>
        </p:grpSpPr>
        <p:pic>
          <p:nvPicPr>
            <p:cNvPr id="9" name="Picture 2" descr="C:\Users\dizcriz\Desktop\hands white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0" y="4648200"/>
              <a:ext cx="1908522" cy="1800225"/>
            </a:xfrm>
            <a:prstGeom prst="rect">
              <a:avLst/>
            </a:prstGeom>
            <a:grpFill/>
          </p:spPr>
        </p:pic>
        <p:pic>
          <p:nvPicPr>
            <p:cNvPr id="10" name="Picture 2" descr="\\06-CLS-01\Users\DTremblay\Desktop\COL logos New\PDF files download\COL_Logo_Crest_white_cmyk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5133817"/>
              <a:ext cx="685800" cy="885983"/>
            </a:xfrm>
            <a:prstGeom prst="rect">
              <a:avLst/>
            </a:prstGeom>
            <a:grpFill/>
            <a:ex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925762"/>
            <a:ext cx="8686800" cy="1265238"/>
          </a:xfrm>
        </p:spPr>
        <p:txBody>
          <a:bodyPr/>
          <a:lstStyle>
            <a:lvl1pPr algn="ctr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38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bg>
      <p:bgPr>
        <a:gradFill>
          <a:gsLst>
            <a:gs pos="100000">
              <a:srgbClr val="00B197"/>
            </a:gs>
            <a:gs pos="55000">
              <a:srgbClr val="AED255">
                <a:lumMod val="97000"/>
                <a:lumOff val="3000"/>
                <a:alpha val="95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6019800" y="3886200"/>
            <a:ext cx="2899122" cy="2734614"/>
            <a:chOff x="6858000" y="4648200"/>
            <a:chExt cx="1908522" cy="1800225"/>
          </a:xfrm>
        </p:grpSpPr>
        <p:pic>
          <p:nvPicPr>
            <p:cNvPr id="7" name="Picture 2" descr="C:\Users\dizcriz\Desktop\hands white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0" y="4648200"/>
              <a:ext cx="1908522" cy="1800225"/>
            </a:xfrm>
            <a:prstGeom prst="rect">
              <a:avLst/>
            </a:prstGeom>
            <a:noFill/>
          </p:spPr>
        </p:pic>
        <p:pic>
          <p:nvPicPr>
            <p:cNvPr id="8" name="Picture 2" descr="\\06-CLS-01\Users\DTremblay\Desktop\COL logos New\PDF files download\COL_Logo_Crest_white_cmyk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5133817"/>
              <a:ext cx="685800" cy="8859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30375"/>
            <a:ext cx="7543800" cy="2308225"/>
          </a:xfrm>
          <a:effectLst/>
        </p:spPr>
        <p:txBody>
          <a:bodyPr>
            <a:noAutofit/>
          </a:bodyPr>
          <a:lstStyle>
            <a:lvl1pPr>
              <a:defRPr sz="5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495800"/>
            <a:ext cx="7543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780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581BFDA-AAB1-42FD-80D1-10F4B00762CC}" type="datetimeFigureOut">
              <a:rPr lang="en-US" smtClean="0">
                <a:solidFill>
                  <a:srgbClr val="696464"/>
                </a:solidFill>
              </a:rPr>
              <a:pPr>
                <a:defRPr/>
              </a:pPr>
              <a:t>6/14/2016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8BBA24C-9564-4742-918E-11113C2D75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418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C3E38F-9CD0-466B-B312-06AC4335BDB9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8EB21A-A46B-4AA8-8803-6C77A854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44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4" y="755274"/>
            <a:ext cx="1225926" cy="1225926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2195286"/>
            <a:ext cx="7772400" cy="1081314"/>
          </a:xfrm>
        </p:spPr>
        <p:txBody>
          <a:bodyPr/>
          <a:lstStyle>
            <a:lvl1pPr marL="0" indent="0">
              <a:buNone/>
              <a:defRPr sz="6000" i="1"/>
            </a:lvl1pPr>
            <a:lvl2pPr marL="457200" indent="0">
              <a:buNone/>
              <a:defRPr i="1"/>
            </a:lvl2pPr>
            <a:lvl3pPr marL="914400" indent="0">
              <a:buNone/>
              <a:defRPr i="1"/>
            </a:lvl3pPr>
            <a:lvl4pPr marL="1371600" indent="0">
              <a:buNone/>
              <a:defRPr i="1"/>
            </a:lvl4pPr>
            <a:lvl5pPr marL="1828800" indent="0">
              <a:buNone/>
              <a:defRPr i="1"/>
            </a:lvl5pPr>
          </a:lstStyle>
          <a:p>
            <a:pPr lvl="0"/>
            <a:r>
              <a:rPr lang="en-US" dirty="0" smtClean="0"/>
              <a:t>Presentation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3276600"/>
            <a:ext cx="7772400" cy="1143000"/>
          </a:xfrm>
        </p:spPr>
        <p:txBody>
          <a:bodyPr/>
          <a:lstStyle>
            <a:lvl1pPr marL="0" indent="0">
              <a:buNone/>
              <a:defRPr sz="4000" i="1"/>
            </a:lvl1pPr>
            <a:lvl2pPr marL="457200" indent="0">
              <a:buNone/>
              <a:defRPr sz="4800" i="1"/>
            </a:lvl2pPr>
            <a:lvl3pPr marL="914400" indent="0">
              <a:buNone/>
              <a:defRPr sz="4800" i="1"/>
            </a:lvl3pPr>
            <a:lvl4pPr marL="1371600" indent="0">
              <a:buNone/>
              <a:defRPr sz="4800" i="1"/>
            </a:lvl4pPr>
            <a:lvl5pPr marL="1828800" indent="0">
              <a:buNone/>
              <a:defRPr sz="4800" i="1"/>
            </a:lvl5pPr>
          </a:lstStyle>
          <a:p>
            <a:pPr lvl="0"/>
            <a:r>
              <a:rPr lang="en-US" dirty="0" smtClean="0"/>
              <a:t>Presentation Subtitle</a:t>
            </a:r>
            <a:endParaRPr lang="en-CA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4648200"/>
            <a:ext cx="7772400" cy="1219200"/>
          </a:xfrm>
          <a:prstGeom prst="round2Diag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US" sz="2000" i="1" smtClean="0">
                <a:solidFill>
                  <a:srgbClr val="373321"/>
                </a:solidFill>
                <a:latin typeface="+mj-lt"/>
              </a:defRPr>
            </a:lvl1pPr>
            <a:lvl2pPr marL="17145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2pPr>
            <a:lvl3pPr marL="6858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4pPr>
            <a:lvl5pPr marL="1600200" indent="0">
              <a:buNone/>
              <a:defRPr lang="en-CA">
                <a:solidFill>
                  <a:schemeClr val="lt1"/>
                </a:solidFill>
                <a:latin typeface="+mn-lt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 smtClean="0"/>
              <a:t>Presenter Name</a:t>
            </a:r>
          </a:p>
          <a:p>
            <a:pPr lvl="0">
              <a:spcBef>
                <a:spcPct val="0"/>
              </a:spcBef>
            </a:pPr>
            <a:r>
              <a:rPr lang="en-US" dirty="0" smtClean="0"/>
              <a:t>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375899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 lang="en-US" dirty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4186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05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42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434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341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9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gradFill>
          <a:gsLst>
            <a:gs pos="100000">
              <a:srgbClr val="00B197"/>
            </a:gs>
            <a:gs pos="55000">
              <a:srgbClr val="AED255">
                <a:lumMod val="97000"/>
                <a:lumOff val="3000"/>
                <a:alpha val="95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143000"/>
            <a:ext cx="91440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3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209800"/>
            <a:ext cx="35814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953000" y="-1"/>
            <a:ext cx="4191000" cy="358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90698"/>
            <a:ext cx="7543800" cy="2247902"/>
          </a:xfrm>
          <a:effectLst/>
        </p:spPr>
        <p:txBody>
          <a:bodyPr>
            <a:noAutofit/>
          </a:bodyPr>
          <a:lstStyle>
            <a:lvl1pPr>
              <a:defRPr sz="44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419600"/>
            <a:ext cx="7543800" cy="18288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2736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30" name="Picture 6" descr="\\06-CLS-01\Users\DTremblay\Desktop\COL_Logo_side-by-side_cmyk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4419600" cy="56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312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363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62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867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041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713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572ACF-23D9-45E9-8593-23D087693BFA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CC805B-BE94-499C-BE61-7676E88460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818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4" y="755274"/>
            <a:ext cx="1225926" cy="1225926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2195286"/>
            <a:ext cx="7772400" cy="1081314"/>
          </a:xfrm>
        </p:spPr>
        <p:txBody>
          <a:bodyPr/>
          <a:lstStyle>
            <a:lvl1pPr marL="0" indent="0">
              <a:buNone/>
              <a:defRPr sz="6000" i="1"/>
            </a:lvl1pPr>
            <a:lvl2pPr marL="457200" indent="0">
              <a:buNone/>
              <a:defRPr i="1"/>
            </a:lvl2pPr>
            <a:lvl3pPr marL="914400" indent="0">
              <a:buNone/>
              <a:defRPr i="1"/>
            </a:lvl3pPr>
            <a:lvl4pPr marL="1371600" indent="0">
              <a:buNone/>
              <a:defRPr i="1"/>
            </a:lvl4pPr>
            <a:lvl5pPr marL="1828800" indent="0">
              <a:buNone/>
              <a:defRPr i="1"/>
            </a:lvl5pPr>
          </a:lstStyle>
          <a:p>
            <a:pPr lvl="0"/>
            <a:r>
              <a:rPr lang="en-US" dirty="0" smtClean="0"/>
              <a:t>Presentation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3276600"/>
            <a:ext cx="7772400" cy="1143000"/>
          </a:xfrm>
        </p:spPr>
        <p:txBody>
          <a:bodyPr/>
          <a:lstStyle>
            <a:lvl1pPr marL="0" indent="0">
              <a:buNone/>
              <a:defRPr sz="4000" i="1"/>
            </a:lvl1pPr>
            <a:lvl2pPr marL="457200" indent="0">
              <a:buNone/>
              <a:defRPr sz="4800" i="1"/>
            </a:lvl2pPr>
            <a:lvl3pPr marL="914400" indent="0">
              <a:buNone/>
              <a:defRPr sz="4800" i="1"/>
            </a:lvl3pPr>
            <a:lvl4pPr marL="1371600" indent="0">
              <a:buNone/>
              <a:defRPr sz="4800" i="1"/>
            </a:lvl4pPr>
            <a:lvl5pPr marL="1828800" indent="0">
              <a:buNone/>
              <a:defRPr sz="4800" i="1"/>
            </a:lvl5pPr>
          </a:lstStyle>
          <a:p>
            <a:pPr lvl="0"/>
            <a:r>
              <a:rPr lang="en-US" dirty="0" smtClean="0"/>
              <a:t>Presentation Subtitle</a:t>
            </a:r>
            <a:endParaRPr lang="en-CA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4648200"/>
            <a:ext cx="7772400" cy="1219200"/>
          </a:xfrm>
          <a:prstGeom prst="round2Diag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US" sz="2000" i="1" smtClean="0">
                <a:solidFill>
                  <a:srgbClr val="373321"/>
                </a:solidFill>
                <a:latin typeface="+mj-lt"/>
              </a:defRPr>
            </a:lvl1pPr>
            <a:lvl2pPr marL="17145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2pPr>
            <a:lvl3pPr marL="6858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4pPr>
            <a:lvl5pPr marL="1600200" indent="0">
              <a:buNone/>
              <a:defRPr lang="en-CA">
                <a:solidFill>
                  <a:schemeClr val="lt1"/>
                </a:solidFill>
                <a:latin typeface="+mn-lt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 smtClean="0"/>
              <a:t>Presenter Name</a:t>
            </a:r>
          </a:p>
          <a:p>
            <a:pPr lvl="0">
              <a:spcBef>
                <a:spcPct val="0"/>
              </a:spcBef>
            </a:pPr>
            <a:r>
              <a:rPr lang="en-US" dirty="0" smtClean="0"/>
              <a:t>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748868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t="19954" r="25889" b="1847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2"/>
          <p:cNvSpPr txBox="1">
            <a:spLocks/>
          </p:cNvSpPr>
          <p:nvPr userDrawn="1"/>
        </p:nvSpPr>
        <p:spPr bwMode="auto">
          <a:xfrm>
            <a:off x="2296638" y="2362201"/>
            <a:ext cx="4550724" cy="2133599"/>
          </a:xfrm>
          <a:prstGeom prst="round2Diag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4800" b="0" cap="none" dirty="0" smtClean="0">
                <a:solidFill>
                  <a:srgbClr val="221A48"/>
                </a:solidFill>
              </a:rPr>
              <a:t>Section Title</a:t>
            </a:r>
            <a:endParaRPr lang="en-US" sz="4800" b="0" cap="none" dirty="0">
              <a:solidFill>
                <a:srgbClr val="221A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3493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>
                <a:solidFill>
                  <a:srgbClr val="221A48"/>
                </a:solidFill>
              </a:rPr>
              <a:pPr>
                <a:defRPr/>
              </a:pPr>
              <a:t>6/14/2016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221A4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>
                <a:solidFill>
                  <a:srgbClr val="221A48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640" y="6273126"/>
            <a:ext cx="503378" cy="5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350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 lang="en-US" dirty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>
                <a:solidFill>
                  <a:srgbClr val="221A48"/>
                </a:solidFill>
              </a:rPr>
              <a:pPr>
                <a:defRPr/>
              </a:pPr>
              <a:t>6/14/2016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221A4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>
                <a:solidFill>
                  <a:srgbClr val="221A48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7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1" t="34288" r="28719" b="20525"/>
          <a:stretch/>
        </p:blipFill>
        <p:spPr bwMode="auto">
          <a:xfrm>
            <a:off x="1378858" y="1596571"/>
            <a:ext cx="7474856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1378858" y="304800"/>
            <a:ext cx="7467600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Feature slide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 rot="16200000">
            <a:off x="-2447472" y="2980872"/>
            <a:ext cx="6342744" cy="990600"/>
          </a:xfrm>
          <a:prstGeom prst="round2DiagRect">
            <a:avLst/>
          </a:prstGeom>
          <a:solidFill>
            <a:schemeClr val="accent1">
              <a:lumMod val="50000"/>
            </a:schemeClr>
          </a:solidFill>
        </p:spPr>
        <p:txBody>
          <a:bodyPr anchor="ctr"/>
          <a:lstStyle>
            <a:lvl1pPr marL="0" indent="0">
              <a:buNone/>
              <a:defRPr sz="28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C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752600"/>
            <a:ext cx="3516313" cy="4648200"/>
          </a:xfr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 smtClean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31979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7" t="34288" r="28719" b="20525"/>
          <a:stretch/>
        </p:blipFill>
        <p:spPr bwMode="auto">
          <a:xfrm>
            <a:off x="232229" y="1596571"/>
            <a:ext cx="8621485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232229" y="304800"/>
            <a:ext cx="8614229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Feature slide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788886"/>
            <a:ext cx="3516313" cy="4648200"/>
          </a:xfr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 smtClean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61622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4" y="755274"/>
            <a:ext cx="1225926" cy="1225926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2195286"/>
            <a:ext cx="7772400" cy="1081314"/>
          </a:xfrm>
        </p:spPr>
        <p:txBody>
          <a:bodyPr/>
          <a:lstStyle>
            <a:lvl1pPr marL="0" indent="0">
              <a:buNone/>
              <a:defRPr sz="6000" i="1"/>
            </a:lvl1pPr>
            <a:lvl2pPr marL="457200" indent="0">
              <a:buNone/>
              <a:defRPr i="1"/>
            </a:lvl2pPr>
            <a:lvl3pPr marL="914400" indent="0">
              <a:buNone/>
              <a:defRPr i="1"/>
            </a:lvl3pPr>
            <a:lvl4pPr marL="1371600" indent="0">
              <a:buNone/>
              <a:defRPr i="1"/>
            </a:lvl4pPr>
            <a:lvl5pPr marL="1828800" indent="0">
              <a:buNone/>
              <a:defRPr i="1"/>
            </a:lvl5pPr>
          </a:lstStyle>
          <a:p>
            <a:pPr lvl="0"/>
            <a:r>
              <a:rPr lang="en-US" dirty="0" smtClean="0"/>
              <a:t>Presentation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3276600"/>
            <a:ext cx="7772400" cy="1143000"/>
          </a:xfrm>
        </p:spPr>
        <p:txBody>
          <a:bodyPr/>
          <a:lstStyle>
            <a:lvl1pPr marL="0" indent="0">
              <a:buNone/>
              <a:defRPr sz="4000" i="1"/>
            </a:lvl1pPr>
            <a:lvl2pPr marL="457200" indent="0">
              <a:buNone/>
              <a:defRPr sz="4800" i="1"/>
            </a:lvl2pPr>
            <a:lvl3pPr marL="914400" indent="0">
              <a:buNone/>
              <a:defRPr sz="4800" i="1"/>
            </a:lvl3pPr>
            <a:lvl4pPr marL="1371600" indent="0">
              <a:buNone/>
              <a:defRPr sz="4800" i="1"/>
            </a:lvl4pPr>
            <a:lvl5pPr marL="1828800" indent="0">
              <a:buNone/>
              <a:defRPr sz="4800" i="1"/>
            </a:lvl5pPr>
          </a:lstStyle>
          <a:p>
            <a:pPr lvl="0"/>
            <a:r>
              <a:rPr lang="en-US" dirty="0" smtClean="0"/>
              <a:t>Presentation Subtitle</a:t>
            </a:r>
            <a:endParaRPr lang="en-CA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4648200"/>
            <a:ext cx="7772400" cy="1219200"/>
          </a:xfrm>
          <a:prstGeom prst="round2Diag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US" sz="2000" i="1" smtClean="0">
                <a:solidFill>
                  <a:srgbClr val="373321"/>
                </a:solidFill>
                <a:latin typeface="+mj-lt"/>
              </a:defRPr>
            </a:lvl1pPr>
            <a:lvl2pPr marL="17145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2pPr>
            <a:lvl3pPr marL="6858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4pPr>
            <a:lvl5pPr marL="1600200" indent="0">
              <a:buNone/>
              <a:defRPr lang="en-CA">
                <a:solidFill>
                  <a:schemeClr val="lt1"/>
                </a:solidFill>
                <a:latin typeface="+mn-lt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 smtClean="0"/>
              <a:t>Presenter Name</a:t>
            </a:r>
          </a:p>
          <a:p>
            <a:pPr lvl="0">
              <a:spcBef>
                <a:spcPct val="0"/>
              </a:spcBef>
            </a:pPr>
            <a:r>
              <a:rPr lang="en-US" dirty="0" smtClean="0"/>
              <a:t>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467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t="19954" r="25889" b="1847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2"/>
          <p:cNvSpPr txBox="1">
            <a:spLocks/>
          </p:cNvSpPr>
          <p:nvPr userDrawn="1"/>
        </p:nvSpPr>
        <p:spPr bwMode="auto">
          <a:xfrm>
            <a:off x="2296638" y="2362201"/>
            <a:ext cx="4550724" cy="2133599"/>
          </a:xfrm>
          <a:prstGeom prst="round2Diag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4800" b="0" cap="none" dirty="0" smtClean="0">
                <a:solidFill>
                  <a:srgbClr val="221A48"/>
                </a:solidFill>
              </a:rPr>
              <a:t>Section Title</a:t>
            </a:r>
            <a:endParaRPr lang="en-US" sz="4800" b="0" cap="none" dirty="0">
              <a:solidFill>
                <a:srgbClr val="221A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509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>
                <a:solidFill>
                  <a:srgbClr val="221A48"/>
                </a:solidFill>
              </a:rPr>
              <a:pPr>
                <a:defRPr/>
              </a:pPr>
              <a:t>6/14/2016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221A4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>
                <a:solidFill>
                  <a:srgbClr val="221A48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640" y="6273126"/>
            <a:ext cx="503378" cy="5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6449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 lang="en-US" dirty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>
                <a:solidFill>
                  <a:srgbClr val="221A48"/>
                </a:solidFill>
              </a:rPr>
              <a:pPr>
                <a:defRPr/>
              </a:pPr>
              <a:t>6/14/2016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221A4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>
                <a:solidFill>
                  <a:srgbClr val="221A48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21A48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0154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1" t="34288" r="28719" b="20525"/>
          <a:stretch/>
        </p:blipFill>
        <p:spPr bwMode="auto">
          <a:xfrm>
            <a:off x="1378858" y="1596571"/>
            <a:ext cx="7474856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1378858" y="304800"/>
            <a:ext cx="7467600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Feature slide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 rot="16200000">
            <a:off x="-2447472" y="2980872"/>
            <a:ext cx="6342744" cy="990600"/>
          </a:xfrm>
          <a:prstGeom prst="round2DiagRect">
            <a:avLst/>
          </a:prstGeom>
          <a:solidFill>
            <a:schemeClr val="accent1">
              <a:lumMod val="50000"/>
            </a:schemeClr>
          </a:solidFill>
        </p:spPr>
        <p:txBody>
          <a:bodyPr anchor="ctr"/>
          <a:lstStyle>
            <a:lvl1pPr marL="0" indent="0">
              <a:buNone/>
              <a:defRPr sz="28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C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752600"/>
            <a:ext cx="3516313" cy="4648200"/>
          </a:xfr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 smtClean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921802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7" t="34288" r="28719" b="20525"/>
          <a:stretch/>
        </p:blipFill>
        <p:spPr bwMode="auto">
          <a:xfrm>
            <a:off x="232229" y="1596571"/>
            <a:ext cx="8621485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232229" y="304800"/>
            <a:ext cx="8614229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Feature slide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788886"/>
            <a:ext cx="3516313" cy="4648200"/>
          </a:xfr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 smtClean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830456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125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14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58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922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2824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895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3357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540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9491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7294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439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3A73-4EE6-4E01-8C86-0053D93D544A}" type="datetimeFigureOut">
              <a:rPr lang="en-US" smtClean="0">
                <a:solidFill>
                  <a:srgbClr val="FFFFFF"/>
                </a:solidFill>
              </a:rPr>
              <a:pPr/>
              <a:t>6/14/2016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7816-06EE-430F-8EFA-27B2F1BAD40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39323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CA">
              <a:solidFill>
                <a:srgbClr val="FFFFFF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919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2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624137" y="0"/>
            <a:ext cx="6538912" cy="417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504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463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705600" y="0"/>
            <a:ext cx="2438400" cy="6324600"/>
          </a:xfrm>
          <a:prstGeom prst="rect">
            <a:avLst/>
          </a:prstGeom>
          <a:gradFill flip="none" rotWithShape="1">
            <a:gsLst>
              <a:gs pos="0">
                <a:srgbClr val="AED255"/>
              </a:gs>
              <a:gs pos="100000">
                <a:srgbClr val="00B197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3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209800"/>
            <a:ext cx="35814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9"/>
          <a:stretch>
            <a:fillRect/>
          </a:stretch>
        </p:blipFill>
        <p:spPr bwMode="auto">
          <a:xfrm flipV="1"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47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P:\_Projects\Powerpoint Presentations (HA)\COL PPT Template 2012-15\thick strip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2"/>
          <a:stretch/>
        </p:blipFill>
        <p:spPr bwMode="auto">
          <a:xfrm>
            <a:off x="0" y="4267200"/>
            <a:ext cx="916305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362075"/>
          </a:xfrm>
        </p:spPr>
        <p:txBody>
          <a:bodyPr anchor="t">
            <a:noAutofit/>
          </a:bodyPr>
          <a:lstStyle>
            <a:lvl1pPr algn="ctr">
              <a:defRPr sz="4800" b="1" cap="all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074" name="Picture 2" descr="\\06-CLS-01\Users\DTremblay\Desktop\COL logos New\PDF files download\COL_Logo_Crest_white_cmyk.t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56250"/>
            <a:ext cx="1255712" cy="16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362200"/>
            <a:ext cx="9144000" cy="39624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7362"/>
            <a:ext cx="82296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2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624137" y="0"/>
            <a:ext cx="6538912" cy="417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0" y="6324600"/>
            <a:ext cx="9144000" cy="533400"/>
          </a:xfrm>
          <a:prstGeom prst="rect">
            <a:avLst/>
          </a:prstGeom>
          <a:gradFill>
            <a:gsLst>
              <a:gs pos="0">
                <a:srgbClr val="AED255"/>
              </a:gs>
              <a:gs pos="100000">
                <a:srgbClr val="00B197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2" descr="\\06-CLS-01\Users\DTremblay\Desktop\COL logos New\PDF files download\COL_Logo_Crest_white_cmyk.t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6388030"/>
            <a:ext cx="304800" cy="39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765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12.pn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B1E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82296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324600"/>
            <a:ext cx="9144000" cy="533400"/>
          </a:xfrm>
          <a:prstGeom prst="rect">
            <a:avLst/>
          </a:prstGeom>
          <a:gradFill>
            <a:gsLst>
              <a:gs pos="0">
                <a:srgbClr val="AED255"/>
              </a:gs>
              <a:gs pos="100000">
                <a:srgbClr val="00B197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2" descr="\\06-CLS-01\Users\DTremblay\Desktop\COL logos New\PDF files download\COL_Logo_Crest_white_cmyk.tif"/>
          <p:cNvPicPr>
            <a:picLocks noChangeAspect="1" noChangeArrowheads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6388030"/>
            <a:ext cx="304800" cy="39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209800"/>
            <a:ext cx="35814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P:\_Projects\Powerpoint Presentations (HA)\COL PPT Template 2012-15\arc blend.png"/>
          <p:cNvPicPr>
            <a:picLocks noChangeAspect="1" noChangeArrowheads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953000" y="-1"/>
            <a:ext cx="4191000" cy="358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0" r:id="rId2"/>
    <p:sldLayoutId id="2147483682" r:id="rId3"/>
    <p:sldLayoutId id="2147483672" r:id="rId4"/>
    <p:sldLayoutId id="2147483686" r:id="rId5"/>
    <p:sldLayoutId id="2147483689" r:id="rId6"/>
    <p:sldLayoutId id="2147483684" r:id="rId7"/>
    <p:sldLayoutId id="2147483673" r:id="rId8"/>
    <p:sldLayoutId id="2147483687" r:id="rId9"/>
    <p:sldLayoutId id="2147483674" r:id="rId10"/>
    <p:sldLayoutId id="2147483675" r:id="rId11"/>
    <p:sldLayoutId id="2147483676" r:id="rId12"/>
    <p:sldLayoutId id="2147483677" r:id="rId13"/>
    <p:sldLayoutId id="2147483685" r:id="rId14"/>
    <p:sldLayoutId id="2147483683" r:id="rId15"/>
    <p:sldLayoutId id="2147483692" r:id="rId16"/>
    <p:sldLayoutId id="2147483688" r:id="rId17"/>
    <p:sldLayoutId id="2147483691" r:id="rId18"/>
    <p:sldLayoutId id="2147483678" r:id="rId19"/>
    <p:sldLayoutId id="2147483679" r:id="rId20"/>
    <p:sldLayoutId id="2147483707" r:id="rId21"/>
    <p:sldLayoutId id="2147483708" r:id="rId22"/>
    <p:sldLayoutId id="2147483712" r:id="rId23"/>
    <p:sldLayoutId id="2147483727" r:id="rId2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5000"/>
        <a:buFont typeface="Wingdings" pitchFamily="2" charset="2"/>
        <a:buChar char="§"/>
        <a:defRPr sz="3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6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3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82296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6324600"/>
            <a:ext cx="9144000" cy="533400"/>
          </a:xfrm>
          <a:prstGeom prst="rect">
            <a:avLst/>
          </a:prstGeom>
          <a:gradFill>
            <a:gsLst>
              <a:gs pos="0">
                <a:srgbClr val="AED255"/>
              </a:gs>
              <a:gs pos="100000">
                <a:srgbClr val="00B197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" name="Picture 2" descr="\\06-CLS-01\Users\DTremblay\Desktop\COL logos New\PDF files download\COL_Logo_Crest_white_cmyk.ti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6388030"/>
            <a:ext cx="304800" cy="39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92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2BB1E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82562"/>
            <a:ext cx="83820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9312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5000"/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6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3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2BB1E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82562"/>
            <a:ext cx="83820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094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5000"/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6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3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E2D3A73-4EE6-4E01-8C86-0053D93D544A}" type="datetimeFigureOut">
              <a:rPr lang="en-US" smtClean="0">
                <a:solidFill>
                  <a:srgbClr val="FFFFFF"/>
                </a:solidFill>
                <a:latin typeface="Arial Narro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6/14/2016</a:t>
            </a:fld>
            <a:endParaRPr lang="en-US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CE7816-06EE-430F-8EFA-27B2F1BAD406}" type="slidenum">
              <a:rPr lang="en-US" smtClean="0">
                <a:solidFill>
                  <a:srgbClr val="FFFFFF"/>
                </a:solidFill>
                <a:latin typeface="Arial Narro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1813391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8.jpeg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ddforum.org/images/files/Background-Paper-1-on-Access-to-Finance-Challenges-of-Lending-to-MSMEs-Agricultural-Enterprises-by-Paul-Eluhaiwe-CBN.pdf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362200"/>
            <a:ext cx="9144000" cy="1817132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CA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Smallholders’ Transformation to Business Enterprise in Africa: </a:t>
            </a: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CA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Reality or a Mental Illusion?</a:t>
            </a:r>
            <a:endParaRPr lang="en-C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33400" y="4800600"/>
            <a:ext cx="7772400" cy="11430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/>
              <a:t>Presented by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/>
              <a:t>K.Balasubramanian</a:t>
            </a:r>
            <a:endParaRPr lang="en-US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Commonwealth of 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43434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14</a:t>
            </a:r>
            <a:r>
              <a:rPr lang="en-CA" baseline="30000" dirty="0" smtClean="0"/>
              <a:t>th</a:t>
            </a:r>
            <a:r>
              <a:rPr lang="en-CA" dirty="0" smtClean="0"/>
              <a:t> June 2016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1828800" y="15240"/>
            <a:ext cx="7315200" cy="177933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US" b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Africa Agricultural Science Week (7AASW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FARA</a:t>
            </a:r>
            <a:r>
              <a:rPr lang="en-C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C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Mainstreaming </a:t>
            </a:r>
            <a:r>
              <a:rPr lang="en-C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IAR4D and IP as a Lever for the Transformation of Smallholder farmers to Business Farmers in Africa: </a:t>
            </a:r>
            <a:r>
              <a:rPr lang="en-C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Institutional </a:t>
            </a:r>
            <a:r>
              <a:rPr lang="en-C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Financial Strategy</a:t>
            </a:r>
            <a:endParaRPr lang="en-C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5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8070" y="76200"/>
            <a:ext cx="8382000" cy="1828800"/>
          </a:xfrm>
        </p:spPr>
        <p:txBody>
          <a:bodyPr/>
          <a:lstStyle/>
          <a:p>
            <a:pPr algn="ctr"/>
            <a:r>
              <a:rPr lang="en-CA" sz="4400" b="1" dirty="0" smtClean="0"/>
              <a:t>COL’s </a:t>
            </a:r>
            <a:br>
              <a:rPr lang="en-CA" sz="4400" b="1" dirty="0" smtClean="0"/>
            </a:br>
            <a:r>
              <a:rPr lang="en-CA" sz="3600" b="1" dirty="0" smtClean="0"/>
              <a:t>Lifelong Learning for Farmers       ( L3F) </a:t>
            </a:r>
            <a:endParaRPr lang="en-CA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799"/>
            <a:ext cx="8958141" cy="3730443"/>
          </a:xfrm>
          <a:prstGeom prst="rect">
            <a:avLst/>
          </a:prstGeom>
          <a:solidFill>
            <a:srgbClr val="000000"/>
          </a:solidFill>
        </p:spPr>
      </p:pic>
    </p:spTree>
    <p:extLst>
      <p:ext uri="{BB962C8B-B14F-4D97-AF65-F5344CB8AC3E}">
        <p14:creationId xmlns:p14="http://schemas.microsoft.com/office/powerpoint/2010/main" val="3134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0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682370" y="262176"/>
            <a:ext cx="562686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200" b="1" i="0" dirty="0"/>
              <a:t>L3F: Win-Win Situation </a:t>
            </a:r>
            <a:endParaRPr lang="en-US" sz="3200" b="1" i="0" dirty="0" smtClean="0"/>
          </a:p>
          <a:p>
            <a:pPr algn="ctr" eaLnBrk="1" hangingPunct="1"/>
            <a:r>
              <a:rPr lang="en-US" sz="3200" b="1" i="0" dirty="0" smtClean="0"/>
              <a:t>for </a:t>
            </a:r>
            <a:r>
              <a:rPr lang="en-US" sz="3200" b="1" i="0" dirty="0"/>
              <a:t>Secondary Stakeholders</a:t>
            </a:r>
            <a:endParaRPr lang="en-CA" sz="3200" b="1" i="0" dirty="0"/>
          </a:p>
        </p:txBody>
      </p:sp>
      <p:graphicFrame>
        <p:nvGraphicFramePr>
          <p:cNvPr id="8" name="Group 23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146040703"/>
              </p:ext>
            </p:extLst>
          </p:nvPr>
        </p:nvGraphicFramePr>
        <p:xfrm>
          <a:off x="70229" y="1524000"/>
          <a:ext cx="7854570" cy="5334000"/>
        </p:xfrm>
        <a:graphic>
          <a:graphicData uri="http://schemas.openxmlformats.org/drawingml/2006/table">
            <a:tbl>
              <a:tblPr/>
              <a:tblGrid>
                <a:gridCol w="3927285"/>
                <a:gridCol w="3927285"/>
              </a:tblGrid>
              <a:tr h="868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Financial Institutions</a:t>
                      </a:r>
                      <a:endParaRPr kumimoji="0" lang="en-C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Lower NPA-Enhanced credit umbrella</a:t>
                      </a:r>
                      <a:endParaRPr kumimoji="0" lang="en-C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8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Marketing Institutions</a:t>
                      </a:r>
                      <a:endParaRPr kumimoji="0" lang="en-C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Scale advantage-Lesser transaction cost</a:t>
                      </a:r>
                      <a:endParaRPr kumimoji="0" lang="en-C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99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ICT Institutions</a:t>
                      </a:r>
                      <a:endParaRPr kumimoji="0" lang="en-C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Larger Usage of ICT-enhances business</a:t>
                      </a:r>
                      <a:endParaRPr kumimoji="0" lang="en-C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28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Universities and research institutions</a:t>
                      </a:r>
                      <a:endParaRPr kumimoji="0" lang="en-C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Strengthens the third role-translate research into field reality</a:t>
                      </a:r>
                      <a:endParaRPr kumimoji="0" lang="en-C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4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Knowledge Infomediaries</a:t>
                      </a:r>
                      <a:endParaRPr kumimoji="0" lang="en-C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Less dependent on external support- self-sustainability-Towards social enterprise</a:t>
                      </a:r>
                      <a:endParaRPr kumimoji="0" lang="en-C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14" marB="45714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06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L3F and Financial Institutions</a:t>
            </a:r>
            <a:endParaRPr lang="en-CA" b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524000"/>
            <a:ext cx="9144000" cy="5334000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COL proposed the following hypothesis to the</a:t>
            </a:r>
            <a:r>
              <a:rPr kumimoji="0" lang="en-US" sz="2400" b="0" i="0" u="none" strike="noStrike" kern="1200" cap="none" spc="3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Financial Institutions</a:t>
            </a:r>
            <a:r>
              <a:rPr kumimoji="0" lang="en-US" sz="2000" b="0" i="0" u="none" strike="noStrike" kern="1200" cap="none" spc="30" normalizeH="0" baseline="0" noProof="0" dirty="0" smtClean="0">
                <a:ln>
                  <a:noFill/>
                </a:ln>
                <a:solidFill>
                  <a:srgbClr val="DC9E1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30" normalizeH="0" baseline="0" noProof="0" dirty="0" smtClean="0">
              <a:ln>
                <a:noFill/>
              </a:ln>
              <a:solidFill>
                <a:srgbClr val="DC9E1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30" normalizeH="0" baseline="0" noProof="0" dirty="0" smtClean="0">
                <a:ln>
                  <a:noFill/>
                </a:ln>
                <a:solidFill>
                  <a:srgbClr val="DC9E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rural agricultural credit is blended with appropriate capacity building the performance of rural credit would be much better vis-à-vis productivity, returns and non-performing assets (NPA)   levels.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30" normalizeH="0" baseline="0" noProof="0" dirty="0" smtClean="0">
              <a:ln>
                <a:noFill/>
              </a:ln>
              <a:solidFill>
                <a:srgbClr val="DC9E1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30" normalizeH="0" baseline="0" noProof="0" dirty="0" smtClean="0">
                <a:ln>
                  <a:noFill/>
                </a:ln>
                <a:solidFill>
                  <a:srgbClr val="DC9E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Capacity building would also enlarge the market for bank credit among small and marginal farmers and among other marginalized section of the rural poor.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30" normalizeH="0" baseline="0" noProof="0" dirty="0" smtClean="0">
              <a:ln>
                <a:noFill/>
              </a:ln>
              <a:solidFill>
                <a:srgbClr val="DC9E1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30" normalizeH="0" baseline="0" noProof="0" dirty="0" smtClean="0">
                <a:ln>
                  <a:noFill/>
                </a:ln>
                <a:solidFill>
                  <a:srgbClr val="DC9E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modern ICT though structures such as rural internet kiosks, rural telecentres, mobile phones, community radios </a:t>
            </a:r>
            <a:r>
              <a:rPr kumimoji="0" lang="en-US" sz="2000" b="1" i="0" u="none" strike="noStrike" kern="1200" cap="none" spc="30" normalizeH="0" baseline="0" noProof="0" dirty="0" err="1" smtClean="0">
                <a:ln>
                  <a:noFill/>
                </a:ln>
                <a:solidFill>
                  <a:srgbClr val="DC9E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etc</a:t>
            </a:r>
            <a:r>
              <a:rPr kumimoji="0" lang="en-US" sz="2000" b="1" i="0" u="none" strike="noStrike" kern="1200" cap="none" spc="30" normalizeH="0" baseline="0" noProof="0" dirty="0" smtClean="0">
                <a:ln>
                  <a:noFill/>
                </a:ln>
                <a:solidFill>
                  <a:srgbClr val="DC9E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can facilitate the capacity building process in a spatial-temporal context which are financially viable, economically feasible and socially acceptable</a:t>
            </a:r>
            <a:r>
              <a:rPr kumimoji="0" lang="en-US" sz="1800" b="1" i="0" u="none" strike="noStrike" kern="1200" cap="none" spc="30" normalizeH="0" baseline="0" noProof="0" dirty="0" smtClean="0">
                <a:ln>
                  <a:noFill/>
                </a:ln>
                <a:solidFill>
                  <a:srgbClr val="DC9E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30" normalizeH="0" baseline="0" noProof="0" dirty="0" smtClean="0">
              <a:ln>
                <a:noFill/>
              </a:ln>
              <a:solidFill>
                <a:srgbClr val="DC9E1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30" normalizeH="0" baseline="0" noProof="0" dirty="0" smtClean="0">
                <a:ln>
                  <a:noFill/>
                </a:ln>
                <a:solidFill>
                  <a:srgbClr val="DC9E1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838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16002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Up-Down Arrow 4"/>
          <p:cNvSpPr/>
          <p:nvPr/>
        </p:nvSpPr>
        <p:spPr>
          <a:xfrm>
            <a:off x="1143000" y="2096218"/>
            <a:ext cx="457200" cy="3872781"/>
          </a:xfrm>
          <a:prstGeom prst="up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Up-Down Arrow 5"/>
          <p:cNvSpPr/>
          <p:nvPr/>
        </p:nvSpPr>
        <p:spPr>
          <a:xfrm>
            <a:off x="7772400" y="2096219"/>
            <a:ext cx="457200" cy="3835400"/>
          </a:xfrm>
          <a:prstGeom prst="up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1219200" y="3124200"/>
            <a:ext cx="228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C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C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C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C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C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C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8" name="Right Arrow 7"/>
          <p:cNvSpPr/>
          <p:nvPr/>
        </p:nvSpPr>
        <p:spPr>
          <a:xfrm rot="10800000">
            <a:off x="8111704" y="3868948"/>
            <a:ext cx="990600" cy="40606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7848600" y="3124199"/>
            <a:ext cx="228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04800" y="3886200"/>
            <a:ext cx="990600" cy="40606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9346" y="334746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/>
              <a:t>From</a:t>
            </a:r>
          </a:p>
          <a:p>
            <a:r>
              <a:rPr lang="en-CA" sz="1200" b="1" dirty="0" smtClean="0"/>
              <a:t>Commercial Banks</a:t>
            </a:r>
            <a:endParaRPr lang="en-CA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294296" y="3290669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/>
              <a:t>From</a:t>
            </a:r>
          </a:p>
          <a:p>
            <a:r>
              <a:rPr lang="en-CA" sz="1200" b="1" dirty="0" smtClean="0"/>
              <a:t> Expert System</a:t>
            </a:r>
            <a:endParaRPr lang="en-CA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346" y="359414"/>
            <a:ext cx="913465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/>
              <a:t>L3F </a:t>
            </a:r>
            <a:r>
              <a:rPr lang="en-CA" sz="2800" b="1" dirty="0" smtClean="0"/>
              <a:t>Approach </a:t>
            </a:r>
            <a:r>
              <a:rPr lang="en-CA" sz="2800" b="1" dirty="0" smtClean="0"/>
              <a:t>: </a:t>
            </a:r>
          </a:p>
          <a:p>
            <a:pPr algn="ctr"/>
            <a:r>
              <a:rPr lang="en-CA" b="1" i="1" dirty="0" smtClean="0"/>
              <a:t>Come together, learn, then  borrow, run profitable enterprise, repay,  &amp; expand</a:t>
            </a:r>
            <a:endParaRPr lang="en-CA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124200" y="6252702"/>
            <a:ext cx="3352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2400" b="1" dirty="0" smtClean="0"/>
              <a:t>From Micro to Macro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392753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Empowerment-“the expansion in people’s ability to make strategic life choices” in terms of three interrelated dimensions—resources, agency and achievements. </a:t>
            </a:r>
            <a:r>
              <a:rPr lang="en-CA" dirty="0" smtClean="0"/>
              <a:t> (</a:t>
            </a:r>
            <a:r>
              <a:rPr lang="en-CA" dirty="0" err="1" smtClean="0"/>
              <a:t>Naila</a:t>
            </a:r>
            <a:r>
              <a:rPr lang="en-CA" dirty="0" smtClean="0"/>
              <a:t> </a:t>
            </a:r>
            <a:r>
              <a:rPr lang="en-CA" dirty="0" err="1" smtClean="0"/>
              <a:t>Kabeer</a:t>
            </a:r>
            <a:r>
              <a:rPr lang="en-CA" dirty="0" smtClean="0"/>
              <a:t>, 1999)</a:t>
            </a:r>
          </a:p>
          <a:p>
            <a:endParaRPr lang="en-CA" dirty="0"/>
          </a:p>
          <a:p>
            <a:pPr marL="0" indent="0" algn="r">
              <a:buNone/>
            </a:pPr>
            <a:r>
              <a:rPr lang="en-CA" sz="1200" dirty="0" err="1"/>
              <a:t>Kabeer</a:t>
            </a:r>
            <a:r>
              <a:rPr lang="en-CA" sz="1200" dirty="0"/>
              <a:t>, N. (1999). Resources, agency, achievement: Reflections on the measurement of women's empowerment. </a:t>
            </a:r>
            <a:endParaRPr lang="en-CA" sz="1200" dirty="0" smtClean="0"/>
          </a:p>
          <a:p>
            <a:pPr marL="0" indent="0" algn="r">
              <a:buNone/>
            </a:pPr>
            <a:r>
              <a:rPr lang="en-CA" sz="1200" dirty="0" smtClean="0"/>
              <a:t>Development </a:t>
            </a:r>
            <a:r>
              <a:rPr lang="en-CA" sz="1200" dirty="0"/>
              <a:t>and Change, 30(3), 435-464.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Empowerment as an Outcome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52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fficeArt object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0886" y="1483167"/>
            <a:ext cx="6324600" cy="5387274"/>
          </a:xfrm>
          <a:prstGeom prst="rect">
            <a:avLst/>
          </a:prstGeom>
          <a:solidFill>
            <a:schemeClr val="tx1">
              <a:alpha val="70000"/>
            </a:schemeClr>
          </a:solidFill>
          <a:ln w="12700" cap="flat">
            <a:noFill/>
            <a:miter lim="400000"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0" y="3733800"/>
            <a:ext cx="2057400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 smtClean="0"/>
              <a:t>Index: 0 to 1</a:t>
            </a:r>
          </a:p>
          <a:p>
            <a:pPr algn="ctr"/>
            <a:endParaRPr lang="en-CA" sz="1400" b="1" dirty="0"/>
          </a:p>
          <a:p>
            <a:pPr algn="ctr"/>
            <a:r>
              <a:rPr lang="en-CA" sz="1400" b="1" dirty="0" smtClean="0"/>
              <a:t>0: Disempowered</a:t>
            </a:r>
          </a:p>
          <a:p>
            <a:pPr algn="ctr"/>
            <a:r>
              <a:rPr lang="en-CA" sz="1400" b="1" dirty="0" smtClean="0"/>
              <a:t>1: Fully Empowered</a:t>
            </a:r>
            <a:endParaRPr lang="en-CA" sz="1400" b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2400" b="1" dirty="0" smtClean="0"/>
              <a:t>COL’s 3 Dimensional Model of Empowerment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35109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335202"/>
              </p:ext>
            </p:extLst>
          </p:nvPr>
        </p:nvGraphicFramePr>
        <p:xfrm>
          <a:off x="0" y="1482590"/>
          <a:ext cx="9144000" cy="2755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6019800"/>
              </a:tblGrid>
              <a:tr h="475197">
                <a:tc>
                  <a:txBody>
                    <a:bodyPr/>
                    <a:lstStyle/>
                    <a:p>
                      <a:r>
                        <a:rPr lang="en-CA" dirty="0" smtClean="0"/>
                        <a:t>Sample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Capitals</a:t>
                      </a:r>
                      <a:endParaRPr lang="en-CA" dirty="0"/>
                    </a:p>
                  </a:txBody>
                  <a:tcPr/>
                </a:tc>
              </a:tr>
              <a:tr h="475197">
                <a:tc>
                  <a:txBody>
                    <a:bodyPr/>
                    <a:lstStyle/>
                    <a:p>
                      <a:r>
                        <a:rPr lang="en-CA" dirty="0" smtClean="0"/>
                        <a:t>L3F Group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Social + Financial + Human</a:t>
                      </a:r>
                      <a:r>
                        <a:rPr lang="en-CA" baseline="0" dirty="0" smtClean="0"/>
                        <a:t> Capital</a:t>
                      </a:r>
                    </a:p>
                    <a:p>
                      <a:pPr algn="ctr"/>
                      <a:endParaRPr lang="en-CA" dirty="0"/>
                    </a:p>
                  </a:txBody>
                  <a:tcPr/>
                </a:tc>
              </a:tr>
              <a:tr h="820203">
                <a:tc>
                  <a:txBody>
                    <a:bodyPr/>
                    <a:lstStyle/>
                    <a:p>
                      <a:r>
                        <a:rPr lang="en-CA" dirty="0" smtClean="0"/>
                        <a:t>In</a:t>
                      </a:r>
                      <a:r>
                        <a:rPr lang="en-CA" baseline="0" dirty="0" smtClean="0"/>
                        <a:t> SACCOs But Not in L3F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Social + Financial but no structured Human capital</a:t>
                      </a:r>
                      <a:endParaRPr lang="en-CA" dirty="0"/>
                    </a:p>
                  </a:txBody>
                  <a:tcPr/>
                </a:tc>
              </a:tr>
              <a:tr h="820203">
                <a:tc>
                  <a:txBody>
                    <a:bodyPr/>
                    <a:lstStyle/>
                    <a:p>
                      <a:r>
                        <a:rPr lang="en-CA" dirty="0" smtClean="0"/>
                        <a:t>Neither</a:t>
                      </a:r>
                      <a:r>
                        <a:rPr lang="en-CA" baseline="0" dirty="0" smtClean="0"/>
                        <a:t> in SACCOs Nor in L3F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Partly Financial- No structured social-No</a:t>
                      </a:r>
                      <a:r>
                        <a:rPr lang="en-CA" baseline="0" dirty="0" smtClean="0"/>
                        <a:t> structured Human Capital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sz="3600" dirty="0" smtClean="0"/>
              <a:t>The Study: Among the Backyard Poultry Enterprises in Western Kenya</a:t>
            </a:r>
            <a:endParaRPr lang="en-CA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057469" y="4307675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Within </a:t>
            </a:r>
            <a:r>
              <a:rPr lang="en-CA" dirty="0" smtClean="0"/>
              <a:t>the  same socio-economic and agro-ecological background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4683227"/>
            <a:ext cx="2883658" cy="218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60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8932069" cy="6134100"/>
            <a:chOff x="2443162" y="304800"/>
            <a:chExt cx="8932069" cy="61341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3162" y="304800"/>
              <a:ext cx="6181725" cy="61341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248150" y="1428750"/>
              <a:ext cx="6477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A" sz="1600" b="1" dirty="0" smtClean="0">
                  <a:solidFill>
                    <a:prstClr val="black"/>
                  </a:solidFill>
                  <a:latin typeface="Calibri"/>
                </a:rPr>
                <a:t>Male</a:t>
              </a:r>
              <a:endParaRPr lang="en-CA" sz="16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19575" y="3124200"/>
              <a:ext cx="6477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A" sz="1600" b="1" dirty="0" smtClean="0">
                  <a:solidFill>
                    <a:prstClr val="black"/>
                  </a:solidFill>
                  <a:latin typeface="Calibri"/>
                </a:rPr>
                <a:t>Male</a:t>
              </a:r>
              <a:endParaRPr lang="en-CA" sz="16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81475" y="3764548"/>
              <a:ext cx="6477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A" sz="1600" b="1" dirty="0" smtClean="0">
                  <a:solidFill>
                    <a:prstClr val="black"/>
                  </a:solidFill>
                  <a:latin typeface="Calibri"/>
                </a:rPr>
                <a:t>Male</a:t>
              </a:r>
              <a:endParaRPr lang="en-CA" sz="16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34200" y="1595854"/>
              <a:ext cx="952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A" sz="1600" b="1" dirty="0" smtClean="0">
                  <a:solidFill>
                    <a:srgbClr val="FF0066"/>
                  </a:solidFill>
                  <a:latin typeface="Calibri"/>
                </a:rPr>
                <a:t>Female</a:t>
              </a:r>
              <a:endParaRPr lang="en-CA" sz="1600" b="1" dirty="0">
                <a:solidFill>
                  <a:srgbClr val="FF0066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58050" y="3848100"/>
              <a:ext cx="952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A" sz="1600" b="1" dirty="0" smtClean="0">
                  <a:solidFill>
                    <a:srgbClr val="FF0066"/>
                  </a:solidFill>
                  <a:latin typeface="Calibri"/>
                </a:rPr>
                <a:t>Female</a:t>
              </a:r>
              <a:endParaRPr lang="en-CA" sz="1600" b="1" dirty="0">
                <a:solidFill>
                  <a:srgbClr val="FF0066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58050" y="5143500"/>
              <a:ext cx="952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A" sz="1600" b="1" dirty="0" smtClean="0">
                  <a:solidFill>
                    <a:srgbClr val="FF0066"/>
                  </a:solidFill>
                  <a:latin typeface="Calibri"/>
                </a:rPr>
                <a:t>Female</a:t>
              </a:r>
              <a:endParaRPr lang="en-CA" sz="1600" b="1" dirty="0">
                <a:solidFill>
                  <a:srgbClr val="FF0066"/>
                </a:solidFill>
                <a:latin typeface="Calibri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629650" y="1428750"/>
              <a:ext cx="2590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A" sz="1600" b="1" dirty="0" smtClean="0">
                  <a:latin typeface="Calibri"/>
                </a:rPr>
                <a:t>Members with L3F</a:t>
              </a:r>
              <a:endParaRPr lang="en-CA" sz="1600" b="1" dirty="0">
                <a:latin typeface="Calibri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601077" y="3764548"/>
              <a:ext cx="27622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A" sz="1600" b="1" dirty="0" smtClean="0">
                  <a:latin typeface="Calibri"/>
                </a:rPr>
                <a:t>Members without L3F</a:t>
              </a:r>
              <a:endParaRPr lang="en-CA" sz="1600" b="1" dirty="0">
                <a:latin typeface="Calibri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612982" y="5227052"/>
              <a:ext cx="27622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A" sz="1600" b="1" dirty="0" smtClean="0">
                  <a:latin typeface="Calibri"/>
                </a:rPr>
                <a:t>Neither in L3F nor in SACCO</a:t>
              </a:r>
              <a:endParaRPr lang="en-CA" sz="1600" b="1" dirty="0">
                <a:latin typeface="Calibri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33400" y="6204956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Multiple Regression Analysis shows the determining role of L3F in empowerment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538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Profit of the Enterprises</a:t>
            </a:r>
            <a:endParaRPr lang="en-CA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1407"/>
            <a:ext cx="7848599" cy="474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3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Profit Efficiency by Groups 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655053"/>
              </p:ext>
            </p:extLst>
          </p:nvPr>
        </p:nvGraphicFramePr>
        <p:xfrm>
          <a:off x="76200" y="1515627"/>
          <a:ext cx="7696199" cy="3947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36742"/>
                <a:gridCol w="3059457"/>
              </a:tblGrid>
              <a:tr h="8839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Predicted profit efficiency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Log profit approach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5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Average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65.8%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5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Average - L3F farmers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67.0%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5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Average – </a:t>
                      </a:r>
                      <a:r>
                        <a:rPr lang="en-US" sz="2400" dirty="0" smtClean="0">
                          <a:effectLst/>
                        </a:rPr>
                        <a:t> In SACCO but not in L3F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64.7%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5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Average – non-L3F/SHG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64.0%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95400" y="5562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 smtClean="0"/>
              <a:t>Statistically Significant differences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51019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286000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Based on a study</a:t>
            </a:r>
          </a:p>
          <a:p>
            <a:pPr algn="ctr"/>
            <a:r>
              <a:rPr lang="en-CA" dirty="0"/>
              <a:t>b</a:t>
            </a:r>
            <a:r>
              <a:rPr lang="en-CA" dirty="0" smtClean="0"/>
              <a:t>y</a:t>
            </a:r>
          </a:p>
          <a:p>
            <a:pPr algn="ctr"/>
            <a:r>
              <a:rPr lang="en-CA" dirty="0" err="1" smtClean="0"/>
              <a:t>Carr,Alexis</a:t>
            </a:r>
            <a:r>
              <a:rPr lang="en-CA" dirty="0" smtClean="0"/>
              <a:t> </a:t>
            </a:r>
            <a:r>
              <a:rPr lang="en-CA" dirty="0"/>
              <a:t>M.,   Tenzin </a:t>
            </a:r>
            <a:r>
              <a:rPr lang="en-CA" dirty="0" err="1" smtClean="0"/>
              <a:t>Yindok</a:t>
            </a:r>
            <a:r>
              <a:rPr lang="en-CA" dirty="0" smtClean="0"/>
              <a:t>**, </a:t>
            </a:r>
            <a:r>
              <a:rPr lang="en-CA" dirty="0"/>
              <a:t>Rosemary </a:t>
            </a:r>
            <a:r>
              <a:rPr lang="en-CA" dirty="0" smtClean="0"/>
              <a:t>Atieno*, </a:t>
            </a:r>
            <a:r>
              <a:rPr lang="en-CA" dirty="0"/>
              <a:t>James Onyango and </a:t>
            </a:r>
            <a:r>
              <a:rPr lang="en-CA" dirty="0" smtClean="0"/>
              <a:t>                           K</a:t>
            </a:r>
            <a:r>
              <a:rPr lang="en-CA" dirty="0"/>
              <a:t>. Balasubramanian</a:t>
            </a:r>
          </a:p>
        </p:txBody>
      </p:sp>
      <p:sp>
        <p:nvSpPr>
          <p:cNvPr id="8" name="Rectangle 7"/>
          <p:cNvSpPr/>
          <p:nvPr/>
        </p:nvSpPr>
        <p:spPr>
          <a:xfrm>
            <a:off x="35767" y="5029200"/>
            <a:ext cx="9144000" cy="12777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C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C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Lifelong Learning for Farmers (L3F)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Programme facilitated by Kenya Aids Intervention and Prevention Project (KAIPPG); </a:t>
            </a:r>
            <a:r>
              <a:rPr lang="en-CA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Makerere</a:t>
            </a:r>
            <a:r>
              <a:rPr lang="en-C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University, Uganda; </a:t>
            </a:r>
            <a:r>
              <a:rPr lang="en-CA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Siaya</a:t>
            </a:r>
            <a:r>
              <a:rPr lang="en-C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Seed Savings and Credit Cooperative Society, Kenya; </a:t>
            </a:r>
            <a:r>
              <a:rPr lang="en-C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Ugunja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Community Resource Centre, Kenya; </a:t>
            </a:r>
            <a:r>
              <a:rPr lang="en-CA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Matumaini</a:t>
            </a:r>
            <a:r>
              <a:rPr lang="en-C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Mapya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C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Tanzania and Ghana Agricultural Workers Union (GAWU). </a:t>
            </a:r>
            <a:endParaRPr lang="en-C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6500860"/>
            <a:ext cx="52004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b="1" dirty="0" smtClean="0"/>
              <a:t>* University of Nairobi. ** Consultant.  Others are from COL</a:t>
            </a:r>
            <a:endParaRPr lang="en-CA" sz="1400" b="1" dirty="0"/>
          </a:p>
        </p:txBody>
      </p:sp>
    </p:spTree>
    <p:extLst>
      <p:ext uri="{BB962C8B-B14F-4D97-AF65-F5344CB8AC3E}">
        <p14:creationId xmlns:p14="http://schemas.microsoft.com/office/powerpoint/2010/main" val="247592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377"/>
            <a:ext cx="9144000" cy="686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81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8070" y="76200"/>
            <a:ext cx="8382000" cy="1828800"/>
          </a:xfrm>
        </p:spPr>
        <p:txBody>
          <a:bodyPr/>
          <a:lstStyle/>
          <a:p>
            <a:pPr algn="ctr"/>
            <a:r>
              <a:rPr lang="en-CA" sz="4400" b="1" dirty="0" smtClean="0"/>
              <a:t>COL’s </a:t>
            </a:r>
            <a:br>
              <a:rPr lang="en-CA" sz="4400" b="1" dirty="0" smtClean="0"/>
            </a:br>
            <a:r>
              <a:rPr lang="en-CA" sz="3600" b="1" dirty="0" smtClean="0"/>
              <a:t>Lifelong Learning for Farmers       ( L3F) </a:t>
            </a:r>
            <a:endParaRPr lang="en-CA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400"/>
            <a:ext cx="8958141" cy="3730443"/>
          </a:xfrm>
          <a:prstGeom prst="rect">
            <a:avLst/>
          </a:prstGeom>
          <a:solidFill>
            <a:srgbClr val="000000"/>
          </a:solidFill>
        </p:spPr>
      </p:pic>
    </p:spTree>
    <p:extLst>
      <p:ext uri="{BB962C8B-B14F-4D97-AF65-F5344CB8AC3E}">
        <p14:creationId xmlns:p14="http://schemas.microsoft.com/office/powerpoint/2010/main" val="153392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450" y="31449"/>
            <a:ext cx="7024744" cy="6858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Outcomes  &amp; Impacts in Last Six Years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5" name="Round Diagonal Corner Rectangle 4"/>
          <p:cNvSpPr/>
          <p:nvPr/>
        </p:nvSpPr>
        <p:spPr>
          <a:xfrm>
            <a:off x="65202" y="1324422"/>
            <a:ext cx="2571837" cy="2300254"/>
          </a:xfrm>
          <a:prstGeom prst="round2DiagRect">
            <a:avLst/>
          </a:prstGeom>
          <a:solidFill>
            <a:srgbClr val="339933">
              <a:alpha val="8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FF00"/>
                </a:solidFill>
                <a:latin typeface="Candara" panose="020E0502030303020204" pitchFamily="34" charset="0"/>
              </a:rPr>
              <a:t>Every </a:t>
            </a:r>
            <a:r>
              <a:rPr lang="en-US" sz="2800" b="1" dirty="0">
                <a:solidFill>
                  <a:srgbClr val="FFFF00"/>
                </a:solidFill>
                <a:latin typeface="Candara" panose="020E0502030303020204" pitchFamily="34" charset="0"/>
              </a:rPr>
              <a:t>$1 </a:t>
            </a:r>
            <a:r>
              <a:rPr lang="en-US" b="1" dirty="0" smtClean="0">
                <a:solidFill>
                  <a:srgbClr val="FFFFFF"/>
                </a:solidFill>
                <a:latin typeface="Candara" panose="020E0502030303020204" pitchFamily="34" charset="0"/>
              </a:rPr>
              <a:t>invested </a:t>
            </a:r>
            <a:r>
              <a:rPr lang="en-US" b="1" dirty="0">
                <a:solidFill>
                  <a:srgbClr val="FFFFFF"/>
                </a:solidFill>
                <a:latin typeface="Candara" panose="020E0502030303020204" pitchFamily="34" charset="0"/>
              </a:rPr>
              <a:t>in </a:t>
            </a:r>
            <a:r>
              <a:rPr lang="en-US" b="1" dirty="0" smtClean="0">
                <a:solidFill>
                  <a:srgbClr val="FFFFFF"/>
                </a:solidFill>
                <a:latin typeface="Candara" panose="020E0502030303020204" pitchFamily="34" charset="0"/>
              </a:rPr>
              <a:t>learning</a:t>
            </a:r>
            <a:r>
              <a:rPr lang="en-US" b="1" dirty="0">
                <a:solidFill>
                  <a:srgbClr val="FFFFFF"/>
                </a:solidFill>
                <a:latin typeface="Candara" panose="020E0502030303020204" pitchFamily="34" charset="0"/>
              </a:rPr>
              <a:t>, facilitation and networking resulted in </a:t>
            </a:r>
            <a:r>
              <a:rPr lang="en-US" sz="2800" b="1" dirty="0">
                <a:solidFill>
                  <a:srgbClr val="FFFF00"/>
                </a:solidFill>
                <a:latin typeface="Candara" panose="020E0502030303020204" pitchFamily="34" charset="0"/>
              </a:rPr>
              <a:t>$9</a:t>
            </a:r>
            <a:r>
              <a:rPr lang="en-US" sz="2800" b="1" dirty="0">
                <a:solidFill>
                  <a:srgbClr val="FFFFFF"/>
                </a:solidFill>
                <a:latin typeface="Candara" panose="020E0502030303020204" pitchFamily="34" charset="0"/>
              </a:rPr>
              <a:t> </a:t>
            </a:r>
            <a:r>
              <a:rPr lang="en-US" b="1" dirty="0">
                <a:solidFill>
                  <a:srgbClr val="FFFFFF"/>
                </a:solidFill>
                <a:latin typeface="Candara" panose="020E0502030303020204" pitchFamily="34" charset="0"/>
              </a:rPr>
              <a:t>worth of income and assets </a:t>
            </a:r>
          </a:p>
        </p:txBody>
      </p:sp>
      <p:sp>
        <p:nvSpPr>
          <p:cNvPr id="6" name="Round Diagonal Corner Rectangle 5"/>
          <p:cNvSpPr/>
          <p:nvPr/>
        </p:nvSpPr>
        <p:spPr>
          <a:xfrm>
            <a:off x="2641075" y="1328350"/>
            <a:ext cx="2571837" cy="2300254"/>
          </a:xfrm>
          <a:prstGeom prst="round2DiagRect">
            <a:avLst/>
          </a:prstGeom>
          <a:solidFill>
            <a:srgbClr val="339933">
              <a:alpha val="8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FFFFFF"/>
                </a:solidFill>
                <a:latin typeface="Candara" panose="020E0502030303020204" pitchFamily="34" charset="0"/>
              </a:rPr>
              <a:t>100% Prompt Repayments to Financial Institutions which earned </a:t>
            </a:r>
            <a:r>
              <a:rPr lang="en-US" sz="1600" b="1" dirty="0" smtClean="0">
                <a:solidFill>
                  <a:srgbClr val="FFFF00"/>
                </a:solidFill>
                <a:latin typeface="Candara" panose="020E0502030303020204" pitchFamily="34" charset="0"/>
              </a:rPr>
              <a:t>8 times more income</a:t>
            </a:r>
            <a:r>
              <a:rPr lang="en-US" sz="1600" b="1" dirty="0" smtClean="0">
                <a:solidFill>
                  <a:srgbClr val="FFFFFF"/>
                </a:solidFill>
                <a:latin typeface="Candara" panose="020E0502030303020204" pitchFamily="34" charset="0"/>
              </a:rPr>
              <a:t> from L3F farmers for the same product compared to non L3F farmers in the same region</a:t>
            </a:r>
            <a:endParaRPr lang="en-US" sz="1600" b="1" dirty="0">
              <a:solidFill>
                <a:srgbClr val="FFFFFF"/>
              </a:solidFill>
              <a:latin typeface="Candara" panose="020E0502030303020204" pitchFamily="34" charset="0"/>
            </a:endParaRPr>
          </a:p>
        </p:txBody>
      </p:sp>
      <p:sp>
        <p:nvSpPr>
          <p:cNvPr id="7" name="Round Diagonal Corner Rectangle 6"/>
          <p:cNvSpPr/>
          <p:nvPr/>
        </p:nvSpPr>
        <p:spPr>
          <a:xfrm>
            <a:off x="5231874" y="1338518"/>
            <a:ext cx="2571837" cy="2300254"/>
          </a:xfrm>
          <a:prstGeom prst="round2DiagRect">
            <a:avLst/>
          </a:prstGeom>
          <a:solidFill>
            <a:srgbClr val="339933">
              <a:alpha val="8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FFFF"/>
                </a:solidFill>
                <a:latin typeface="Candara" panose="020E0502030303020204" pitchFamily="34" charset="0"/>
              </a:rPr>
              <a:t>Cost of Training and Capacity Building</a:t>
            </a:r>
            <a:r>
              <a:rPr lang="en-US" b="1" dirty="0" smtClean="0">
                <a:solidFill>
                  <a:srgbClr val="FFFF00"/>
                </a:solidFill>
                <a:latin typeface="Candara" panose="020E0502030303020204" pitchFamily="34" charset="0"/>
              </a:rPr>
              <a:t>: Six time Lesser </a:t>
            </a:r>
            <a:r>
              <a:rPr lang="en-US" b="1" dirty="0" smtClean="0">
                <a:solidFill>
                  <a:srgbClr val="FFFFFF"/>
                </a:solidFill>
                <a:latin typeface="Candara" panose="020E0502030303020204" pitchFamily="34" charset="0"/>
              </a:rPr>
              <a:t>than that of the agricultural extension and bank trainings </a:t>
            </a:r>
            <a:endParaRPr lang="en-US" b="1" dirty="0">
              <a:solidFill>
                <a:srgbClr val="FFFFFF"/>
              </a:solidFill>
              <a:latin typeface="Candara" panose="020E0502030303020204" pitchFamily="34" charset="0"/>
            </a:endParaRPr>
          </a:p>
        </p:txBody>
      </p:sp>
      <p:pic>
        <p:nvPicPr>
          <p:cNvPr id="8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5" t="9766" r="8790" b="11420"/>
          <a:stretch/>
        </p:blipFill>
        <p:spPr>
          <a:xfrm>
            <a:off x="76200" y="4001078"/>
            <a:ext cx="4658131" cy="2782780"/>
          </a:xfrm>
          <a:prstGeom prst="rect">
            <a:avLst/>
          </a:prstGeom>
          <a:ln w="5715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ound Diagonal Corner Rectangle 9"/>
          <p:cNvSpPr/>
          <p:nvPr/>
        </p:nvSpPr>
        <p:spPr>
          <a:xfrm>
            <a:off x="4753597" y="4695335"/>
            <a:ext cx="2355272" cy="2100649"/>
          </a:xfrm>
          <a:prstGeom prst="round2DiagRect">
            <a:avLst/>
          </a:prstGeom>
          <a:solidFill>
            <a:srgbClr val="EEECE1">
              <a:lumMod val="50000"/>
              <a:alpha val="80000"/>
            </a:srgbClr>
          </a:solidFill>
          <a:ln w="571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Improved Food Security in Kenya &amp; Uganda</a:t>
            </a:r>
          </a:p>
        </p:txBody>
      </p:sp>
      <p:sp>
        <p:nvSpPr>
          <p:cNvPr id="9" name="Round Diagonal Corner Rectangle 8"/>
          <p:cNvSpPr/>
          <p:nvPr/>
        </p:nvSpPr>
        <p:spPr>
          <a:xfrm>
            <a:off x="7775430" y="1721898"/>
            <a:ext cx="1353644" cy="1533493"/>
          </a:xfrm>
          <a:prstGeom prst="round2DiagRect">
            <a:avLst/>
          </a:prstGeom>
          <a:solidFill>
            <a:srgbClr val="339933">
              <a:alpha val="8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FFFFFF"/>
                </a:solidFill>
                <a:latin typeface="Candara" panose="020E0502030303020204" pitchFamily="34" charset="0"/>
              </a:rPr>
              <a:t>Banks &amp; Mobile companies beginning to invest in L3F</a:t>
            </a:r>
            <a:endParaRPr lang="en-US" sz="1400" b="1" dirty="0">
              <a:solidFill>
                <a:srgbClr val="FFFFFF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Round Diagonal Corner Rectangle 10"/>
          <p:cNvSpPr/>
          <p:nvPr/>
        </p:nvSpPr>
        <p:spPr>
          <a:xfrm>
            <a:off x="228600" y="844331"/>
            <a:ext cx="1295400" cy="383381"/>
          </a:xfrm>
          <a:prstGeom prst="round2DiagRect">
            <a:avLst/>
          </a:prstGeom>
          <a:solidFill>
            <a:srgbClr val="339933">
              <a:alpha val="8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FFFFFF"/>
                </a:solidFill>
                <a:latin typeface="Candara" panose="020E0502030303020204" pitchFamily="34" charset="0"/>
              </a:rPr>
              <a:t>In India</a:t>
            </a:r>
            <a:endParaRPr lang="en-US" sz="1600" b="1" dirty="0">
              <a:solidFill>
                <a:srgbClr val="FFFFFF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26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From Mental Illusion to Reality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953000" y="1950255"/>
            <a:ext cx="3516313" cy="4648200"/>
          </a:xfrm>
        </p:spPr>
        <p:txBody>
          <a:bodyPr/>
          <a:lstStyle/>
          <a:p>
            <a:r>
              <a:rPr lang="en-CA" dirty="0" smtClean="0"/>
              <a:t>The Solution</a:t>
            </a:r>
          </a:p>
          <a:p>
            <a:endParaRPr lang="en-CA" dirty="0"/>
          </a:p>
          <a:p>
            <a:r>
              <a:rPr lang="en-CA" dirty="0" smtClean="0"/>
              <a:t>Holistic Perspectives of Communities</a:t>
            </a:r>
          </a:p>
          <a:p>
            <a:endParaRPr lang="en-CA" dirty="0" smtClean="0"/>
          </a:p>
          <a:p>
            <a:r>
              <a:rPr lang="en-CA" dirty="0"/>
              <a:t>+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Holistic Approach in Development</a:t>
            </a:r>
            <a:endParaRPr lang="en-CA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381000" y="1941971"/>
            <a:ext cx="3516313" cy="4648200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2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3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The Problem</a:t>
            </a:r>
          </a:p>
          <a:p>
            <a:endParaRPr lang="en-CA" dirty="0" smtClean="0"/>
          </a:p>
          <a:p>
            <a:r>
              <a:rPr lang="en-CA" dirty="0" smtClean="0"/>
              <a:t>Holistic Perspectives of Communities</a:t>
            </a:r>
          </a:p>
          <a:p>
            <a:r>
              <a:rPr lang="en-CA" dirty="0" smtClean="0"/>
              <a:t>Vs</a:t>
            </a:r>
          </a:p>
          <a:p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 smtClean="0"/>
              <a:t>sectoral </a:t>
            </a:r>
            <a:r>
              <a:rPr lang="en-CA" dirty="0" smtClean="0"/>
              <a:t>approaches (in spite of systems framework) </a:t>
            </a:r>
            <a:r>
              <a:rPr lang="en-CA" dirty="0" smtClean="0"/>
              <a:t>of knowledge and development agencies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8049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520542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kbala\Desktop\L3F 6 (640x48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31323"/>
            <a:ext cx="4343400" cy="24799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706024"/>
            <a:ext cx="3352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Indian farmer learning through mobile phone</a:t>
            </a:r>
            <a:endParaRPr lang="en-CA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2971801"/>
            <a:ext cx="3352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Kenyan farmer learning through mobile phone</a:t>
            </a:r>
            <a:endParaRPr lang="en-CA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3287153"/>
            <a:ext cx="3352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Group based learning in Kenya</a:t>
            </a:r>
            <a:endParaRPr lang="en-CA" sz="11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4097825"/>
            <a:ext cx="4832200" cy="2719247"/>
          </a:xfrm>
          <a:prstGeom prst="rect">
            <a:avLst/>
          </a:prstGeom>
        </p:spPr>
      </p:pic>
      <p:pic>
        <p:nvPicPr>
          <p:cNvPr id="12" name="Picture 8" descr="066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33991"/>
            <a:ext cx="3733800" cy="198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4300" y="4582298"/>
            <a:ext cx="3352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L3F enterprise in Uganda</a:t>
            </a:r>
            <a:endParaRPr lang="en-CA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410200" y="3733310"/>
            <a:ext cx="3352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L3F farmers together to negotiate with banks-India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25313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67000"/>
            <a:ext cx="8686800" cy="1265238"/>
          </a:xfrm>
        </p:spPr>
        <p:txBody>
          <a:bodyPr/>
          <a:lstStyle/>
          <a:p>
            <a:r>
              <a:rPr lang="en-US" sz="5400" b="1" dirty="0" smtClean="0"/>
              <a:t>THANK YOU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55074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06-CLS-01\Users\DTremblay\Desktop\COM map_20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" t="4032" r="894" b="3518"/>
          <a:stretch/>
        </p:blipFill>
        <p:spPr bwMode="auto">
          <a:xfrm>
            <a:off x="-249382" y="1"/>
            <a:ext cx="96783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96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369" y="152400"/>
            <a:ext cx="8229600" cy="126523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CA" sz="4800" dirty="0" smtClean="0"/>
              <a:t>COL: </a:t>
            </a:r>
            <a:r>
              <a:rPr lang="en-CA" sz="3100" dirty="0" smtClean="0"/>
              <a:t>An Intergovernmental Organization</a:t>
            </a:r>
            <a:endParaRPr lang="en-CA" dirty="0"/>
          </a:p>
        </p:txBody>
      </p:sp>
      <p:grpSp>
        <p:nvGrpSpPr>
          <p:cNvPr id="8" name="Group 7"/>
          <p:cNvGrpSpPr/>
          <p:nvPr/>
        </p:nvGrpSpPr>
        <p:grpSpPr>
          <a:xfrm>
            <a:off x="402431" y="1981200"/>
            <a:ext cx="8339138" cy="3810000"/>
            <a:chOff x="442910" y="1828800"/>
            <a:chExt cx="8339138" cy="3810000"/>
          </a:xfrm>
        </p:grpSpPr>
        <p:sp>
          <p:nvSpPr>
            <p:cNvPr id="5" name="Round Diagonal Corner Rectangle 4"/>
            <p:cNvSpPr/>
            <p:nvPr/>
          </p:nvSpPr>
          <p:spPr>
            <a:xfrm>
              <a:off x="4438648" y="1828800"/>
              <a:ext cx="4343400" cy="3810000"/>
            </a:xfrm>
            <a:prstGeom prst="round2Diag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2960" rtlCol="0" anchor="ctr"/>
            <a:lstStyle/>
            <a:p>
              <a:r>
                <a:rPr lang="en-US" sz="2400" dirty="0">
                  <a:solidFill>
                    <a:srgbClr val="FFFFFF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To help Commonwealth governments and institutions use various technologies to improve </a:t>
              </a:r>
              <a:r>
                <a:rPr lang="en-US" sz="2400" dirty="0" smtClean="0">
                  <a:solidFill>
                    <a:srgbClr val="FFFFFF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access to learning leading to sustainable development</a:t>
              </a:r>
              <a:r>
                <a:rPr lang="en-US" sz="2400" dirty="0">
                  <a:solidFill>
                    <a:srgbClr val="FFFFFF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.</a:t>
              </a: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910" y="1828800"/>
              <a:ext cx="4595568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8369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562600"/>
          </a:xfrm>
        </p:spPr>
        <p:txBody>
          <a:bodyPr/>
          <a:lstStyle/>
          <a:p>
            <a:r>
              <a:rPr lang="en-CA" dirty="0" smtClean="0"/>
              <a:t>Africa has a long history</a:t>
            </a:r>
          </a:p>
          <a:p>
            <a:r>
              <a:rPr lang="en-CA" dirty="0" smtClean="0"/>
              <a:t>But </a:t>
            </a:r>
            <a:r>
              <a:rPr lang="en-CA" dirty="0" smtClean="0"/>
              <a:t>now……..</a:t>
            </a:r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sz="900" dirty="0" smtClean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7675" y="152400"/>
            <a:ext cx="8382000" cy="990600"/>
          </a:xfrm>
        </p:spPr>
        <p:txBody>
          <a:bodyPr/>
          <a:lstStyle/>
          <a:p>
            <a:pPr algn="ctr"/>
            <a:r>
              <a:rPr lang="en-CA" sz="3200" dirty="0" smtClean="0"/>
              <a:t>Business Enterprises among Smallholders</a:t>
            </a:r>
            <a:endParaRPr lang="en-CA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1970"/>
            <a:ext cx="6114845" cy="4181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43795" y="5382161"/>
            <a:ext cx="27338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CA" sz="800" dirty="0" err="1"/>
              <a:t>Eluhaiwe</a:t>
            </a:r>
            <a:r>
              <a:rPr lang="en-CA" sz="800" dirty="0"/>
              <a:t>, Paul N. (2013). Access to finance: Challenges of Lending to MSMEs  &amp;</a:t>
            </a:r>
          </a:p>
          <a:p>
            <a:pPr marL="0" indent="0">
              <a:buNone/>
            </a:pPr>
            <a:r>
              <a:rPr lang="en-CA" sz="800" dirty="0"/>
              <a:t>Agricultural Enterprises. Presentation made in the Niger Delta Development Forum.</a:t>
            </a:r>
          </a:p>
          <a:p>
            <a:pPr marL="0" indent="0">
              <a:buNone/>
            </a:pPr>
            <a:r>
              <a:rPr lang="en-CA" sz="800" dirty="0"/>
              <a:t> Retrieved  on 1, June 2016 from</a:t>
            </a:r>
          </a:p>
          <a:p>
            <a:pPr marL="0" indent="0">
              <a:buNone/>
            </a:pPr>
            <a:r>
              <a:rPr lang="en-CA" sz="800" dirty="0"/>
              <a:t> </a:t>
            </a:r>
            <a:r>
              <a:rPr lang="en-CA" sz="800" u="sng" dirty="0">
                <a:hlinkClick r:id="rId3"/>
              </a:rPr>
              <a:t>http://www.nddforum.org/images/files/Background-Paper-1-on-Access-to-Finance-Challenges-of-Lending-to-MSMEs-Agricultural-Enterprises-by-Paul-Eluhaiwe-CBN.pdf</a:t>
            </a:r>
            <a:endParaRPr lang="en-CA" sz="800" dirty="0"/>
          </a:p>
          <a:p>
            <a:endParaRPr lang="en-CA" sz="800" dirty="0"/>
          </a:p>
        </p:txBody>
      </p:sp>
    </p:spTree>
    <p:extLst>
      <p:ext uri="{BB962C8B-B14F-4D97-AF65-F5344CB8AC3E}">
        <p14:creationId xmlns:p14="http://schemas.microsoft.com/office/powerpoint/2010/main" val="258918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2133600"/>
            <a:ext cx="8382000" cy="4572000"/>
          </a:xfrm>
        </p:spPr>
        <p:txBody>
          <a:bodyPr/>
          <a:lstStyle/>
          <a:p>
            <a:pPr marL="0" indent="0" algn="ctr">
              <a:buNone/>
            </a:pPr>
            <a:r>
              <a:rPr lang="en-CA" sz="3600" dirty="0"/>
              <a:t>a person who combines the factors of production such as land, labour, capital and organisation for producing and marketing goods and services to maximise profit.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Who is an entrepreneur?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7818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0" y="2057400"/>
            <a:ext cx="8382000" cy="1447800"/>
          </a:xfrm>
        </p:spPr>
        <p:txBody>
          <a:bodyPr/>
          <a:lstStyle/>
          <a:p>
            <a:r>
              <a:rPr lang="en-CA" dirty="0" smtClean="0"/>
              <a:t>A subsistence farmer focusing on </a:t>
            </a:r>
            <a:r>
              <a:rPr lang="en-CA" dirty="0"/>
              <a:t>loss-minimisation strategies </a:t>
            </a:r>
            <a:r>
              <a:rPr lang="en-CA" dirty="0" smtClean="0"/>
              <a:t>rather than on profit-maximization</a:t>
            </a:r>
            <a:endParaRPr lang="en-CA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Who is a smallholder? </a:t>
            </a:r>
            <a:endParaRPr lang="en-CA" dirty="0"/>
          </a:p>
        </p:txBody>
      </p:sp>
      <p:sp>
        <p:nvSpPr>
          <p:cNvPr id="4" name="Content Placeholder 6"/>
          <p:cNvSpPr txBox="1">
            <a:spLocks/>
          </p:cNvSpPr>
          <p:nvPr/>
        </p:nvSpPr>
        <p:spPr bwMode="auto">
          <a:xfrm>
            <a:off x="777240" y="4419600"/>
            <a:ext cx="8382000" cy="1447800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lang="en-US" sz="3000" kern="12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lang="en-US" sz="2600" kern="12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lang="en-US" sz="2300" kern="12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000" kern="12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lang="en-US" sz="2000" kern="12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Hence transition to profit maximization requires substantial support system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093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09800" y="2667000"/>
            <a:ext cx="5334000" cy="3200400"/>
          </a:xfrm>
        </p:spPr>
        <p:txBody>
          <a:bodyPr/>
          <a:lstStyle/>
          <a:p>
            <a:r>
              <a:rPr lang="en-CA" sz="4000" dirty="0" smtClean="0"/>
              <a:t>Capital mobilization</a:t>
            </a:r>
          </a:p>
          <a:p>
            <a:r>
              <a:rPr lang="en-CA" sz="4000" dirty="0" smtClean="0"/>
              <a:t>Capacity Building </a:t>
            </a:r>
          </a:p>
          <a:p>
            <a:r>
              <a:rPr lang="en-CA" sz="4000" dirty="0" smtClean="0"/>
              <a:t>Infrastructure Support</a:t>
            </a:r>
          </a:p>
          <a:p>
            <a:r>
              <a:rPr lang="en-CA" sz="4000" dirty="0" smtClean="0"/>
              <a:t>Value-Chain Linkages</a:t>
            </a:r>
            <a:endParaRPr lang="en-CA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Support System for the Transition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999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762000" y="2895600"/>
            <a:ext cx="7772400" cy="1219200"/>
          </a:xfrm>
        </p:spPr>
        <p:txBody>
          <a:bodyPr/>
          <a:lstStyle/>
          <a:p>
            <a:r>
              <a:rPr lang="en-CA" sz="4800" dirty="0" smtClean="0"/>
              <a:t>Are they enough???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376284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09-12 Powerpoint">
  <a:themeElements>
    <a:clrScheme name="Custom 1">
      <a:dk1>
        <a:srgbClr val="54301A"/>
      </a:dk1>
      <a:lt1>
        <a:sysClr val="window" lastClr="FFFFFF"/>
      </a:lt1>
      <a:dk2>
        <a:srgbClr val="327D97"/>
      </a:dk2>
      <a:lt2>
        <a:srgbClr val="FFFFFF"/>
      </a:lt2>
      <a:accent1>
        <a:srgbClr val="B2BB1E"/>
      </a:accent1>
      <a:accent2>
        <a:srgbClr val="25A4AA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L09-12 Powerpoint">
  <a:themeElements>
    <a:clrScheme name="Commonwealth of Learning (Dark)">
      <a:dk1>
        <a:srgbClr val="221A48"/>
      </a:dk1>
      <a:lt1>
        <a:srgbClr val="FFFFFF"/>
      </a:lt1>
      <a:dk2>
        <a:srgbClr val="221A48"/>
      </a:dk2>
      <a:lt2>
        <a:srgbClr val="FFFFFF"/>
      </a:lt2>
      <a:accent1>
        <a:srgbClr val="5F5938"/>
      </a:accent1>
      <a:accent2>
        <a:srgbClr val="E84784"/>
      </a:accent2>
      <a:accent3>
        <a:srgbClr val="00946D"/>
      </a:accent3>
      <a:accent4>
        <a:srgbClr val="CFA053"/>
      </a:accent4>
      <a:accent5>
        <a:srgbClr val="8294DC"/>
      </a:accent5>
      <a:accent6>
        <a:srgbClr val="BBBF11"/>
      </a:accent6>
      <a:hlink>
        <a:srgbClr val="6E6F6E"/>
      </a:hlink>
      <a:folHlink>
        <a:srgbClr val="45283B"/>
      </a:folHlink>
    </a:clrScheme>
    <a:fontScheme name="Commonwealth of Learning">
      <a:majorFont>
        <a:latin typeface="Georgia"/>
        <a:ea typeface=""/>
        <a:cs typeface=""/>
      </a:majorFont>
      <a:minorFont>
        <a:latin typeface="Times New Roman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OL09-12 Powerpoint">
  <a:themeElements>
    <a:clrScheme name="Commonwealth of Learning (Dark)">
      <a:dk1>
        <a:srgbClr val="221A48"/>
      </a:dk1>
      <a:lt1>
        <a:srgbClr val="FFFFFF"/>
      </a:lt1>
      <a:dk2>
        <a:srgbClr val="221A48"/>
      </a:dk2>
      <a:lt2>
        <a:srgbClr val="FFFFFF"/>
      </a:lt2>
      <a:accent1>
        <a:srgbClr val="5F5938"/>
      </a:accent1>
      <a:accent2>
        <a:srgbClr val="E84784"/>
      </a:accent2>
      <a:accent3>
        <a:srgbClr val="00946D"/>
      </a:accent3>
      <a:accent4>
        <a:srgbClr val="CFA053"/>
      </a:accent4>
      <a:accent5>
        <a:srgbClr val="8294DC"/>
      </a:accent5>
      <a:accent6>
        <a:srgbClr val="BBBF11"/>
      </a:accent6>
      <a:hlink>
        <a:srgbClr val="6E6F6E"/>
      </a:hlink>
      <a:folHlink>
        <a:srgbClr val="45283B"/>
      </a:folHlink>
    </a:clrScheme>
    <a:fontScheme name="Commonwealth of Learning">
      <a:majorFont>
        <a:latin typeface="Georgia"/>
        <a:ea typeface=""/>
        <a:cs typeface=""/>
      </a:majorFont>
      <a:minorFont>
        <a:latin typeface="Times New Roman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13C66AF0C0864EB7FD267BDEDEE494" ma:contentTypeVersion="1" ma:contentTypeDescription="Create a new document." ma:contentTypeScope="" ma:versionID="7730f17ca72eb0d8f02e19d957b8fe4b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b42b2ff7b813b96aac5b6b1f56f24a1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9C6848-DB52-4223-95CA-CF78B84AC9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506B919-EF8F-4176-9FEC-1778D68BCACA}">
  <ds:schemaRefs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1B702B5-F830-40B0-813C-AFD3D474A78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5322</TotalTime>
  <Words>877</Words>
  <Application>Microsoft Office PowerPoint</Application>
  <PresentationFormat>On-screen Show (4:3)</PresentationFormat>
  <Paragraphs>161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9" baseType="lpstr">
      <vt:lpstr>Arial</vt:lpstr>
      <vt:lpstr>Arial Narrow</vt:lpstr>
      <vt:lpstr>Calibri</vt:lpstr>
      <vt:lpstr>Candara</vt:lpstr>
      <vt:lpstr>Georgia</vt:lpstr>
      <vt:lpstr>Times New Roman</vt:lpstr>
      <vt:lpstr>Trebuchet MS</vt:lpstr>
      <vt:lpstr>Verdana</vt:lpstr>
      <vt:lpstr>Wingdings</vt:lpstr>
      <vt:lpstr>COL09-12 Powerpoint</vt:lpstr>
      <vt:lpstr>Custom Design</vt:lpstr>
      <vt:lpstr>1_COL09-12 Powerpoint</vt:lpstr>
      <vt:lpstr>2_COL09-12 Powerpoint</vt:lpstr>
      <vt:lpstr>1_Horizon</vt:lpstr>
      <vt:lpstr>PowerPoint Presentation</vt:lpstr>
      <vt:lpstr>PowerPoint Presentation</vt:lpstr>
      <vt:lpstr>PowerPoint Presentation</vt:lpstr>
      <vt:lpstr>COL: An Intergovernmental Organization</vt:lpstr>
      <vt:lpstr>Business Enterprises among Smallholders</vt:lpstr>
      <vt:lpstr>Who is an entrepreneur? </vt:lpstr>
      <vt:lpstr>Who is a smallholder? </vt:lpstr>
      <vt:lpstr>Support System for the Transition</vt:lpstr>
      <vt:lpstr>PowerPoint Presentation</vt:lpstr>
      <vt:lpstr>COL’s  Lifelong Learning for Farmers       ( L3F) </vt:lpstr>
      <vt:lpstr>L3F: Win-Win Situation  for Secondary Stakeholders</vt:lpstr>
      <vt:lpstr>L3F and Financial Institutions</vt:lpstr>
      <vt:lpstr>PowerPoint Presentation</vt:lpstr>
      <vt:lpstr>Empowerment as an Outcome</vt:lpstr>
      <vt:lpstr>COL’s 3 Dimensional Model of Empowerment</vt:lpstr>
      <vt:lpstr>The Study: Among the Backyard Poultry Enterprises in Western Kenya</vt:lpstr>
      <vt:lpstr>PowerPoint Presentation</vt:lpstr>
      <vt:lpstr>Profit of the Enterprises</vt:lpstr>
      <vt:lpstr>Profit Efficiency by Groups </vt:lpstr>
      <vt:lpstr>PowerPoint Presentation</vt:lpstr>
      <vt:lpstr>COL’s  Lifelong Learning for Farmers       ( L3F) </vt:lpstr>
      <vt:lpstr>Outcomes  &amp; Impacts in Last Six Years</vt:lpstr>
      <vt:lpstr>From Mental Illusion to Reality</vt:lpstr>
      <vt:lpstr>PowerPoint Presentation</vt:lpstr>
      <vt:lpstr>THANK YOU</vt:lpstr>
    </vt:vector>
  </TitlesOfParts>
  <Company>Commonwealth of Learning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2012-15</dc:title>
  <dc:creator>Denise Tremblay</dc:creator>
  <cp:lastModifiedBy>K Balasubramanian</cp:lastModifiedBy>
  <cp:revision>407</cp:revision>
  <cp:lastPrinted>2015-05-16T19:34:26Z</cp:lastPrinted>
  <dcterms:created xsi:type="dcterms:W3CDTF">2011-03-25T22:35:22Z</dcterms:created>
  <dcterms:modified xsi:type="dcterms:W3CDTF">2016-06-14T10:20:47Z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0x0101003F13C66AF0C0864EB7FD267BDEDEE494</vt:lpwstr>
  </property>
</Properties>
</file>