
<file path=[Content_Types].xml><?xml version="1.0" encoding="utf-8"?>
<Types xmlns="http://schemas.openxmlformats.org/package/2006/content-types">
  <Default Extension="png" ContentType="image/png"/>
  <Default Extension="tmp"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42"/>
  </p:notesMasterIdLst>
  <p:sldIdLst>
    <p:sldId id="298" r:id="rId6"/>
    <p:sldId id="257" r:id="rId7"/>
    <p:sldId id="299" r:id="rId8"/>
    <p:sldId id="259" r:id="rId9"/>
    <p:sldId id="301" r:id="rId10"/>
    <p:sldId id="310" r:id="rId11"/>
    <p:sldId id="314" r:id="rId12"/>
    <p:sldId id="303" r:id="rId13"/>
    <p:sldId id="266" r:id="rId14"/>
    <p:sldId id="319" r:id="rId15"/>
    <p:sldId id="305" r:id="rId16"/>
    <p:sldId id="318" r:id="rId17"/>
    <p:sldId id="269" r:id="rId18"/>
    <p:sldId id="270" r:id="rId19"/>
    <p:sldId id="271" r:id="rId20"/>
    <p:sldId id="272" r:id="rId21"/>
    <p:sldId id="273" r:id="rId22"/>
    <p:sldId id="312" r:id="rId23"/>
    <p:sldId id="276" r:id="rId24"/>
    <p:sldId id="282" r:id="rId25"/>
    <p:sldId id="311" r:id="rId26"/>
    <p:sldId id="277" r:id="rId27"/>
    <p:sldId id="327" r:id="rId28"/>
    <p:sldId id="285" r:id="rId29"/>
    <p:sldId id="286" r:id="rId30"/>
    <p:sldId id="326" r:id="rId31"/>
    <p:sldId id="287" r:id="rId32"/>
    <p:sldId id="288" r:id="rId33"/>
    <p:sldId id="290" r:id="rId34"/>
    <p:sldId id="292" r:id="rId35"/>
    <p:sldId id="278" r:id="rId36"/>
    <p:sldId id="280" r:id="rId37"/>
    <p:sldId id="307" r:id="rId38"/>
    <p:sldId id="296" r:id="rId39"/>
    <p:sldId id="261" r:id="rId40"/>
    <p:sldId id="32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67BBF"/>
    <a:srgbClr val="AA1E41"/>
    <a:srgbClr val="290088"/>
    <a:srgbClr val="1B9974"/>
    <a:srgbClr val="A9103D"/>
    <a:srgbClr val="E05829"/>
    <a:srgbClr val="00946C"/>
    <a:srgbClr val="9F925E"/>
    <a:srgbClr val="4679BC"/>
    <a:srgbClr val="7145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0" autoAdjust="0"/>
    <p:restoredTop sz="85270" autoAdjust="0"/>
  </p:normalViewPr>
  <p:slideViewPr>
    <p:cSldViewPr snapToGrid="0">
      <p:cViewPr varScale="1">
        <p:scale>
          <a:sx n="70" d="100"/>
          <a:sy n="70" d="100"/>
        </p:scale>
        <p:origin x="1579"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48"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888948642108095E-2"/>
          <c:y val="8.3979129533178529E-2"/>
          <c:w val="0.94084431298736215"/>
          <c:h val="0.90762295751350364"/>
        </c:manualLayout>
      </c:layout>
      <c:barChart>
        <c:barDir val="col"/>
        <c:grouping val="clustered"/>
        <c:varyColors val="0"/>
        <c:ser>
          <c:idx val="0"/>
          <c:order val="0"/>
          <c:tx>
            <c:strRef>
              <c:f>Sheet1!$B$1</c:f>
              <c:strCache>
                <c:ptCount val="1"/>
                <c:pt idx="0">
                  <c:v>Series 1</c:v>
                </c:pt>
              </c:strCache>
            </c:strRef>
          </c:tx>
          <c:spPr>
            <a:noFill/>
            <a:ln w="25400" cap="flat" cmpd="sng" algn="ctr">
              <a:solidFill>
                <a:schemeClr val="tx1"/>
              </a:solidFill>
              <a:miter lim="800000"/>
            </a:ln>
            <a:effectLst/>
          </c:spPr>
          <c:invertIfNegative val="0"/>
          <c:dPt>
            <c:idx val="0"/>
            <c:invertIfNegative val="0"/>
            <c:bubble3D val="0"/>
            <c:spPr>
              <a:solidFill>
                <a:srgbClr val="7030A0"/>
              </a:solidFill>
              <a:ln w="25400" cap="flat" cmpd="sng" algn="ctr">
                <a:solidFill>
                  <a:schemeClr val="tx1"/>
                </a:solidFill>
                <a:miter lim="800000"/>
              </a:ln>
              <a:effectLst/>
            </c:spPr>
            <c:extLst>
              <c:ext xmlns:c16="http://schemas.microsoft.com/office/drawing/2014/chart" uri="{C3380CC4-5D6E-409C-BE32-E72D297353CC}">
                <c16:uniqueId val="{00000004-54EC-4A03-A4CB-441B4D7CA6E7}"/>
              </c:ext>
            </c:extLst>
          </c:dPt>
          <c:dPt>
            <c:idx val="1"/>
            <c:invertIfNegative val="0"/>
            <c:bubble3D val="0"/>
            <c:spPr>
              <a:solidFill>
                <a:schemeClr val="bg2">
                  <a:lumMod val="75000"/>
                </a:schemeClr>
              </a:solidFill>
              <a:ln w="25400" cap="flat" cmpd="sng" algn="ctr">
                <a:solidFill>
                  <a:schemeClr val="tx1"/>
                </a:solidFill>
                <a:miter lim="800000"/>
              </a:ln>
              <a:effectLst/>
            </c:spPr>
            <c:extLst>
              <c:ext xmlns:c16="http://schemas.microsoft.com/office/drawing/2014/chart" uri="{C3380CC4-5D6E-409C-BE32-E72D297353CC}">
                <c16:uniqueId val="{00000003-54EC-4A03-A4CB-441B4D7CA6E7}"/>
              </c:ext>
            </c:extLst>
          </c:dPt>
          <c:cat>
            <c:strRef>
              <c:f>Sheet1!$A$2:$A$5</c:f>
              <c:strCache>
                <c:ptCount val="2"/>
                <c:pt idx="0">
                  <c:v>VUSSC programme</c:v>
                </c:pt>
                <c:pt idx="1">
                  <c:v>Campus-based programme</c:v>
                </c:pt>
              </c:strCache>
            </c:strRef>
          </c:cat>
          <c:val>
            <c:numRef>
              <c:f>Sheet1!$B$2:$B$5</c:f>
              <c:numCache>
                <c:formatCode>General</c:formatCode>
                <c:ptCount val="4"/>
                <c:pt idx="0">
                  <c:v>42700</c:v>
                </c:pt>
                <c:pt idx="1">
                  <c:v>87600</c:v>
                </c:pt>
              </c:numCache>
            </c:numRef>
          </c:val>
          <c:extLst>
            <c:ext xmlns:c16="http://schemas.microsoft.com/office/drawing/2014/chart" uri="{C3380CC4-5D6E-409C-BE32-E72D297353CC}">
              <c16:uniqueId val="{00000000-54EC-4A03-A4CB-441B4D7CA6E7}"/>
            </c:ext>
          </c:extLst>
        </c:ser>
        <c:ser>
          <c:idx val="1"/>
          <c:order val="1"/>
          <c:tx>
            <c:strRef>
              <c:f>Sheet1!$C$1</c:f>
              <c:strCache>
                <c:ptCount val="1"/>
                <c:pt idx="0">
                  <c:v>Column2</c:v>
                </c:pt>
              </c:strCache>
            </c:strRef>
          </c:tx>
          <c:spPr>
            <a:noFill/>
            <a:ln w="25400" cap="flat" cmpd="sng" algn="ctr">
              <a:solidFill>
                <a:schemeClr val="accent2"/>
              </a:solidFill>
              <a:miter lim="800000"/>
            </a:ln>
            <a:effectLst/>
          </c:spPr>
          <c:invertIfNegative val="0"/>
          <c:cat>
            <c:strRef>
              <c:f>Sheet1!$A$2:$A$5</c:f>
              <c:strCache>
                <c:ptCount val="2"/>
                <c:pt idx="0">
                  <c:v>VUSSC programme</c:v>
                </c:pt>
                <c:pt idx="1">
                  <c:v>Campus-based programme</c:v>
                </c:pt>
              </c:strCache>
            </c:strRef>
          </c:cat>
          <c:val>
            <c:numRef>
              <c:f>Sheet1!$C$2:$C$5</c:f>
              <c:numCache>
                <c:formatCode>General</c:formatCode>
                <c:ptCount val="4"/>
              </c:numCache>
            </c:numRef>
          </c:val>
          <c:extLst>
            <c:ext xmlns:c16="http://schemas.microsoft.com/office/drawing/2014/chart" uri="{C3380CC4-5D6E-409C-BE32-E72D297353CC}">
              <c16:uniqueId val="{00000001-54EC-4A03-A4CB-441B4D7CA6E7}"/>
            </c:ext>
          </c:extLst>
        </c:ser>
        <c:ser>
          <c:idx val="2"/>
          <c:order val="2"/>
          <c:tx>
            <c:strRef>
              <c:f>Sheet1!$D$1</c:f>
              <c:strCache>
                <c:ptCount val="1"/>
                <c:pt idx="0">
                  <c:v>Column1</c:v>
                </c:pt>
              </c:strCache>
            </c:strRef>
          </c:tx>
          <c:spPr>
            <a:noFill/>
            <a:ln w="25400" cap="flat" cmpd="sng" algn="ctr">
              <a:solidFill>
                <a:schemeClr val="accent3"/>
              </a:solidFill>
              <a:miter lim="800000"/>
            </a:ln>
            <a:effectLst/>
          </c:spPr>
          <c:invertIfNegative val="0"/>
          <c:cat>
            <c:strRef>
              <c:f>Sheet1!$A$2:$A$5</c:f>
              <c:strCache>
                <c:ptCount val="2"/>
                <c:pt idx="0">
                  <c:v>VUSSC programme</c:v>
                </c:pt>
                <c:pt idx="1">
                  <c:v>Campus-based programme</c:v>
                </c:pt>
              </c:strCache>
            </c:strRef>
          </c:cat>
          <c:val>
            <c:numRef>
              <c:f>Sheet1!$D$2:$D$5</c:f>
              <c:numCache>
                <c:formatCode>General</c:formatCode>
                <c:ptCount val="4"/>
              </c:numCache>
            </c:numRef>
          </c:val>
          <c:extLst>
            <c:ext xmlns:c16="http://schemas.microsoft.com/office/drawing/2014/chart" uri="{C3380CC4-5D6E-409C-BE32-E72D297353CC}">
              <c16:uniqueId val="{00000002-54EC-4A03-A4CB-441B4D7CA6E7}"/>
            </c:ext>
          </c:extLst>
        </c:ser>
        <c:dLbls>
          <c:showLegendKey val="0"/>
          <c:showVal val="0"/>
          <c:showCatName val="0"/>
          <c:showSerName val="0"/>
          <c:showPercent val="0"/>
          <c:showBubbleSize val="0"/>
        </c:dLbls>
        <c:gapWidth val="164"/>
        <c:overlap val="-35"/>
        <c:axId val="226278016"/>
        <c:axId val="401115160"/>
      </c:barChart>
      <c:catAx>
        <c:axId val="226278016"/>
        <c:scaling>
          <c:orientation val="minMax"/>
        </c:scaling>
        <c:delete val="1"/>
        <c:axPos val="b"/>
        <c:numFmt formatCode="General" sourceLinked="1"/>
        <c:majorTickMark val="none"/>
        <c:minorTickMark val="none"/>
        <c:tickLblPos val="nextTo"/>
        <c:crossAx val="401115160"/>
        <c:crosses val="autoZero"/>
        <c:auto val="1"/>
        <c:lblAlgn val="ctr"/>
        <c:lblOffset val="100"/>
        <c:noMultiLvlLbl val="0"/>
      </c:catAx>
      <c:valAx>
        <c:axId val="401115160"/>
        <c:scaling>
          <c:orientation val="minMax"/>
        </c:scaling>
        <c:delete val="1"/>
        <c:axPos val="l"/>
        <c:numFmt formatCode="General" sourceLinked="1"/>
        <c:majorTickMark val="none"/>
        <c:minorTickMark val="none"/>
        <c:tickLblPos val="nextTo"/>
        <c:crossAx val="226278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60811885700715"/>
          <c:y val="0.1780001044810921"/>
          <c:w val="0.56328117564779456"/>
          <c:h val="0.82199989551890784"/>
        </c:manualLayout>
      </c:layout>
      <c:pieChart>
        <c:varyColors val="1"/>
        <c:ser>
          <c:idx val="0"/>
          <c:order val="0"/>
          <c:tx>
            <c:strRef>
              <c:f>Sheet1!$B$1</c:f>
              <c:strCache>
                <c:ptCount val="1"/>
                <c:pt idx="0">
                  <c:v>Sales</c:v>
                </c:pt>
              </c:strCache>
            </c:strRef>
          </c:tx>
          <c:spPr>
            <a:solidFill>
              <a:schemeClr val="accent2"/>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2-ED4F-42CD-A6DB-2FC1231030B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698-4BC5-B61B-3B050C1E70E1}"/>
              </c:ext>
            </c:extLst>
          </c:dPt>
          <c:cat>
            <c:strRef>
              <c:f>Sheet1!$A$2:$A$3</c:f>
              <c:strCache>
                <c:ptCount val="2"/>
                <c:pt idx="0">
                  <c:v>1st Qtr</c:v>
                </c:pt>
                <c:pt idx="1">
                  <c:v>2nd Qtr</c:v>
                </c:pt>
              </c:strCache>
            </c:strRef>
          </c:cat>
          <c:val>
            <c:numRef>
              <c:f>Sheet1!$B$2:$B$3</c:f>
              <c:numCache>
                <c:formatCode>General</c:formatCode>
                <c:ptCount val="2"/>
                <c:pt idx="0">
                  <c:v>9</c:v>
                </c:pt>
                <c:pt idx="1">
                  <c:v>91</c:v>
                </c:pt>
              </c:numCache>
            </c:numRef>
          </c:val>
          <c:extLst>
            <c:ext xmlns:c16="http://schemas.microsoft.com/office/drawing/2014/chart" uri="{C3380CC4-5D6E-409C-BE32-E72D297353CC}">
              <c16:uniqueId val="{00000000-ED4F-42CD-A6DB-2FC1231030B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5730-40BC-B823-5ED0375FA2F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487-4BB2-A997-6A41E2556126}"/>
              </c:ext>
            </c:extLst>
          </c:dPt>
          <c:cat>
            <c:strRef>
              <c:f>Sheet1!$A$2:$A$3</c:f>
              <c:strCache>
                <c:ptCount val="2"/>
                <c:pt idx="0">
                  <c:v>1st Qtr</c:v>
                </c:pt>
                <c:pt idx="1">
                  <c:v>2nd Qtr</c:v>
                </c:pt>
              </c:strCache>
            </c:strRef>
          </c:cat>
          <c:val>
            <c:numRef>
              <c:f>Sheet1!$B$2:$B$3</c:f>
              <c:numCache>
                <c:formatCode>General</c:formatCode>
                <c:ptCount val="2"/>
                <c:pt idx="0">
                  <c:v>77</c:v>
                </c:pt>
                <c:pt idx="1">
                  <c:v>23</c:v>
                </c:pt>
              </c:numCache>
            </c:numRef>
          </c:val>
          <c:extLst>
            <c:ext xmlns:c16="http://schemas.microsoft.com/office/drawing/2014/chart" uri="{C3380CC4-5D6E-409C-BE32-E72D297353CC}">
              <c16:uniqueId val="{00000000-5730-40BC-B823-5ED0375FA2F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2/11/2018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2570287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sz="2000" dirty="0">
                <a:latin typeface="Times New Roman" panose="02020603050405020304" pitchFamily="18" charset="0"/>
                <a:cs typeface="Times New Roman" panose="02020603050405020304" pitchFamily="18" charset="0"/>
              </a:rPr>
              <a:t>These women are part of COL’s L3F under which they have learnt agriculture and enterprise development skills using basic mobile phones. Because of this they have established companies in agriculture and livestock in which they are shareholders. They have generated enough assets within a space of three years.</a:t>
            </a:r>
          </a:p>
          <a:p>
            <a:r>
              <a:rPr lang="en-CA" sz="2000" dirty="0">
                <a:latin typeface="Times New Roman" panose="02020603050405020304" pitchFamily="18" charset="0"/>
                <a:cs typeface="Times New Roman" panose="02020603050405020304" pitchFamily="18" charset="0"/>
              </a:rPr>
              <a:t>Economic Times, Aug 18, 2017, The</a:t>
            </a:r>
            <a:r>
              <a:rPr lang="en-CA" sz="2000" baseline="0" dirty="0">
                <a:latin typeface="Times New Roman" panose="02020603050405020304" pitchFamily="18" charset="0"/>
                <a:cs typeface="Times New Roman" panose="02020603050405020304" pitchFamily="18" charset="0"/>
              </a:rPr>
              <a:t> Big Farm to Fork Idea that Cuts wastage , ups farmer income </a:t>
            </a:r>
            <a:endParaRPr lang="en-CA"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760165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lgn="l"/>
            <a:r>
              <a:rPr lang="en-CA" sz="1600" dirty="0"/>
              <a:t>KENYA</a:t>
            </a:r>
          </a:p>
          <a:p>
            <a:pPr algn="l"/>
            <a:r>
              <a:rPr lang="en-CA" sz="2000" dirty="0"/>
              <a:t>This L3F project runs in 11 Commonwealth countries. Studies have found that learning leads to empowerment and that for 1% increase in women’s empowerment in Kenya, there was a 2.3% profit in </a:t>
            </a:r>
            <a:r>
              <a:rPr lang="en-CA" sz="2000" dirty="0" err="1"/>
              <a:t>agri</a:t>
            </a:r>
            <a:r>
              <a:rPr lang="en-CA" sz="2000" dirty="0"/>
              <a:t>-enterprises</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3436534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10119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Cost of open schooling in India as compared to </a:t>
            </a:r>
            <a:r>
              <a:rPr lang="en-US" dirty="0" err="1"/>
              <a:t>Kendriya</a:t>
            </a:r>
            <a:r>
              <a:rPr lang="en-US" dirty="0"/>
              <a:t> Vidyalaya (Central School) is 1:12, and in Namibia, it is approximately 1:4 for formal secondary school and NAMCOL.</a:t>
            </a:r>
          </a:p>
        </p:txBody>
      </p:sp>
      <p:sp>
        <p:nvSpPr>
          <p:cNvPr id="4" name="Slide Number Placeholder 3"/>
          <p:cNvSpPr>
            <a:spLocks noGrp="1"/>
          </p:cNvSpPr>
          <p:nvPr>
            <p:ph type="sldNum" sz="quarter" idx="10"/>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1606969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first cohort of out of</a:t>
            </a:r>
            <a:r>
              <a:rPr lang="en-US" baseline="0" dirty="0"/>
              <a:t> school youth in a remote fishing village in Trinidad &amp; Tobago graduated through a COL-supported open school. The entire curriculum was structured around fisheries which was both interesting and relevant to the needs of the youth.</a:t>
            </a:r>
          </a:p>
          <a:p>
            <a:endParaRPr lang="en-US" baseline="0" dirty="0"/>
          </a:p>
          <a:p>
            <a:r>
              <a:rPr lang="en-US" baseline="0" dirty="0"/>
              <a:t>Photo: Staff Matelot</a:t>
            </a:r>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084001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a:p>
        </p:txBody>
      </p:sp>
    </p:spTree>
    <p:extLst>
      <p:ext uri="{BB962C8B-B14F-4D97-AF65-F5344CB8AC3E}">
        <p14:creationId xmlns:p14="http://schemas.microsoft.com/office/powerpoint/2010/main" val="1468768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A recent study conducted in Botswana showed that the carbon footprint of</a:t>
            </a:r>
            <a:r>
              <a:rPr lang="en-CA" baseline="0" dirty="0"/>
              <a:t> a</a:t>
            </a:r>
            <a:r>
              <a:rPr lang="en-CA" dirty="0"/>
              <a:t> distance learning student</a:t>
            </a:r>
            <a:r>
              <a:rPr lang="en-CA" baseline="0" dirty="0"/>
              <a:t> </a:t>
            </a:r>
            <a:r>
              <a:rPr lang="en-CA" dirty="0"/>
              <a:t>was only one tenth of that of a campus-based student,</a:t>
            </a:r>
            <a:r>
              <a:rPr lang="en-CA" baseline="0" dirty="0"/>
              <a:t> without a negative impact on learning outcomes.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24</a:t>
            </a:fld>
            <a:endParaRPr lang="en-US"/>
          </a:p>
        </p:txBody>
      </p:sp>
    </p:spTree>
    <p:extLst>
      <p:ext uri="{BB962C8B-B14F-4D97-AF65-F5344CB8AC3E}">
        <p14:creationId xmlns:p14="http://schemas.microsoft.com/office/powerpoint/2010/main" val="1076909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25</a:t>
            </a:fld>
            <a:endParaRPr lang="en-US"/>
          </a:p>
        </p:txBody>
      </p:sp>
    </p:spTree>
    <p:extLst>
      <p:ext uri="{BB962C8B-B14F-4D97-AF65-F5344CB8AC3E}">
        <p14:creationId xmlns:p14="http://schemas.microsoft.com/office/powerpoint/2010/main" val="1691345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Gender workshop Kenya 2014</a:t>
            </a:r>
          </a:p>
        </p:txBody>
      </p:sp>
      <p:sp>
        <p:nvSpPr>
          <p:cNvPr id="4" name="Slide Number Placeholder 3"/>
          <p:cNvSpPr>
            <a:spLocks noGrp="1"/>
          </p:cNvSpPr>
          <p:nvPr>
            <p:ph type="sldNum" sz="quarter" idx="10"/>
          </p:nvPr>
        </p:nvSpPr>
        <p:spPr/>
        <p:txBody>
          <a:bodyPr/>
          <a:lstStyle/>
          <a:p>
            <a:fld id="{E5D00721-2420-4623-AF2C-4780189125AC}" type="slidenum">
              <a:rPr lang="en-CA" smtClean="0">
                <a:solidFill>
                  <a:prstClr val="black"/>
                </a:solidFill>
              </a:rPr>
              <a:pPr/>
              <a:t>26</a:t>
            </a:fld>
            <a:endParaRPr lang="en-CA" dirty="0">
              <a:solidFill>
                <a:prstClr val="black"/>
              </a:solidFill>
            </a:endParaRPr>
          </a:p>
        </p:txBody>
      </p:sp>
    </p:spTree>
    <p:extLst>
      <p:ext uri="{BB962C8B-B14F-4D97-AF65-F5344CB8AC3E}">
        <p14:creationId xmlns:p14="http://schemas.microsoft.com/office/powerpoint/2010/main" val="2496197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COL is working with the National Teachers Institute, Nigeria, which has an annual enrolment of 50,000 trainee teachers,</a:t>
            </a:r>
            <a:r>
              <a:rPr lang="en-CA" baseline="0" dirty="0"/>
              <a:t> to develop a Green Teacher course which will help teachers to integrate environmental concerns into the classroom from a very early age. </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131420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4433288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Let me finally share three highlights of</a:t>
            </a:r>
            <a:r>
              <a:rPr lang="en-CA" baseline="0" dirty="0"/>
              <a:t> this year.</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4343184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COL organized its triennial Pan Commonwealth Forum in partnership with the Open University of Malaysia, which attracted</a:t>
            </a:r>
            <a:r>
              <a:rPr lang="en-US" baseline="0" dirty="0"/>
              <a:t> over 500 participants from 60 countries, including ministers of education. This resulted in the 2016 KL Declaration which provides a roadmap </a:t>
            </a:r>
            <a:r>
              <a:rPr lang="en-US" baseline="0" dirty="0" err="1"/>
              <a:t>forCommonwealth</a:t>
            </a:r>
            <a:r>
              <a:rPr lang="en-US" baseline="0" dirty="0"/>
              <a:t> Member States to implement the SDG 4 on education.</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29</a:t>
            </a:fld>
            <a:endParaRPr lang="en-US"/>
          </a:p>
        </p:txBody>
      </p:sp>
    </p:spTree>
    <p:extLst>
      <p:ext uri="{BB962C8B-B14F-4D97-AF65-F5344CB8AC3E}">
        <p14:creationId xmlns:p14="http://schemas.microsoft.com/office/powerpoint/2010/main" val="254304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Thanks to grants</a:t>
            </a:r>
            <a:r>
              <a:rPr lang="en-CA" baseline="0" dirty="0"/>
              <a:t> from the governments of Australia and Canada, COL will train 45000 girls and women in five countries: Bangladesh, India Pakistan, Mozambique and Tanzania. You’ll be pleased to note that in the first eighteen months alone, over 29,000 girls have been trained in various skills and 5, 260 girls have found new sources of income generation.</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3771847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Results Achieved in 2016-17</a:t>
            </a:r>
          </a:p>
          <a:p>
            <a:r>
              <a:rPr lang="en-CA" dirty="0"/>
              <a:t>Reached 372,600 learners, more than 50% women</a:t>
            </a:r>
          </a:p>
          <a:p>
            <a:r>
              <a:rPr lang="en-CA" dirty="0"/>
              <a:t>Worked with 280 partners in 42 countries</a:t>
            </a:r>
          </a:p>
          <a:p>
            <a:r>
              <a:rPr lang="en-CA" dirty="0"/>
              <a:t>102 institutions have adopted COL models and materials</a:t>
            </a:r>
          </a:p>
          <a:p>
            <a:r>
              <a:rPr lang="en-CA" dirty="0"/>
              <a:t>Supported the development of 635 curricula and learning resources</a:t>
            </a:r>
          </a:p>
          <a:p>
            <a:r>
              <a:rPr lang="en-CA" dirty="0"/>
              <a:t>DFID A++</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33</a:t>
            </a:fld>
            <a:endParaRPr lang="en-US"/>
          </a:p>
        </p:txBody>
      </p:sp>
    </p:spTree>
    <p:extLst>
      <p:ext uri="{BB962C8B-B14F-4D97-AF65-F5344CB8AC3E}">
        <p14:creationId xmlns:p14="http://schemas.microsoft.com/office/powerpoint/2010/main" val="2414231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2110528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35</a:t>
            </a:fld>
            <a:endParaRPr lang="en-US"/>
          </a:p>
        </p:txBody>
      </p:sp>
    </p:spTree>
    <p:extLst>
      <p:ext uri="{BB962C8B-B14F-4D97-AF65-F5344CB8AC3E}">
        <p14:creationId xmlns:p14="http://schemas.microsoft.com/office/powerpoint/2010/main" val="29614369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36</a:t>
            </a:fld>
            <a:endParaRPr lang="en-US"/>
          </a:p>
        </p:txBody>
      </p:sp>
    </p:spTree>
    <p:extLst>
      <p:ext uri="{BB962C8B-B14F-4D97-AF65-F5344CB8AC3E}">
        <p14:creationId xmlns:p14="http://schemas.microsoft.com/office/powerpoint/2010/main" val="2323926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2176142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a:t>
            </a:fld>
            <a:endParaRPr lang="en-US"/>
          </a:p>
        </p:txBody>
      </p:sp>
    </p:spTree>
    <p:extLst>
      <p:ext uri="{BB962C8B-B14F-4D97-AF65-F5344CB8AC3E}">
        <p14:creationId xmlns:p14="http://schemas.microsoft.com/office/powerpoint/2010/main" val="2083164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2657266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countries/flags?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12</a:t>
            </a:fld>
            <a:endParaRPr lang="en-US"/>
          </a:p>
        </p:txBody>
      </p:sp>
    </p:spTree>
    <p:extLst>
      <p:ext uri="{BB962C8B-B14F-4D97-AF65-F5344CB8AC3E}">
        <p14:creationId xmlns:p14="http://schemas.microsoft.com/office/powerpoint/2010/main" val="2276290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a conservative scenario where impact is expected to last 5 years, with a discount rate of 6% and decay rate of 70%</a:t>
            </a:r>
          </a:p>
        </p:txBody>
      </p:sp>
      <p:sp>
        <p:nvSpPr>
          <p:cNvPr id="4" name="Slide Number Placeholder 3"/>
          <p:cNvSpPr>
            <a:spLocks noGrp="1"/>
          </p:cNvSpPr>
          <p:nvPr>
            <p:ph type="sldNum" sz="quarter" idx="10"/>
          </p:nvPr>
        </p:nvSpPr>
        <p:spPr/>
        <p:txBody>
          <a:bodyPr/>
          <a:lstStyle/>
          <a:p>
            <a:fld id="{206786A6-84B6-446D-A944-1193A5AA3E5F}" type="slidenum">
              <a:rPr lang="en-US" smtClean="0"/>
              <a:t>13</a:t>
            </a:fld>
            <a:endParaRPr lang="en-US"/>
          </a:p>
        </p:txBody>
      </p:sp>
    </p:spTree>
    <p:extLst>
      <p:ext uri="{BB962C8B-B14F-4D97-AF65-F5344CB8AC3E}">
        <p14:creationId xmlns:p14="http://schemas.microsoft.com/office/powerpoint/2010/main" val="299031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9635AF-8ECE-4E24-AAA0-265B9C3B0653}" type="slidenum">
              <a:rPr lang="en-US" smtClean="0"/>
              <a:t>14</a:t>
            </a:fld>
            <a:endParaRPr lang="en-US"/>
          </a:p>
        </p:txBody>
      </p:sp>
    </p:spTree>
    <p:extLst>
      <p:ext uri="{BB962C8B-B14F-4D97-AF65-F5344CB8AC3E}">
        <p14:creationId xmlns:p14="http://schemas.microsoft.com/office/powerpoint/2010/main" val="144706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kern="1200" dirty="0">
                <a:solidFill>
                  <a:schemeClr val="accent1"/>
                </a:solidFill>
                <a:latin typeface="+mn-lt"/>
                <a:ea typeface="+mn-ea"/>
                <a:cs typeface="Aharoni" panose="02010803020104030203" pitchFamily="2" charset="-79"/>
              </a:rPr>
              <a:t>77% </a:t>
            </a:r>
            <a:r>
              <a:rPr lang="en-US" sz="1200" b="1" kern="1200" dirty="0">
                <a:solidFill>
                  <a:schemeClr val="tx1"/>
                </a:solidFill>
                <a:latin typeface="+mn-lt"/>
                <a:ea typeface="+mn-ea"/>
                <a:cs typeface="Aharoni" panose="02010803020104030203" pitchFamily="2" charset="-79"/>
              </a:rPr>
              <a:t>of VUSSC students work while studying compared to </a:t>
            </a:r>
          </a:p>
          <a:p>
            <a:r>
              <a:rPr lang="en-US" sz="1200" b="1" kern="1200" dirty="0">
                <a:solidFill>
                  <a:schemeClr val="tx1"/>
                </a:solidFill>
                <a:latin typeface="+mn-lt"/>
                <a:ea typeface="+mn-ea"/>
                <a:cs typeface="Aharoni" panose="02010803020104030203" pitchFamily="2" charset="-79"/>
              </a:rPr>
              <a:t>only</a:t>
            </a:r>
            <a:r>
              <a:rPr lang="en-US" sz="1050" b="1" kern="1200" dirty="0">
                <a:solidFill>
                  <a:schemeClr val="tx1"/>
                </a:solidFill>
                <a:latin typeface="+mn-lt"/>
                <a:ea typeface="+mn-ea"/>
                <a:cs typeface="Aharoni" panose="02010803020104030203" pitchFamily="2" charset="-79"/>
              </a:rPr>
              <a:t> </a:t>
            </a:r>
            <a:r>
              <a:rPr lang="en-US" sz="2400" b="1" kern="1200" dirty="0">
                <a:solidFill>
                  <a:schemeClr val="accent1"/>
                </a:solidFill>
                <a:latin typeface="+mn-lt"/>
                <a:ea typeface="+mn-ea"/>
                <a:cs typeface="Aharoni" panose="02010803020104030203" pitchFamily="2" charset="-79"/>
              </a:rPr>
              <a:t>9% </a:t>
            </a:r>
            <a:r>
              <a:rPr lang="en-US" sz="1200" b="1" kern="1200" dirty="0">
                <a:solidFill>
                  <a:schemeClr val="tx1"/>
                </a:solidFill>
                <a:latin typeface="+mn-lt"/>
                <a:ea typeface="+mn-ea"/>
                <a:cs typeface="Aharoni" panose="02010803020104030203" pitchFamily="2" charset="-79"/>
              </a:rPr>
              <a:t>of campus-based students</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16680569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0"/>
            <a:ext cx="9143999" cy="6857999"/>
          </a:xfrm>
          <a:prstGeom prst="rect">
            <a:avLst/>
          </a:prstGeom>
        </p:spPr>
      </p:pic>
      <p:sp>
        <p:nvSpPr>
          <p:cNvPr id="2" name="Title 1"/>
          <p:cNvSpPr>
            <a:spLocks noGrp="1"/>
          </p:cNvSpPr>
          <p:nvPr>
            <p:ph type="title"/>
          </p:nvPr>
        </p:nvSpPr>
        <p:spPr>
          <a:xfrm>
            <a:off x="341524" y="122464"/>
            <a:ext cx="8486282"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04389"/>
            <a:ext cx="4791075"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3488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2/11/2018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1463737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83438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264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1"/>
            <a:ext cx="9143999" cy="6894285"/>
          </a:xfrm>
          <a:prstGeom prst="rect">
            <a:avLst/>
          </a:prstGeom>
        </p:spPr>
      </p:pic>
      <p:sp>
        <p:nvSpPr>
          <p:cNvPr id="2" name="Title 1"/>
          <p:cNvSpPr>
            <a:spLocks noGrp="1"/>
          </p:cNvSpPr>
          <p:nvPr>
            <p:ph type="title"/>
          </p:nvPr>
        </p:nvSpPr>
        <p:spPr>
          <a:xfrm>
            <a:off x="341524" y="122468"/>
            <a:ext cx="8595648"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265840" y="5203334"/>
            <a:ext cx="4791075"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3"/>
            <a:ext cx="4032078"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10119"/>
            <a:ext cx="4791075"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Title and Content Left +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2316878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466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3"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2/11/2018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712" r:id="rId10"/>
    <p:sldLayoutId id="2147483672" r:id="rId11"/>
    <p:sldLayoutId id="2147483684" r:id="rId12"/>
    <p:sldLayoutId id="2147483681" r:id="rId13"/>
    <p:sldLayoutId id="2147483705" r:id="rId14"/>
    <p:sldLayoutId id="2147483706" r:id="rId15"/>
    <p:sldLayoutId id="2147483707" r:id="rId16"/>
    <p:sldLayoutId id="2147483708" r:id="rId17"/>
    <p:sldLayoutId id="2147483709" r:id="rId18"/>
    <p:sldLayoutId id="2147483711" r:id="rId19"/>
    <p:sldLayoutId id="2147483713" r:id="rId20"/>
    <p:sldLayoutId id="2147483715"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36.jpg"/></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sv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4.png"/><Relationship Id="rId5" Type="http://schemas.openxmlformats.org/officeDocument/2006/relationships/image" Target="../media/image39.svg"/><Relationship Id="rId10" Type="http://schemas.openxmlformats.org/officeDocument/2006/relationships/image" Target="../media/image36.jpg"/><Relationship Id="rId4" Type="http://schemas.openxmlformats.org/officeDocument/2006/relationships/image" Target="../media/image38.png"/><Relationship Id="rId9" Type="http://schemas.openxmlformats.org/officeDocument/2006/relationships/image" Target="../media/image43.svg"/></Relationships>
</file>

<file path=ppt/slides/_rels/slide1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36.jpg"/><Relationship Id="rId5" Type="http://schemas.openxmlformats.org/officeDocument/2006/relationships/image" Target="../media/image47.png"/><Relationship Id="rId4" Type="http://schemas.openxmlformats.org/officeDocument/2006/relationships/image" Target="../media/image46.jpeg"/></Relationships>
</file>

<file path=ppt/slides/_rels/slide15.xml.rels><?xml version="1.0" encoding="UTF-8" standalone="yes"?>
<Relationships xmlns="http://schemas.openxmlformats.org/package/2006/relationships"><Relationship Id="rId8" Type="http://schemas.openxmlformats.org/officeDocument/2006/relationships/image" Target="../media/image54.gif"/><Relationship Id="rId13" Type="http://schemas.openxmlformats.org/officeDocument/2006/relationships/image" Target="../media/image59.gif"/><Relationship Id="rId18" Type="http://schemas.openxmlformats.org/officeDocument/2006/relationships/image" Target="../media/image64.gif"/><Relationship Id="rId26" Type="http://schemas.openxmlformats.org/officeDocument/2006/relationships/image" Target="../media/image72.gif"/><Relationship Id="rId3" Type="http://schemas.openxmlformats.org/officeDocument/2006/relationships/image" Target="../media/image49.png"/><Relationship Id="rId21" Type="http://schemas.openxmlformats.org/officeDocument/2006/relationships/image" Target="../media/image67.gif"/><Relationship Id="rId34" Type="http://schemas.openxmlformats.org/officeDocument/2006/relationships/image" Target="../media/image80.png"/><Relationship Id="rId7" Type="http://schemas.openxmlformats.org/officeDocument/2006/relationships/image" Target="../media/image53.gif"/><Relationship Id="rId12" Type="http://schemas.openxmlformats.org/officeDocument/2006/relationships/image" Target="../media/image58.gif"/><Relationship Id="rId17" Type="http://schemas.openxmlformats.org/officeDocument/2006/relationships/image" Target="../media/image63.gif"/><Relationship Id="rId25" Type="http://schemas.openxmlformats.org/officeDocument/2006/relationships/image" Target="../media/image71.gif"/><Relationship Id="rId33" Type="http://schemas.openxmlformats.org/officeDocument/2006/relationships/image" Target="../media/image79.jpeg"/><Relationship Id="rId2" Type="http://schemas.openxmlformats.org/officeDocument/2006/relationships/image" Target="../media/image48.png"/><Relationship Id="rId16" Type="http://schemas.openxmlformats.org/officeDocument/2006/relationships/image" Target="../media/image62.gif"/><Relationship Id="rId20" Type="http://schemas.openxmlformats.org/officeDocument/2006/relationships/image" Target="../media/image66.gif"/><Relationship Id="rId29" Type="http://schemas.openxmlformats.org/officeDocument/2006/relationships/image" Target="../media/image75.gif"/><Relationship Id="rId1" Type="http://schemas.openxmlformats.org/officeDocument/2006/relationships/slideLayout" Target="../slideLayouts/slideLayout7.xml"/><Relationship Id="rId6" Type="http://schemas.openxmlformats.org/officeDocument/2006/relationships/image" Target="../media/image52.gif"/><Relationship Id="rId11" Type="http://schemas.openxmlformats.org/officeDocument/2006/relationships/image" Target="../media/image57.gif"/><Relationship Id="rId24" Type="http://schemas.openxmlformats.org/officeDocument/2006/relationships/image" Target="../media/image70.gif"/><Relationship Id="rId32" Type="http://schemas.openxmlformats.org/officeDocument/2006/relationships/image" Target="../media/image78.gif"/><Relationship Id="rId5" Type="http://schemas.openxmlformats.org/officeDocument/2006/relationships/image" Target="../media/image51.gif"/><Relationship Id="rId15" Type="http://schemas.openxmlformats.org/officeDocument/2006/relationships/image" Target="../media/image61.gif"/><Relationship Id="rId23" Type="http://schemas.openxmlformats.org/officeDocument/2006/relationships/image" Target="../media/image69.gif"/><Relationship Id="rId28" Type="http://schemas.openxmlformats.org/officeDocument/2006/relationships/image" Target="../media/image74.gif"/><Relationship Id="rId10" Type="http://schemas.openxmlformats.org/officeDocument/2006/relationships/image" Target="../media/image56.gif"/><Relationship Id="rId19" Type="http://schemas.openxmlformats.org/officeDocument/2006/relationships/image" Target="../media/image65.gif"/><Relationship Id="rId31" Type="http://schemas.openxmlformats.org/officeDocument/2006/relationships/image" Target="../media/image77.gif"/><Relationship Id="rId4" Type="http://schemas.openxmlformats.org/officeDocument/2006/relationships/image" Target="../media/image50.gif"/><Relationship Id="rId9" Type="http://schemas.openxmlformats.org/officeDocument/2006/relationships/image" Target="../media/image55.gif"/><Relationship Id="rId14" Type="http://schemas.openxmlformats.org/officeDocument/2006/relationships/image" Target="../media/image60.gif"/><Relationship Id="rId22" Type="http://schemas.openxmlformats.org/officeDocument/2006/relationships/image" Target="../media/image68.gif"/><Relationship Id="rId27" Type="http://schemas.openxmlformats.org/officeDocument/2006/relationships/image" Target="../media/image73.gif"/><Relationship Id="rId30" Type="http://schemas.openxmlformats.org/officeDocument/2006/relationships/image" Target="../media/image76.gif"/></Relationships>
</file>

<file path=ppt/slides/_rels/slide16.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chart" Target="../charts/chart1.xml"/><Relationship Id="rId7" Type="http://schemas.openxmlformats.org/officeDocument/2006/relationships/image" Target="../media/image36.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39.sv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png"/><Relationship Id="rId1" Type="http://schemas.openxmlformats.org/officeDocument/2006/relationships/slideLayout" Target="../slideLayouts/slideLayout3.xml"/><Relationship Id="rId6" Type="http://schemas.openxmlformats.org/officeDocument/2006/relationships/image" Target="../media/image83.png"/><Relationship Id="rId5" Type="http://schemas.openxmlformats.org/officeDocument/2006/relationships/image" Target="../media/image36.jp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85.png"/><Relationship Id="rId4" Type="http://schemas.openxmlformats.org/officeDocument/2006/relationships/image" Target="../media/image36.jpg"/></Relationships>
</file>

<file path=ppt/slides/_rels/slide19.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1.xml"/><Relationship Id="rId1" Type="http://schemas.openxmlformats.org/officeDocument/2006/relationships/slideLayout" Target="../slideLayouts/slideLayout17.xml"/><Relationship Id="rId5" Type="http://schemas.openxmlformats.org/officeDocument/2006/relationships/image" Target="../media/image36.jpg"/><Relationship Id="rId4" Type="http://schemas.openxmlformats.org/officeDocument/2006/relationships/image" Target="../media/image87.png"/></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notesSlide" Target="../notesSlides/notesSlide12.xml"/><Relationship Id="rId1" Type="http://schemas.openxmlformats.org/officeDocument/2006/relationships/slideLayout" Target="../slideLayouts/slideLayout17.xml"/><Relationship Id="rId5" Type="http://schemas.openxmlformats.org/officeDocument/2006/relationships/image" Target="../media/image90.jpg"/><Relationship Id="rId4" Type="http://schemas.openxmlformats.org/officeDocument/2006/relationships/image" Target="../media/image89.png"/></Relationships>
</file>

<file path=ppt/slides/_rels/slide21.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2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image" Target="../media/image96.png"/><Relationship Id="rId5" Type="http://schemas.openxmlformats.org/officeDocument/2006/relationships/image" Target="../media/image95.jpeg"/><Relationship Id="rId4" Type="http://schemas.openxmlformats.org/officeDocument/2006/relationships/image" Target="../media/image90.jp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98.jpeg"/><Relationship Id="rId5" Type="http://schemas.openxmlformats.org/officeDocument/2006/relationships/image" Target="../media/image97.wmf"/><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16.xml"/><Relationship Id="rId1" Type="http://schemas.openxmlformats.org/officeDocument/2006/relationships/slideLayout" Target="../slideLayouts/slideLayout17.xml"/><Relationship Id="rId6" Type="http://schemas.openxmlformats.org/officeDocument/2006/relationships/image" Target="../media/image102.jpeg"/><Relationship Id="rId5" Type="http://schemas.openxmlformats.org/officeDocument/2006/relationships/image" Target="../media/image101.png"/><Relationship Id="rId4" Type="http://schemas.openxmlformats.org/officeDocument/2006/relationships/image" Target="../media/image100.jpg"/></Relationships>
</file>

<file path=ppt/slides/_rels/slide2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image" Target="../media/image100.jpg"/><Relationship Id="rId5" Type="http://schemas.openxmlformats.org/officeDocument/2006/relationships/image" Target="../media/image105.png"/><Relationship Id="rId4" Type="http://schemas.openxmlformats.org/officeDocument/2006/relationships/image" Target="../media/image104.png"/></Relationships>
</file>

<file path=ppt/slides/_rels/slide26.xml.rels><?xml version="1.0" encoding="UTF-8" standalone="yes"?>
<Relationships xmlns="http://schemas.openxmlformats.org/package/2006/relationships"><Relationship Id="rId3" Type="http://schemas.openxmlformats.org/officeDocument/2006/relationships/image" Target="../media/image106.tmp"/><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19.xml"/><Relationship Id="rId1" Type="http://schemas.openxmlformats.org/officeDocument/2006/relationships/slideLayout" Target="../slideLayouts/slideLayout17.xml"/><Relationship Id="rId6" Type="http://schemas.openxmlformats.org/officeDocument/2006/relationships/image" Target="../media/image100.jpg"/><Relationship Id="rId5" Type="http://schemas.openxmlformats.org/officeDocument/2006/relationships/image" Target="../media/image109.png"/><Relationship Id="rId4" Type="http://schemas.openxmlformats.org/officeDocument/2006/relationships/image" Target="../media/image10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1.xml"/><Relationship Id="rId1" Type="http://schemas.openxmlformats.org/officeDocument/2006/relationships/slideLayout" Target="../slideLayouts/slideLayout11.xml"/><Relationship Id="rId5" Type="http://schemas.openxmlformats.org/officeDocument/2006/relationships/image" Target="../media/image112.png"/><Relationship Id="rId4" Type="http://schemas.openxmlformats.org/officeDocument/2006/relationships/image" Target="../media/image111.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7.png"/><Relationship Id="rId2" Type="http://schemas.openxmlformats.org/officeDocument/2006/relationships/image" Target="../media/image113.jpg"/><Relationship Id="rId1" Type="http://schemas.openxmlformats.org/officeDocument/2006/relationships/slideLayout" Target="../slideLayouts/slideLayout18.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31.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8.jpg"/><Relationship Id="rId7" Type="http://schemas.openxmlformats.org/officeDocument/2006/relationships/image" Target="../media/image85.png"/><Relationship Id="rId2" Type="http://schemas.openxmlformats.org/officeDocument/2006/relationships/notesSlide" Target="../notesSlides/notesSlide22.xml"/><Relationship Id="rId1" Type="http://schemas.openxmlformats.org/officeDocument/2006/relationships/slideLayout" Target="../slideLayouts/slideLayout18.xml"/><Relationship Id="rId6" Type="http://schemas.openxmlformats.org/officeDocument/2006/relationships/image" Target="../media/image121.png"/><Relationship Id="rId11" Type="http://schemas.openxmlformats.org/officeDocument/2006/relationships/image" Target="../media/image2.png"/><Relationship Id="rId5" Type="http://schemas.openxmlformats.org/officeDocument/2006/relationships/image" Target="../media/image120.jpeg"/><Relationship Id="rId10" Type="http://schemas.openxmlformats.org/officeDocument/2006/relationships/image" Target="../media/image124.png"/><Relationship Id="rId4" Type="http://schemas.openxmlformats.org/officeDocument/2006/relationships/image" Target="../media/image119.jpeg"/><Relationship Id="rId9" Type="http://schemas.openxmlformats.org/officeDocument/2006/relationships/image" Target="../media/image123.png"/></Relationships>
</file>

<file path=ppt/slides/_rels/slide32.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14.xml"/><Relationship Id="rId5" Type="http://schemas.openxmlformats.org/officeDocument/2006/relationships/image" Target="../media/image128.jpeg"/><Relationship Id="rId4" Type="http://schemas.openxmlformats.org/officeDocument/2006/relationships/image" Target="../media/image127.jpeg"/></Relationships>
</file>

<file path=ppt/slides/_rels/slide3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8" Type="http://schemas.openxmlformats.org/officeDocument/2006/relationships/image" Target="../media/image135.jpeg"/><Relationship Id="rId3" Type="http://schemas.openxmlformats.org/officeDocument/2006/relationships/image" Target="../media/image130.jpeg"/><Relationship Id="rId7" Type="http://schemas.openxmlformats.org/officeDocument/2006/relationships/image" Target="../media/image134.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33.jpeg"/><Relationship Id="rId11" Type="http://schemas.openxmlformats.org/officeDocument/2006/relationships/image" Target="../media/image137.jpeg"/><Relationship Id="rId5" Type="http://schemas.openxmlformats.org/officeDocument/2006/relationships/image" Target="../media/image132.jpeg"/><Relationship Id="rId10" Type="http://schemas.openxmlformats.org/officeDocument/2006/relationships/image" Target="../media/image136.jpeg"/><Relationship Id="rId4" Type="http://schemas.openxmlformats.org/officeDocument/2006/relationships/image" Target="../media/image131.jpeg"/><Relationship Id="rId9" Type="http://schemas.microsoft.com/office/2007/relationships/hdphoto" Target="../media/hdphoto5.wdp"/></Relationships>
</file>

<file path=ppt/slides/_rels/slide35.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jpeg"/></Relationships>
</file>

<file path=ppt/slides/_rels/slide36.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26.xml"/><Relationship Id="rId1" Type="http://schemas.openxmlformats.org/officeDocument/2006/relationships/slideLayout" Target="../slideLayouts/slideLayout21.xml"/><Relationship Id="rId6" Type="http://schemas.openxmlformats.org/officeDocument/2006/relationships/image" Target="../media/image145.jpeg"/><Relationship Id="rId5" Type="http://schemas.openxmlformats.org/officeDocument/2006/relationships/image" Target="../media/image144.jpeg"/><Relationship Id="rId4" Type="http://schemas.openxmlformats.org/officeDocument/2006/relationships/image" Target="../media/image143.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24.pn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D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08AE1C-AA4E-4482-A408-60508C7824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3">
            <a:extLst>
              <a:ext uri="{FF2B5EF4-FFF2-40B4-BE49-F238E27FC236}">
                <a16:creationId xmlns:a16="http://schemas.microsoft.com/office/drawing/2014/main" id="{74871D83-E070-4DA0-B9F8-2A61AD11C564}"/>
              </a:ext>
            </a:extLst>
          </p:cNvPr>
          <p:cNvSpPr>
            <a:spLocks noGrp="1"/>
          </p:cNvSpPr>
          <p:nvPr>
            <p:ph type="title"/>
          </p:nvPr>
        </p:nvSpPr>
        <p:spPr>
          <a:xfrm>
            <a:off x="0" y="3094572"/>
            <a:ext cx="9144000" cy="1467268"/>
          </a:xfrm>
        </p:spPr>
        <p:txBody>
          <a:bodyPr/>
          <a:lstStyle/>
          <a:p>
            <a:r>
              <a:rPr lang="en-US" sz="4000" dirty="0"/>
              <a:t>COL in the Commonwealth</a:t>
            </a:r>
            <a:br>
              <a:rPr lang="en-US" sz="6600" dirty="0"/>
            </a:br>
            <a:r>
              <a:rPr lang="en-US" sz="3400" i="1" dirty="0"/>
              <a:t>Promoting Learning for Sustainable Development</a:t>
            </a:r>
            <a:endParaRPr lang="en-CA" sz="3400" i="1" dirty="0"/>
          </a:p>
        </p:txBody>
      </p:sp>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10"/>
          </p:nvPr>
        </p:nvSpPr>
        <p:spPr>
          <a:xfrm>
            <a:off x="0" y="5120640"/>
            <a:ext cx="9144000" cy="1737360"/>
          </a:xfrm>
        </p:spPr>
        <p:txBody>
          <a:bodyPr>
            <a:normAutofit/>
          </a:bodyPr>
          <a:lstStyle/>
          <a:p>
            <a:pPr algn="ctr"/>
            <a:r>
              <a:rPr lang="en-US" sz="2800" b="1" dirty="0"/>
              <a:t>Professor Asha Kanwar</a:t>
            </a:r>
            <a:br>
              <a:rPr lang="en-US" sz="2400" dirty="0"/>
            </a:br>
            <a:r>
              <a:rPr lang="en-US" sz="2400" dirty="0"/>
              <a:t>President &amp; CEO</a:t>
            </a:r>
          </a:p>
          <a:p>
            <a:pPr algn="ctr"/>
            <a:r>
              <a:rPr lang="en-US" dirty="0"/>
              <a:t>20CCEM  |  </a:t>
            </a:r>
            <a:r>
              <a:rPr lang="en-US" dirty="0" err="1"/>
              <a:t>Nadi</a:t>
            </a:r>
            <a:r>
              <a:rPr lang="en-US" dirty="0"/>
              <a:t>, Fiji  |  February 21, 2018</a:t>
            </a:r>
          </a:p>
        </p:txBody>
      </p:sp>
      <p:pic>
        <p:nvPicPr>
          <p:cNvPr id="4" name="Picture 2" descr="CCEM LOGO11">
            <a:extLst>
              <a:ext uri="{FF2B5EF4-FFF2-40B4-BE49-F238E27FC236}">
                <a16:creationId xmlns:a16="http://schemas.microsoft.com/office/drawing/2014/main" id="{22045703-CF8D-407F-9BF0-0C8B8A5060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08857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F87DCFC-C6ED-4AA7-BA48-4694CD1746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1960" y="1317172"/>
            <a:ext cx="1299800" cy="1436914"/>
          </a:xfrm>
          <a:prstGeom prst="rect">
            <a:avLst/>
          </a:prstGeom>
        </p:spPr>
      </p:pic>
    </p:spTree>
    <p:extLst>
      <p:ext uri="{BB962C8B-B14F-4D97-AF65-F5344CB8AC3E}">
        <p14:creationId xmlns:p14="http://schemas.microsoft.com/office/powerpoint/2010/main" val="334989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ound2Diag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r>
              <a:rPr lang="en-US" sz="6000" dirty="0">
                <a:solidFill>
                  <a:schemeClr val="tx1"/>
                </a:solidFill>
              </a:rPr>
              <a:t>Two Sectors</a:t>
            </a:r>
          </a:p>
        </p:txBody>
      </p:sp>
      <p:sp>
        <p:nvSpPr>
          <p:cNvPr id="6" name="Round Diagonal Corner Rectangle 5"/>
          <p:cNvSpPr/>
          <p:nvPr/>
        </p:nvSpPr>
        <p:spPr>
          <a:xfrm>
            <a:off x="737403" y="4191000"/>
            <a:ext cx="3682197" cy="1001482"/>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solidFill>
                  <a:schemeClr val="bg1"/>
                </a:solidFill>
                <a:latin typeface="+mj-lt"/>
              </a:rPr>
              <a:t>Education</a:t>
            </a:r>
          </a:p>
        </p:txBody>
      </p:sp>
      <p:sp>
        <p:nvSpPr>
          <p:cNvPr id="7" name="Round Diagonal Corner Rectangle 6"/>
          <p:cNvSpPr/>
          <p:nvPr/>
        </p:nvSpPr>
        <p:spPr>
          <a:xfrm>
            <a:off x="4533573" y="4190999"/>
            <a:ext cx="3672671" cy="1001479"/>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solidFill>
                  <a:schemeClr val="bg1"/>
                </a:solidFill>
                <a:latin typeface="+mj-lt"/>
              </a:rPr>
              <a:t>Skills</a:t>
            </a:r>
          </a:p>
        </p:txBody>
      </p:sp>
      <p:pic>
        <p:nvPicPr>
          <p:cNvPr id="10" name="Picture 2" descr="P:\1_Projects\9_Other\25th Anniversary COL Prezi\5 In Perspective ie Stories\CR Upper primary teacher and pupils 2007-2008 347.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672"/>
          <a:stretch/>
        </p:blipFill>
        <p:spPr bwMode="auto">
          <a:xfrm>
            <a:off x="737403" y="1251858"/>
            <a:ext cx="3682197" cy="2792250"/>
          </a:xfrm>
          <a:prstGeom prst="rect">
            <a:avLst/>
          </a:prstGeom>
          <a:noFill/>
          <a:ln w="3175">
            <a:noFill/>
          </a:ln>
          <a:extLst>
            <a:ext uri="{909E8E84-426E-40DD-AFC4-6F175D3DCCD1}">
              <a14:hiddenFill xmlns:a14="http://schemas.microsoft.com/office/drawing/2010/main">
                <a:solidFill>
                  <a:srgbClr val="FFFFFF"/>
                </a:solidFill>
              </a14:hiddenFill>
            </a:ext>
          </a:extLst>
        </p:spPr>
      </p:pic>
      <p:pic>
        <p:nvPicPr>
          <p:cNvPr id="11" name="Picture 3" descr="P:\1_Projects\9_Other\25th Anniversary COL Prezi\5 In Perspective ie Stories\Baitsi project-bus stand.jpg"/>
          <p:cNvPicPr>
            <a:picLocks noChangeAspect="1" noChangeArrowheads="1"/>
          </p:cNvPicPr>
          <p:nvPr/>
        </p:nvPicPr>
        <p:blipFill rotWithShape="1">
          <a:blip r:embed="rId3">
            <a:extLst>
              <a:ext uri="{28A0092B-C50C-407E-A947-70E740481C1C}">
                <a14:useLocalDpi xmlns:a14="http://schemas.microsoft.com/office/drawing/2010/main" val="0"/>
              </a:ext>
            </a:extLst>
          </a:blip>
          <a:srcRect l="4727" t="1359" b="2312"/>
          <a:stretch/>
        </p:blipFill>
        <p:spPr bwMode="auto">
          <a:xfrm>
            <a:off x="4533573" y="1251858"/>
            <a:ext cx="3682192" cy="2792247"/>
          </a:xfrm>
          <a:prstGeom prst="rect">
            <a:avLst/>
          </a:prstGeom>
          <a:noFill/>
          <a:ln w="3175">
            <a:noFill/>
          </a:ln>
          <a:extLst>
            <a:ext uri="{909E8E84-426E-40DD-AFC4-6F175D3DCCD1}">
              <a14:hiddenFill xmlns:a14="http://schemas.microsoft.com/office/drawing/2010/main">
                <a:solidFill>
                  <a:srgbClr val="FFFFFF"/>
                </a:solidFill>
              </a14:hiddenFill>
            </a:ext>
          </a:extLst>
        </p:spPr>
      </p:pic>
      <p:sp>
        <p:nvSpPr>
          <p:cNvPr id="12" name="Round Diagonal Corner Rectangle 11"/>
          <p:cNvSpPr/>
          <p:nvPr/>
        </p:nvSpPr>
        <p:spPr>
          <a:xfrm>
            <a:off x="737403" y="5192481"/>
            <a:ext cx="7468841" cy="92529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solidFill>
                  <a:schemeClr val="bg1"/>
                </a:solidFill>
                <a:latin typeface="+mj-lt"/>
              </a:rPr>
              <a:t>Gender</a:t>
            </a:r>
          </a:p>
        </p:txBody>
      </p:sp>
    </p:spTree>
    <p:extLst>
      <p:ext uri="{BB962C8B-B14F-4D97-AF65-F5344CB8AC3E}">
        <p14:creationId xmlns:p14="http://schemas.microsoft.com/office/powerpoint/2010/main" val="3193575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41352602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1_Projects\1_Programmes\3_Higher Education\CEMBA-CEMPA poster re-design\xtra photos\UCC CEMBA graduation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1" r="1961" b="1"/>
          <a:stretch/>
        </p:blipFill>
        <p:spPr bwMode="auto">
          <a:xfrm>
            <a:off x="1219200" y="1447797"/>
            <a:ext cx="7620000" cy="5105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219200" y="168166"/>
            <a:ext cx="7467600" cy="1265238"/>
          </a:xfrm>
        </p:spPr>
        <p:txBody>
          <a:bodyPr/>
          <a:lstStyle/>
          <a:p>
            <a:r>
              <a:rPr lang="en-US" sz="3600" dirty="0">
                <a:solidFill>
                  <a:srgbClr val="000000"/>
                </a:solidFill>
              </a:rPr>
              <a:t>Commonwealth Executive MBA/MPA</a:t>
            </a:r>
          </a:p>
        </p:txBody>
      </p:sp>
      <p:sp>
        <p:nvSpPr>
          <p:cNvPr id="5" name="Round Diagonal Corner Rectangle 4"/>
          <p:cNvSpPr/>
          <p:nvPr/>
        </p:nvSpPr>
        <p:spPr>
          <a:xfrm>
            <a:off x="4472212" y="4533937"/>
            <a:ext cx="4495800" cy="1678020"/>
          </a:xfrm>
          <a:prstGeom prst="round2DiagRect">
            <a:avLst/>
          </a:prstGeom>
          <a:solidFill>
            <a:srgbClr val="FFFFFF">
              <a:alpha val="69804"/>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en-US" sz="2800" i="1" dirty="0">
                <a:solidFill>
                  <a:schemeClr val="tx1"/>
                </a:solidFill>
                <a:latin typeface="+mj-lt"/>
              </a:rPr>
              <a:t>11 partner institutions</a:t>
            </a:r>
          </a:p>
          <a:p>
            <a:pPr marL="457200" indent="-457200">
              <a:buFont typeface="Arial" panose="020B0604020202020204" pitchFamily="34" charset="0"/>
              <a:buChar char="•"/>
            </a:pPr>
            <a:r>
              <a:rPr lang="en-US" sz="2800" i="1" dirty="0">
                <a:solidFill>
                  <a:schemeClr val="tx1"/>
                </a:solidFill>
                <a:latin typeface="+mj-lt"/>
              </a:rPr>
              <a:t>Enrolment of over 30,000</a:t>
            </a:r>
          </a:p>
          <a:p>
            <a:pPr marL="457200" indent="-457200">
              <a:buFont typeface="Arial" panose="020B0604020202020204" pitchFamily="34" charset="0"/>
              <a:buChar char="•"/>
            </a:pPr>
            <a:r>
              <a:rPr lang="en-US" sz="2800" b="1" i="1" dirty="0">
                <a:solidFill>
                  <a:schemeClr val="tx1"/>
                </a:solidFill>
                <a:latin typeface="+mj-lt"/>
              </a:rPr>
              <a:t>14,000</a:t>
            </a:r>
            <a:r>
              <a:rPr lang="en-US" sz="2800" i="1" dirty="0">
                <a:solidFill>
                  <a:schemeClr val="tx1"/>
                </a:solidFill>
                <a:latin typeface="+mj-lt"/>
              </a:rPr>
              <a:t> </a:t>
            </a:r>
            <a:r>
              <a:rPr lang="en-US" sz="2800" b="1" i="1" dirty="0">
                <a:solidFill>
                  <a:schemeClr val="tx1"/>
                </a:solidFill>
                <a:latin typeface="+mj-lt"/>
              </a:rPr>
              <a:t>graduated</a:t>
            </a:r>
          </a:p>
        </p:txBody>
      </p:sp>
      <p:sp>
        <p:nvSpPr>
          <p:cNvPr id="6" name="Content Placeholder 1">
            <a:extLst>
              <a:ext uri="{FF2B5EF4-FFF2-40B4-BE49-F238E27FC236}">
                <a16:creationId xmlns:a16="http://schemas.microsoft.com/office/drawing/2014/main" id="{BFF63152-E116-4858-911A-5E6BCC13158C}"/>
              </a:ext>
            </a:extLst>
          </p:cNvPr>
          <p:cNvSpPr txBox="1">
            <a:spLocks/>
          </p:cNvSpPr>
          <p:nvPr/>
        </p:nvSpPr>
        <p:spPr bwMode="auto">
          <a:xfrm>
            <a:off x="-9796" y="6082748"/>
            <a:ext cx="9153795" cy="775252"/>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8" name="Content Placeholder 1">
            <a:extLst>
              <a:ext uri="{FF2B5EF4-FFF2-40B4-BE49-F238E27FC236}">
                <a16:creationId xmlns:a16="http://schemas.microsoft.com/office/drawing/2014/main" id="{2FBDCC6F-9F04-4DDC-B3D3-E0615D4C029D}"/>
              </a:ext>
            </a:extLst>
          </p:cNvPr>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mn-lt"/>
              </a:rPr>
              <a:t>ECONOMIC GROWTH</a:t>
            </a:r>
          </a:p>
        </p:txBody>
      </p:sp>
    </p:spTree>
    <p:extLst>
      <p:ext uri="{BB962C8B-B14F-4D97-AF65-F5344CB8AC3E}">
        <p14:creationId xmlns:p14="http://schemas.microsoft.com/office/powerpoint/2010/main" val="3627841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27CA4D1-0B58-4F6A-AD51-50BC424C16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988" y="1005126"/>
            <a:ext cx="1218315" cy="1218315"/>
          </a:xfrm>
          <a:prstGeom prst="rect">
            <a:avLst/>
          </a:prstGeom>
        </p:spPr>
      </p:pic>
      <p:sp>
        <p:nvSpPr>
          <p:cNvPr id="13" name="Oval 12">
            <a:extLst>
              <a:ext uri="{FF2B5EF4-FFF2-40B4-BE49-F238E27FC236}">
                <a16:creationId xmlns:a16="http://schemas.microsoft.com/office/drawing/2014/main" id="{4467E7D1-9DCE-48CB-A8A5-A8BE4F0A8C97}"/>
              </a:ext>
            </a:extLst>
          </p:cNvPr>
          <p:cNvSpPr/>
          <p:nvPr/>
        </p:nvSpPr>
        <p:spPr>
          <a:xfrm>
            <a:off x="821074" y="4249189"/>
            <a:ext cx="1630151" cy="1686187"/>
          </a:xfrm>
          <a:prstGeom prst="ellipse">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E05829"/>
                </a:solidFill>
              </a:ln>
            </a:endParaRPr>
          </a:p>
        </p:txBody>
      </p:sp>
      <p:sp>
        <p:nvSpPr>
          <p:cNvPr id="6" name="Title 5">
            <a:extLst>
              <a:ext uri="{FF2B5EF4-FFF2-40B4-BE49-F238E27FC236}">
                <a16:creationId xmlns:a16="http://schemas.microsoft.com/office/drawing/2014/main" id="{AEB4593B-D6EA-4C0E-A5AF-49A82278ECF8}"/>
              </a:ext>
            </a:extLst>
          </p:cNvPr>
          <p:cNvSpPr>
            <a:spLocks noGrp="1"/>
          </p:cNvSpPr>
          <p:nvPr>
            <p:ph type="title"/>
          </p:nvPr>
        </p:nvSpPr>
        <p:spPr>
          <a:xfrm>
            <a:off x="1469263" y="0"/>
            <a:ext cx="7554994" cy="1578929"/>
          </a:xfrm>
        </p:spPr>
        <p:txBody>
          <a:bodyPr/>
          <a:lstStyle/>
          <a:p>
            <a:r>
              <a:rPr lang="en-CA" dirty="0"/>
              <a:t>Benefits</a:t>
            </a:r>
          </a:p>
        </p:txBody>
      </p:sp>
      <p:sp>
        <p:nvSpPr>
          <p:cNvPr id="3" name="Content Placeholder 2">
            <a:extLst>
              <a:ext uri="{FF2B5EF4-FFF2-40B4-BE49-F238E27FC236}">
                <a16:creationId xmlns:a16="http://schemas.microsoft.com/office/drawing/2014/main" id="{250E4707-9B57-4366-829A-5CC607818665}"/>
              </a:ext>
            </a:extLst>
          </p:cNvPr>
          <p:cNvSpPr>
            <a:spLocks noGrp="1"/>
          </p:cNvSpPr>
          <p:nvPr>
            <p:ph idx="1"/>
          </p:nvPr>
        </p:nvSpPr>
        <p:spPr>
          <a:xfrm>
            <a:off x="2346960" y="1713865"/>
            <a:ext cx="5547360" cy="998855"/>
          </a:xfrm>
        </p:spPr>
        <p:txBody>
          <a:bodyPr>
            <a:normAutofit lnSpcReduction="10000"/>
          </a:bodyPr>
          <a:lstStyle/>
          <a:p>
            <a:pPr marL="0" indent="0">
              <a:buNone/>
            </a:pPr>
            <a:r>
              <a:rPr lang="en-US" dirty="0"/>
              <a:t>Graduates saw on increase of </a:t>
            </a:r>
            <a:r>
              <a:rPr lang="en-US" sz="4000" dirty="0">
                <a:solidFill>
                  <a:srgbClr val="A9103D"/>
                </a:solidFill>
                <a:latin typeface="+mn-lt"/>
              </a:rPr>
              <a:t>38%</a:t>
            </a:r>
            <a:r>
              <a:rPr lang="en-US" dirty="0"/>
              <a:t> in monthly income</a:t>
            </a:r>
          </a:p>
        </p:txBody>
      </p:sp>
      <p:pic>
        <p:nvPicPr>
          <p:cNvPr id="5" name="Graphic 4" descr="Coins">
            <a:extLst>
              <a:ext uri="{FF2B5EF4-FFF2-40B4-BE49-F238E27FC236}">
                <a16:creationId xmlns:a16="http://schemas.microsoft.com/office/drawing/2014/main" id="{88FA2DEB-EDF8-4D0B-8A5A-0D0C933F21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9214" y="1713865"/>
            <a:ext cx="685800" cy="685800"/>
          </a:xfrm>
          <a:prstGeom prst="rect">
            <a:avLst/>
          </a:prstGeom>
        </p:spPr>
      </p:pic>
      <p:pic>
        <p:nvPicPr>
          <p:cNvPr id="7" name="Graphic 6" descr="Briefcase">
            <a:extLst>
              <a:ext uri="{FF2B5EF4-FFF2-40B4-BE49-F238E27FC236}">
                <a16:creationId xmlns:a16="http://schemas.microsoft.com/office/drawing/2014/main" id="{B9400A20-5C42-4E4D-B2A4-86E5CFE343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92088" y="3028014"/>
            <a:ext cx="685800" cy="685800"/>
          </a:xfrm>
          <a:prstGeom prst="rect">
            <a:avLst/>
          </a:prstGeom>
        </p:spPr>
      </p:pic>
      <p:sp>
        <p:nvSpPr>
          <p:cNvPr id="8" name="TextBox 7">
            <a:extLst>
              <a:ext uri="{FF2B5EF4-FFF2-40B4-BE49-F238E27FC236}">
                <a16:creationId xmlns:a16="http://schemas.microsoft.com/office/drawing/2014/main" id="{D0B9FE0A-7229-47F5-9780-A352AB6DD6DE}"/>
              </a:ext>
            </a:extLst>
          </p:cNvPr>
          <p:cNvSpPr txBox="1"/>
          <p:nvPr/>
        </p:nvSpPr>
        <p:spPr>
          <a:xfrm>
            <a:off x="2629425" y="4423425"/>
            <a:ext cx="6242432" cy="1531188"/>
          </a:xfrm>
          <a:prstGeom prst="rect">
            <a:avLst/>
          </a:prstGeom>
          <a:noFill/>
        </p:spPr>
        <p:txBody>
          <a:bodyPr wrap="square" rtlCol="0">
            <a:spAutoFit/>
          </a:bodyPr>
          <a:lstStyle/>
          <a:p>
            <a:r>
              <a:rPr lang="en-US" sz="2800" dirty="0">
                <a:solidFill>
                  <a:srgbClr val="290088"/>
                </a:solidFill>
                <a:latin typeface="+mj-lt"/>
              </a:rPr>
              <a:t>For every $ </a:t>
            </a:r>
            <a:r>
              <a:rPr lang="en-US" sz="4000" b="1" dirty="0">
                <a:solidFill>
                  <a:srgbClr val="C00000"/>
                </a:solidFill>
                <a:latin typeface="+mj-lt"/>
              </a:rPr>
              <a:t>1</a:t>
            </a:r>
            <a:r>
              <a:rPr lang="en-US" sz="3000" b="1" dirty="0">
                <a:solidFill>
                  <a:schemeClr val="accent2">
                    <a:lumMod val="75000"/>
                  </a:schemeClr>
                </a:solidFill>
                <a:latin typeface="+mj-lt"/>
              </a:rPr>
              <a:t> </a:t>
            </a:r>
            <a:r>
              <a:rPr lang="en-US" sz="2800" dirty="0">
                <a:solidFill>
                  <a:srgbClr val="290088"/>
                </a:solidFill>
                <a:latin typeface="+mj-lt"/>
              </a:rPr>
              <a:t>invested, learners received $ </a:t>
            </a:r>
            <a:r>
              <a:rPr lang="en-US" sz="4000" b="1" dirty="0">
                <a:solidFill>
                  <a:srgbClr val="C00000"/>
                </a:solidFill>
                <a:latin typeface="+mj-lt"/>
              </a:rPr>
              <a:t>3.40</a:t>
            </a:r>
            <a:r>
              <a:rPr lang="en-US" sz="3000" b="1" dirty="0">
                <a:solidFill>
                  <a:schemeClr val="accent2">
                    <a:lumMod val="75000"/>
                  </a:schemeClr>
                </a:solidFill>
                <a:latin typeface="+mj-lt"/>
              </a:rPr>
              <a:t> </a:t>
            </a:r>
            <a:r>
              <a:rPr lang="en-US" sz="2800" dirty="0">
                <a:solidFill>
                  <a:srgbClr val="290088"/>
                </a:solidFill>
                <a:latin typeface="+mj-lt"/>
              </a:rPr>
              <a:t>in direct returns</a:t>
            </a:r>
          </a:p>
          <a:p>
            <a:endParaRPr lang="en-US" sz="1350" dirty="0">
              <a:latin typeface="+mj-lt"/>
            </a:endParaRPr>
          </a:p>
        </p:txBody>
      </p:sp>
      <p:sp>
        <p:nvSpPr>
          <p:cNvPr id="10" name="TextBox 9">
            <a:extLst>
              <a:ext uri="{FF2B5EF4-FFF2-40B4-BE49-F238E27FC236}">
                <a16:creationId xmlns:a16="http://schemas.microsoft.com/office/drawing/2014/main" id="{71A96957-BB03-4661-9399-F7C63D0A52EF}"/>
              </a:ext>
            </a:extLst>
          </p:cNvPr>
          <p:cNvSpPr txBox="1"/>
          <p:nvPr/>
        </p:nvSpPr>
        <p:spPr>
          <a:xfrm>
            <a:off x="831622" y="4724940"/>
            <a:ext cx="1619604" cy="923330"/>
          </a:xfrm>
          <a:prstGeom prst="rect">
            <a:avLst/>
          </a:prstGeom>
          <a:noFill/>
        </p:spPr>
        <p:txBody>
          <a:bodyPr wrap="square" rtlCol="0">
            <a:spAutoFit/>
          </a:bodyPr>
          <a:lstStyle/>
          <a:p>
            <a:pPr algn="ctr"/>
            <a:r>
              <a:rPr lang="en-US" sz="5400" b="1" dirty="0">
                <a:solidFill>
                  <a:schemeClr val="accent2">
                    <a:lumMod val="75000"/>
                  </a:schemeClr>
                </a:solidFill>
                <a:latin typeface="Aharoni" panose="02010803020104030203" pitchFamily="2" charset="-79"/>
                <a:cs typeface="Aharoni" panose="02010803020104030203" pitchFamily="2" charset="-79"/>
              </a:rPr>
              <a:t>1</a:t>
            </a:r>
            <a:r>
              <a:rPr lang="en-US" sz="5400" b="1" dirty="0">
                <a:solidFill>
                  <a:srgbClr val="FF0000"/>
                </a:solidFill>
                <a:latin typeface="Aharoni" panose="02010803020104030203" pitchFamily="2" charset="-79"/>
                <a:cs typeface="Aharoni" panose="02010803020104030203" pitchFamily="2" charset="-79"/>
              </a:rPr>
              <a:t>:</a:t>
            </a:r>
            <a:r>
              <a:rPr lang="en-US" sz="5400" b="1" dirty="0">
                <a:solidFill>
                  <a:schemeClr val="accent2">
                    <a:lumMod val="75000"/>
                  </a:schemeClr>
                </a:solidFill>
                <a:latin typeface="Aharoni" panose="02010803020104030203" pitchFamily="2" charset="-79"/>
                <a:cs typeface="Aharoni" panose="02010803020104030203" pitchFamily="2" charset="-79"/>
              </a:rPr>
              <a:t>3.4</a:t>
            </a:r>
          </a:p>
        </p:txBody>
      </p:sp>
      <p:pic>
        <p:nvPicPr>
          <p:cNvPr id="12" name="Graphic 11" descr="Upward trend">
            <a:extLst>
              <a:ext uri="{FF2B5EF4-FFF2-40B4-BE49-F238E27FC236}">
                <a16:creationId xmlns:a16="http://schemas.microsoft.com/office/drawing/2014/main" id="{94F6196F-D88B-4575-B2B5-8AFEDF23593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78984" y="4251714"/>
            <a:ext cx="685800" cy="685800"/>
          </a:xfrm>
          <a:prstGeom prst="rect">
            <a:avLst/>
          </a:prstGeom>
        </p:spPr>
      </p:pic>
      <p:sp>
        <p:nvSpPr>
          <p:cNvPr id="15" name="Content Placeholder 1">
            <a:extLst>
              <a:ext uri="{FF2B5EF4-FFF2-40B4-BE49-F238E27FC236}">
                <a16:creationId xmlns:a16="http://schemas.microsoft.com/office/drawing/2014/main" id="{00E4D81E-47C4-45DB-BA8A-6D8587D748CA}"/>
              </a:ext>
            </a:extLst>
          </p:cNvPr>
          <p:cNvSpPr txBox="1">
            <a:spLocks/>
          </p:cNvSpPr>
          <p:nvPr/>
        </p:nvSpPr>
        <p:spPr bwMode="auto">
          <a:xfrm>
            <a:off x="-9795" y="6082748"/>
            <a:ext cx="8371476" cy="775252"/>
          </a:xfrm>
          <a:prstGeom prst="rect">
            <a:avLst/>
          </a:prstGeom>
          <a:blipFill>
            <a:blip r:embed="rId10">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6" name="Content Placeholder 1">
            <a:extLst>
              <a:ext uri="{FF2B5EF4-FFF2-40B4-BE49-F238E27FC236}">
                <a16:creationId xmlns:a16="http://schemas.microsoft.com/office/drawing/2014/main" id="{EC5B0DA2-947D-4797-B8FF-A6FBB2270E33}"/>
              </a:ext>
            </a:extLst>
          </p:cNvPr>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mn-lt"/>
              </a:rPr>
              <a:t>ECONOMIC GROWTH</a:t>
            </a:r>
          </a:p>
        </p:txBody>
      </p:sp>
      <p:sp>
        <p:nvSpPr>
          <p:cNvPr id="17" name="Content Placeholder 2">
            <a:extLst>
              <a:ext uri="{FF2B5EF4-FFF2-40B4-BE49-F238E27FC236}">
                <a16:creationId xmlns:a16="http://schemas.microsoft.com/office/drawing/2014/main" id="{77E7A836-DFF6-4B55-9B7C-EB564AC8BCAF}"/>
              </a:ext>
            </a:extLst>
          </p:cNvPr>
          <p:cNvSpPr txBox="1">
            <a:spLocks/>
          </p:cNvSpPr>
          <p:nvPr/>
        </p:nvSpPr>
        <p:spPr>
          <a:xfrm>
            <a:off x="2956087" y="2898804"/>
            <a:ext cx="6039450" cy="18261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An increase of </a:t>
            </a:r>
            <a:r>
              <a:rPr lang="en-US" sz="4000" dirty="0">
                <a:solidFill>
                  <a:srgbClr val="C00000"/>
                </a:solidFill>
                <a:latin typeface="+mn-lt"/>
              </a:rPr>
              <a:t>28.5</a:t>
            </a:r>
            <a:r>
              <a:rPr lang="en-US" dirty="0">
                <a:solidFill>
                  <a:srgbClr val="C00000"/>
                </a:solidFill>
              </a:rPr>
              <a:t> % </a:t>
            </a:r>
            <a:r>
              <a:rPr lang="en-US" dirty="0"/>
              <a:t>points in the probability of being promoted</a:t>
            </a:r>
          </a:p>
        </p:txBody>
      </p:sp>
      <p:pic>
        <p:nvPicPr>
          <p:cNvPr id="18" name="Picture 6" descr="Pakistan flag">
            <a:extLst>
              <a:ext uri="{FF2B5EF4-FFF2-40B4-BE49-F238E27FC236}">
                <a16:creationId xmlns:a16="http://schemas.microsoft.com/office/drawing/2014/main" id="{5A90ECCC-ED9F-4AA8-A268-3EA71104E4C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083" y="0"/>
            <a:ext cx="1457180" cy="977706"/>
          </a:xfrm>
          <a:prstGeom prst="rect">
            <a:avLst/>
          </a:prstGeom>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361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7203" t="17725" r="11699" b="457"/>
          <a:stretch/>
        </p:blipFill>
        <p:spPr>
          <a:xfrm>
            <a:off x="0" y="0"/>
            <a:ext cx="9144000" cy="6151563"/>
          </a:xfrm>
        </p:spPr>
      </p:pic>
      <p:sp>
        <p:nvSpPr>
          <p:cNvPr id="2" name="Rectangle 1">
            <a:extLst>
              <a:ext uri="{FF2B5EF4-FFF2-40B4-BE49-F238E27FC236}">
                <a16:creationId xmlns:a16="http://schemas.microsoft.com/office/drawing/2014/main" id="{B5CA7C2A-759A-4CE8-91B1-4AE11F265F7C}"/>
              </a:ext>
            </a:extLst>
          </p:cNvPr>
          <p:cNvSpPr/>
          <p:nvPr/>
        </p:nvSpPr>
        <p:spPr>
          <a:xfrm>
            <a:off x="0" y="5156200"/>
            <a:ext cx="8371476" cy="1701800"/>
          </a:xfrm>
          <a:prstGeom prst="rect">
            <a:avLst/>
          </a:prstGeom>
          <a:solidFill>
            <a:srgbClr val="1B99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6" name="Picture 2" descr="Signature_White Backgrou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182" y="3076161"/>
            <a:ext cx="3009433" cy="16531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290284" y="5222270"/>
            <a:ext cx="7837716" cy="830997"/>
          </a:xfrm>
          <a:prstGeom prst="rect">
            <a:avLst/>
          </a:prstGeom>
        </p:spPr>
        <p:txBody>
          <a:bodyPr wrap="square">
            <a:spAutoFit/>
          </a:bodyPr>
          <a:lstStyle/>
          <a:p>
            <a:r>
              <a:rPr lang="en-US" sz="2400" dirty="0">
                <a:solidFill>
                  <a:schemeClr val="bg1"/>
                </a:solidFill>
                <a:latin typeface="+mj-lt"/>
              </a:rPr>
              <a:t>Raymond </a:t>
            </a:r>
            <a:r>
              <a:rPr lang="en-US" sz="2400" dirty="0" err="1">
                <a:solidFill>
                  <a:schemeClr val="bg1"/>
                </a:solidFill>
                <a:latin typeface="+mj-lt"/>
              </a:rPr>
              <a:t>Loh</a:t>
            </a:r>
            <a:r>
              <a:rPr lang="en-US" sz="2400" dirty="0">
                <a:solidFill>
                  <a:schemeClr val="bg1"/>
                </a:solidFill>
                <a:latin typeface="+mj-lt"/>
              </a:rPr>
              <a:t>: CEMBA Graduate - “…offering moving and relocation services to clients in over 40 countries.”</a:t>
            </a:r>
          </a:p>
        </p:txBody>
      </p:sp>
      <p:pic>
        <p:nvPicPr>
          <p:cNvPr id="12" name="Picture 10" descr="https://upload.wikimedia.org/wikipedia/commons/thumb/6/66/Flag_of_Malaysia.svg/1920px-Flag_of_Malaysia.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23974" cy="924339"/>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09C3B500-8DD4-4C54-850E-CD3D44EC873E}"/>
              </a:ext>
            </a:extLst>
          </p:cNvPr>
          <p:cNvSpPr txBox="1">
            <a:spLocks/>
          </p:cNvSpPr>
          <p:nvPr/>
        </p:nvSpPr>
        <p:spPr bwMode="auto">
          <a:xfrm>
            <a:off x="-9795" y="6082748"/>
            <a:ext cx="8371476" cy="775252"/>
          </a:xfrm>
          <a:prstGeom prst="rect">
            <a:avLst/>
          </a:prstGeom>
          <a:blipFill>
            <a:blip r:embed="rId6">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9" name="Content Placeholder 1">
            <a:extLst>
              <a:ext uri="{FF2B5EF4-FFF2-40B4-BE49-F238E27FC236}">
                <a16:creationId xmlns:a16="http://schemas.microsoft.com/office/drawing/2014/main" id="{FCC36853-1A18-48EE-A5DD-269D77B5901B}"/>
              </a:ext>
            </a:extLst>
          </p:cNvPr>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mn-lt"/>
              </a:rPr>
              <a:t>ECONOMIC GROWTH</a:t>
            </a:r>
          </a:p>
        </p:txBody>
      </p:sp>
    </p:spTree>
    <p:extLst>
      <p:ext uri="{BB962C8B-B14F-4D97-AF65-F5344CB8AC3E}">
        <p14:creationId xmlns:p14="http://schemas.microsoft.com/office/powerpoint/2010/main" val="41559068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5EFEAA3-F781-476F-B030-D2032E302D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1307"/>
          <a:stretch/>
        </p:blipFill>
        <p:spPr>
          <a:xfrm>
            <a:off x="0" y="1"/>
            <a:ext cx="9144000" cy="6028160"/>
          </a:xfrm>
          <a:prstGeom prst="rect">
            <a:avLst/>
          </a:prstGeom>
        </p:spPr>
      </p:pic>
      <p:pic>
        <p:nvPicPr>
          <p:cNvPr id="12" name="Picture 2" descr="C:\Users\dizcriz\Desktop\VUSSC logo.png"/>
          <p:cNvPicPr>
            <a:picLocks noChangeAspect="1" noChangeArrowheads="1"/>
          </p:cNvPicPr>
          <p:nvPr/>
        </p:nvPicPr>
        <p:blipFill>
          <a:blip r:embed="rId3" cstate="print"/>
          <a:srcRect/>
          <a:stretch>
            <a:fillRect/>
          </a:stretch>
        </p:blipFill>
        <p:spPr bwMode="auto">
          <a:xfrm>
            <a:off x="2857124" y="180508"/>
            <a:ext cx="3356992" cy="2064068"/>
          </a:xfrm>
          <a:prstGeom prst="rect">
            <a:avLst/>
          </a:prstGeom>
          <a:noFill/>
        </p:spPr>
      </p:pic>
      <p:cxnSp>
        <p:nvCxnSpPr>
          <p:cNvPr id="4" name="Straight Connector 3"/>
          <p:cNvCxnSpPr>
            <a:cxnSpLocks/>
          </p:cNvCxnSpPr>
          <p:nvPr/>
        </p:nvCxnSpPr>
        <p:spPr>
          <a:xfrm>
            <a:off x="933363" y="3638938"/>
            <a:ext cx="7289863"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49" name="Title 2">
            <a:extLst>
              <a:ext uri="{FF2B5EF4-FFF2-40B4-BE49-F238E27FC236}">
                <a16:creationId xmlns:a16="http://schemas.microsoft.com/office/drawing/2014/main" id="{0F3AA3B5-00B8-440B-AC4B-E9FA13A67A9B}"/>
              </a:ext>
            </a:extLst>
          </p:cNvPr>
          <p:cNvSpPr txBox="1">
            <a:spLocks/>
          </p:cNvSpPr>
          <p:nvPr/>
        </p:nvSpPr>
        <p:spPr>
          <a:xfrm>
            <a:off x="584114" y="2335146"/>
            <a:ext cx="7886700" cy="132556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dirty="0"/>
              <a:t>Virtual University for Small States of the Commonwealth</a:t>
            </a:r>
          </a:p>
        </p:txBody>
      </p:sp>
      <p:pic>
        <p:nvPicPr>
          <p:cNvPr id="89" name="Picture 56" descr="C:\Documents and Settings\dtremblay\Desktop\+++Flags download flat\Antigua-and-Barbuda_flag.gif">
            <a:extLst>
              <a:ext uri="{FF2B5EF4-FFF2-40B4-BE49-F238E27FC236}">
                <a16:creationId xmlns:a16="http://schemas.microsoft.com/office/drawing/2014/main" id="{F2615EF0-7D9C-4BF2-9E01-D0D579EAB7C7}"/>
              </a:ext>
            </a:extLst>
          </p:cNvPr>
          <p:cNvPicPr preferRelativeResize="0">
            <a:picLocks noChangeArrowheads="1"/>
          </p:cNvPicPr>
          <p:nvPr/>
        </p:nvPicPr>
        <p:blipFill>
          <a:blip r:embed="rId4" cstate="print"/>
          <a:srcRect/>
          <a:stretch>
            <a:fillRect/>
          </a:stretch>
        </p:blipFill>
        <p:spPr bwMode="auto">
          <a:xfrm>
            <a:off x="3386850" y="4424958"/>
            <a:ext cx="752167" cy="501445"/>
          </a:xfrm>
          <a:prstGeom prst="rect">
            <a:avLst/>
          </a:prstGeom>
          <a:noFill/>
        </p:spPr>
      </p:pic>
      <p:pic>
        <p:nvPicPr>
          <p:cNvPr id="90" name="Picture 89" descr="C:\Documents and Settings\dtremblay\Desktop\+++Flags download flat\Bahamas_flag.gif">
            <a:extLst>
              <a:ext uri="{FF2B5EF4-FFF2-40B4-BE49-F238E27FC236}">
                <a16:creationId xmlns:a16="http://schemas.microsoft.com/office/drawing/2014/main" id="{F6165C45-7193-499B-81E1-E1F27FD1856A}"/>
              </a:ext>
            </a:extLst>
          </p:cNvPr>
          <p:cNvPicPr preferRelativeResize="0">
            <a:picLocks noChangeArrowheads="1"/>
          </p:cNvPicPr>
          <p:nvPr/>
        </p:nvPicPr>
        <p:blipFill>
          <a:blip r:embed="rId5" cstate="print"/>
          <a:srcRect/>
          <a:stretch>
            <a:fillRect/>
          </a:stretch>
        </p:blipFill>
        <p:spPr bwMode="auto">
          <a:xfrm>
            <a:off x="5832936" y="4424958"/>
            <a:ext cx="752167" cy="501445"/>
          </a:xfrm>
          <a:prstGeom prst="rect">
            <a:avLst/>
          </a:prstGeom>
          <a:noFill/>
        </p:spPr>
      </p:pic>
      <p:pic>
        <p:nvPicPr>
          <p:cNvPr id="91" name="Picture 60" descr="C:\Documents and Settings\dtremblay\Desktop\+++Flags download flat\Barbados_flag.gif">
            <a:extLst>
              <a:ext uri="{FF2B5EF4-FFF2-40B4-BE49-F238E27FC236}">
                <a16:creationId xmlns:a16="http://schemas.microsoft.com/office/drawing/2014/main" id="{3ADF69FE-57B5-4F1F-B314-9D9FDF7AB123}"/>
              </a:ext>
            </a:extLst>
          </p:cNvPr>
          <p:cNvPicPr preferRelativeResize="0">
            <a:picLocks noChangeArrowheads="1"/>
          </p:cNvPicPr>
          <p:nvPr/>
        </p:nvPicPr>
        <p:blipFill>
          <a:blip r:embed="rId6" cstate="print"/>
          <a:srcRect/>
          <a:stretch>
            <a:fillRect/>
          </a:stretch>
        </p:blipFill>
        <p:spPr bwMode="auto">
          <a:xfrm>
            <a:off x="6648298" y="4424958"/>
            <a:ext cx="752167" cy="501445"/>
          </a:xfrm>
          <a:prstGeom prst="rect">
            <a:avLst/>
          </a:prstGeom>
          <a:noFill/>
        </p:spPr>
      </p:pic>
      <p:pic>
        <p:nvPicPr>
          <p:cNvPr id="92" name="Picture 61" descr="C:\Documents and Settings\dtremblay\Desktop\+++Flags download flat\Belize_flag.gif">
            <a:extLst>
              <a:ext uri="{FF2B5EF4-FFF2-40B4-BE49-F238E27FC236}">
                <a16:creationId xmlns:a16="http://schemas.microsoft.com/office/drawing/2014/main" id="{EBD541C8-78A8-4765-B681-F3A054B6B93D}"/>
              </a:ext>
            </a:extLst>
          </p:cNvPr>
          <p:cNvPicPr preferRelativeResize="0">
            <a:picLocks noChangeArrowheads="1"/>
          </p:cNvPicPr>
          <p:nvPr/>
        </p:nvPicPr>
        <p:blipFill>
          <a:blip r:embed="rId7" cstate="print"/>
          <a:srcRect/>
          <a:stretch>
            <a:fillRect/>
          </a:stretch>
        </p:blipFill>
        <p:spPr bwMode="auto">
          <a:xfrm>
            <a:off x="2561362" y="3864077"/>
            <a:ext cx="752167" cy="501445"/>
          </a:xfrm>
          <a:prstGeom prst="rect">
            <a:avLst/>
          </a:prstGeom>
          <a:noFill/>
        </p:spPr>
      </p:pic>
      <p:pic>
        <p:nvPicPr>
          <p:cNvPr id="93" name="Picture 62" descr="C:\Documents and Settings\dtremblay\Desktop\+++Flags download flat\Botswana_flag.gif">
            <a:extLst>
              <a:ext uri="{FF2B5EF4-FFF2-40B4-BE49-F238E27FC236}">
                <a16:creationId xmlns:a16="http://schemas.microsoft.com/office/drawing/2014/main" id="{9B041F78-B91E-4161-A895-02E880396869}"/>
              </a:ext>
            </a:extLst>
          </p:cNvPr>
          <p:cNvPicPr preferRelativeResize="0">
            <a:picLocks noChangeArrowheads="1"/>
          </p:cNvPicPr>
          <p:nvPr/>
        </p:nvPicPr>
        <p:blipFill>
          <a:blip r:embed="rId8" cstate="print"/>
          <a:srcRect/>
          <a:stretch>
            <a:fillRect/>
          </a:stretch>
        </p:blipFill>
        <p:spPr bwMode="auto">
          <a:xfrm>
            <a:off x="1746000" y="3864077"/>
            <a:ext cx="752167" cy="501445"/>
          </a:xfrm>
          <a:prstGeom prst="rect">
            <a:avLst/>
          </a:prstGeom>
          <a:noFill/>
        </p:spPr>
      </p:pic>
      <p:pic>
        <p:nvPicPr>
          <p:cNvPr id="94" name="Picture 63" descr="C:\Documents and Settings\dtremblay\Desktop\+++Flags download flat\Brunei_flag.gif">
            <a:extLst>
              <a:ext uri="{FF2B5EF4-FFF2-40B4-BE49-F238E27FC236}">
                <a16:creationId xmlns:a16="http://schemas.microsoft.com/office/drawing/2014/main" id="{3014BCE8-0DCD-4FAB-BF43-6EA69E3884F1}"/>
              </a:ext>
            </a:extLst>
          </p:cNvPr>
          <p:cNvPicPr preferRelativeResize="0">
            <a:picLocks noChangeArrowheads="1"/>
          </p:cNvPicPr>
          <p:nvPr/>
        </p:nvPicPr>
        <p:blipFill>
          <a:blip r:embed="rId9" cstate="print"/>
          <a:srcRect/>
          <a:stretch>
            <a:fillRect/>
          </a:stretch>
        </p:blipFill>
        <p:spPr bwMode="auto">
          <a:xfrm>
            <a:off x="5823067" y="5533636"/>
            <a:ext cx="745157" cy="496772"/>
          </a:xfrm>
          <a:prstGeom prst="rect">
            <a:avLst/>
          </a:prstGeom>
          <a:noFill/>
        </p:spPr>
      </p:pic>
      <p:pic>
        <p:nvPicPr>
          <p:cNvPr id="95" name="Picture 66" descr="C:\Documents and Settings\dtremblay\Desktop\+++Flags download flat\Cyprus_flag.gif">
            <a:extLst>
              <a:ext uri="{FF2B5EF4-FFF2-40B4-BE49-F238E27FC236}">
                <a16:creationId xmlns:a16="http://schemas.microsoft.com/office/drawing/2014/main" id="{044CD64E-4659-4033-B7C7-0EE8C2498100}"/>
              </a:ext>
            </a:extLst>
          </p:cNvPr>
          <p:cNvPicPr preferRelativeResize="0">
            <a:picLocks noChangeArrowheads="1"/>
          </p:cNvPicPr>
          <p:nvPr/>
        </p:nvPicPr>
        <p:blipFill>
          <a:blip r:embed="rId10" cstate="print"/>
          <a:srcRect/>
          <a:stretch>
            <a:fillRect/>
          </a:stretch>
        </p:blipFill>
        <p:spPr bwMode="auto">
          <a:xfrm>
            <a:off x="4202211" y="6098435"/>
            <a:ext cx="740698" cy="492279"/>
          </a:xfrm>
          <a:prstGeom prst="rect">
            <a:avLst/>
          </a:prstGeom>
          <a:noFill/>
          <a:ln>
            <a:solidFill>
              <a:schemeClr val="bg2">
                <a:lumMod val="75000"/>
              </a:schemeClr>
            </a:solidFill>
          </a:ln>
        </p:spPr>
      </p:pic>
      <p:pic>
        <p:nvPicPr>
          <p:cNvPr id="96" name="Picture 67" descr="C:\Documents and Settings\dtremblay\Desktop\+++Flags download flat\Dominica_flag.gif">
            <a:extLst>
              <a:ext uri="{FF2B5EF4-FFF2-40B4-BE49-F238E27FC236}">
                <a16:creationId xmlns:a16="http://schemas.microsoft.com/office/drawing/2014/main" id="{C6B20D77-4457-4810-B2DD-1A48F77E3D27}"/>
              </a:ext>
            </a:extLst>
          </p:cNvPr>
          <p:cNvPicPr preferRelativeResize="0">
            <a:picLocks noChangeArrowheads="1"/>
          </p:cNvPicPr>
          <p:nvPr/>
        </p:nvPicPr>
        <p:blipFill>
          <a:blip r:embed="rId11" cstate="print"/>
          <a:srcRect/>
          <a:stretch>
            <a:fillRect/>
          </a:stretch>
        </p:blipFill>
        <p:spPr bwMode="auto">
          <a:xfrm>
            <a:off x="3376724" y="3864077"/>
            <a:ext cx="752167" cy="501445"/>
          </a:xfrm>
          <a:prstGeom prst="rect">
            <a:avLst/>
          </a:prstGeom>
          <a:noFill/>
        </p:spPr>
      </p:pic>
      <p:pic>
        <p:nvPicPr>
          <p:cNvPr id="97" name="Picture 68" descr="C:\Documents and Settings\dtremblay\Desktop\+++Flags download flat\Fiji-Islands_flag.gif">
            <a:extLst>
              <a:ext uri="{FF2B5EF4-FFF2-40B4-BE49-F238E27FC236}">
                <a16:creationId xmlns:a16="http://schemas.microsoft.com/office/drawing/2014/main" id="{AE615EE3-A5CE-4CC6-BB91-7054FBBBA547}"/>
              </a:ext>
            </a:extLst>
          </p:cNvPr>
          <p:cNvPicPr preferRelativeResize="0">
            <a:picLocks noChangeArrowheads="1"/>
          </p:cNvPicPr>
          <p:nvPr/>
        </p:nvPicPr>
        <p:blipFill>
          <a:blip r:embed="rId12" cstate="print"/>
          <a:srcRect/>
          <a:stretch>
            <a:fillRect/>
          </a:stretch>
        </p:blipFill>
        <p:spPr bwMode="auto">
          <a:xfrm>
            <a:off x="1735874" y="5542802"/>
            <a:ext cx="756276" cy="504185"/>
          </a:xfrm>
          <a:prstGeom prst="rect">
            <a:avLst/>
          </a:prstGeom>
          <a:noFill/>
        </p:spPr>
      </p:pic>
      <p:pic>
        <p:nvPicPr>
          <p:cNvPr id="98" name="Picture 71" descr="C:\Documents and Settings\dtremblay\Desktop\+++Flags download flat\Grenada_flag.gif">
            <a:extLst>
              <a:ext uri="{FF2B5EF4-FFF2-40B4-BE49-F238E27FC236}">
                <a16:creationId xmlns:a16="http://schemas.microsoft.com/office/drawing/2014/main" id="{B15301BD-6126-4C2B-ADBF-DD4C63F9D8E4}"/>
              </a:ext>
            </a:extLst>
          </p:cNvPr>
          <p:cNvPicPr preferRelativeResize="0">
            <a:picLocks noChangeArrowheads="1"/>
          </p:cNvPicPr>
          <p:nvPr/>
        </p:nvPicPr>
        <p:blipFill>
          <a:blip r:embed="rId13" cstate="print"/>
          <a:srcRect/>
          <a:stretch>
            <a:fillRect/>
          </a:stretch>
        </p:blipFill>
        <p:spPr bwMode="auto">
          <a:xfrm>
            <a:off x="5010311" y="5539168"/>
            <a:ext cx="753024" cy="502017"/>
          </a:xfrm>
          <a:prstGeom prst="rect">
            <a:avLst/>
          </a:prstGeom>
          <a:noFill/>
        </p:spPr>
      </p:pic>
      <p:pic>
        <p:nvPicPr>
          <p:cNvPr id="99" name="Picture 72" descr="C:\Documents and Settings\dtremblay\Desktop\+++Flags download flat\Guyana_flag.gif">
            <a:extLst>
              <a:ext uri="{FF2B5EF4-FFF2-40B4-BE49-F238E27FC236}">
                <a16:creationId xmlns:a16="http://schemas.microsoft.com/office/drawing/2014/main" id="{2E7C6139-BCD8-4B40-A91A-65ED5D5EAEB1}"/>
              </a:ext>
            </a:extLst>
          </p:cNvPr>
          <p:cNvPicPr preferRelativeResize="0">
            <a:picLocks noChangeArrowheads="1"/>
          </p:cNvPicPr>
          <p:nvPr/>
        </p:nvPicPr>
        <p:blipFill>
          <a:blip r:embed="rId14" cstate="print"/>
          <a:srcRect/>
          <a:stretch>
            <a:fillRect/>
          </a:stretch>
        </p:blipFill>
        <p:spPr bwMode="auto">
          <a:xfrm>
            <a:off x="6656595" y="5535882"/>
            <a:ext cx="738418" cy="492279"/>
          </a:xfrm>
          <a:prstGeom prst="rect">
            <a:avLst/>
          </a:prstGeom>
          <a:noFill/>
        </p:spPr>
      </p:pic>
      <p:pic>
        <p:nvPicPr>
          <p:cNvPr id="100" name="Picture 74" descr="C:\Documents and Settings\dtremblay\Desktop\+++Flags download flat\Jamaica_flag.gif">
            <a:extLst>
              <a:ext uri="{FF2B5EF4-FFF2-40B4-BE49-F238E27FC236}">
                <a16:creationId xmlns:a16="http://schemas.microsoft.com/office/drawing/2014/main" id="{6C2E7BCC-F84C-40D5-9678-9A0B0CD7558C}"/>
              </a:ext>
            </a:extLst>
          </p:cNvPr>
          <p:cNvPicPr preferRelativeResize="0">
            <a:picLocks noChangeArrowheads="1"/>
          </p:cNvPicPr>
          <p:nvPr/>
        </p:nvPicPr>
        <p:blipFill>
          <a:blip r:embed="rId15" cstate="print"/>
          <a:srcRect/>
          <a:stretch>
            <a:fillRect/>
          </a:stretch>
        </p:blipFill>
        <p:spPr bwMode="auto">
          <a:xfrm>
            <a:off x="5006011" y="6098435"/>
            <a:ext cx="763729" cy="492279"/>
          </a:xfrm>
          <a:prstGeom prst="rect">
            <a:avLst/>
          </a:prstGeom>
          <a:noFill/>
        </p:spPr>
      </p:pic>
      <p:pic>
        <p:nvPicPr>
          <p:cNvPr id="101" name="Picture 76" descr="C:\Documents and Settings\dtremblay\Desktop\+++Flags download flat\Kiribati_flag.gif">
            <a:extLst>
              <a:ext uri="{FF2B5EF4-FFF2-40B4-BE49-F238E27FC236}">
                <a16:creationId xmlns:a16="http://schemas.microsoft.com/office/drawing/2014/main" id="{649A0E47-2461-4637-82FD-86C24A95D3E5}"/>
              </a:ext>
            </a:extLst>
          </p:cNvPr>
          <p:cNvPicPr preferRelativeResize="0">
            <a:picLocks noChangeArrowheads="1"/>
          </p:cNvPicPr>
          <p:nvPr/>
        </p:nvPicPr>
        <p:blipFill>
          <a:blip r:embed="rId16" cstate="print"/>
          <a:srcRect/>
          <a:stretch>
            <a:fillRect/>
          </a:stretch>
        </p:blipFill>
        <p:spPr bwMode="auto">
          <a:xfrm>
            <a:off x="2551236" y="5542802"/>
            <a:ext cx="747270" cy="492279"/>
          </a:xfrm>
          <a:prstGeom prst="rect">
            <a:avLst/>
          </a:prstGeom>
          <a:noFill/>
        </p:spPr>
      </p:pic>
      <p:pic>
        <p:nvPicPr>
          <p:cNvPr id="102" name="Picture 80" descr="C:\Documents and Settings\dtremblay\Desktop\+++Flags download flat\Malta_flag.gif">
            <a:extLst>
              <a:ext uri="{FF2B5EF4-FFF2-40B4-BE49-F238E27FC236}">
                <a16:creationId xmlns:a16="http://schemas.microsoft.com/office/drawing/2014/main" id="{D61DADA4-DD8C-4D45-BE67-8626351401BE}"/>
              </a:ext>
            </a:extLst>
          </p:cNvPr>
          <p:cNvPicPr preferRelativeResize="0">
            <a:picLocks noChangeArrowheads="1"/>
          </p:cNvPicPr>
          <p:nvPr/>
        </p:nvPicPr>
        <p:blipFill>
          <a:blip r:embed="rId17" cstate="print"/>
          <a:srcRect/>
          <a:stretch>
            <a:fillRect/>
          </a:stretch>
        </p:blipFill>
        <p:spPr bwMode="auto">
          <a:xfrm>
            <a:off x="5827873" y="3864077"/>
            <a:ext cx="752167" cy="501445"/>
          </a:xfrm>
          <a:prstGeom prst="rect">
            <a:avLst/>
          </a:prstGeom>
          <a:noFill/>
          <a:ln>
            <a:solidFill>
              <a:schemeClr val="bg2">
                <a:lumMod val="85000"/>
              </a:schemeClr>
            </a:solidFill>
          </a:ln>
        </p:spPr>
      </p:pic>
      <p:pic>
        <p:nvPicPr>
          <p:cNvPr id="103" name="Picture 81" descr="C:\Documents and Settings\dtremblay\Desktop\+++Flags download flat\Mauritius_flag.gif">
            <a:extLst>
              <a:ext uri="{FF2B5EF4-FFF2-40B4-BE49-F238E27FC236}">
                <a16:creationId xmlns:a16="http://schemas.microsoft.com/office/drawing/2014/main" id="{91B74AA4-BB79-441E-869A-3D6254EBB516}"/>
              </a:ext>
            </a:extLst>
          </p:cNvPr>
          <p:cNvPicPr preferRelativeResize="0">
            <a:picLocks noChangeArrowheads="1"/>
          </p:cNvPicPr>
          <p:nvPr/>
        </p:nvPicPr>
        <p:blipFill>
          <a:blip r:embed="rId18" cstate="print"/>
          <a:srcRect/>
          <a:stretch>
            <a:fillRect/>
          </a:stretch>
        </p:blipFill>
        <p:spPr bwMode="auto">
          <a:xfrm>
            <a:off x="3376296" y="6098435"/>
            <a:ext cx="752426" cy="501618"/>
          </a:xfrm>
          <a:prstGeom prst="rect">
            <a:avLst/>
          </a:prstGeom>
          <a:noFill/>
        </p:spPr>
      </p:pic>
      <p:pic>
        <p:nvPicPr>
          <p:cNvPr id="104" name="Picture 83" descr="C:\Documents and Settings\dtremblay\Desktop\+++Flags download flat\Namibia_flag.gif">
            <a:extLst>
              <a:ext uri="{FF2B5EF4-FFF2-40B4-BE49-F238E27FC236}">
                <a16:creationId xmlns:a16="http://schemas.microsoft.com/office/drawing/2014/main" id="{2C6F80A3-3CE9-46CD-85CB-49EBFE081C5E}"/>
              </a:ext>
            </a:extLst>
          </p:cNvPr>
          <p:cNvPicPr preferRelativeResize="0">
            <a:picLocks noChangeArrowheads="1"/>
          </p:cNvPicPr>
          <p:nvPr/>
        </p:nvPicPr>
        <p:blipFill>
          <a:blip r:embed="rId19" cstate="print"/>
          <a:srcRect/>
          <a:stretch>
            <a:fillRect/>
          </a:stretch>
        </p:blipFill>
        <p:spPr bwMode="auto">
          <a:xfrm>
            <a:off x="4196370" y="4985839"/>
            <a:ext cx="746539" cy="492279"/>
          </a:xfrm>
          <a:prstGeom prst="rect">
            <a:avLst/>
          </a:prstGeom>
          <a:noFill/>
        </p:spPr>
      </p:pic>
      <p:pic>
        <p:nvPicPr>
          <p:cNvPr id="105" name="Picture 84" descr="C:\Documents and Settings\dtremblay\Desktop\+++Flags download flat\Nauru_flag.gif">
            <a:extLst>
              <a:ext uri="{FF2B5EF4-FFF2-40B4-BE49-F238E27FC236}">
                <a16:creationId xmlns:a16="http://schemas.microsoft.com/office/drawing/2014/main" id="{CB202100-F904-4821-A35A-E5E3DE1836D0}"/>
              </a:ext>
            </a:extLst>
          </p:cNvPr>
          <p:cNvPicPr preferRelativeResize="0">
            <a:picLocks noChangeArrowheads="1"/>
          </p:cNvPicPr>
          <p:nvPr/>
        </p:nvPicPr>
        <p:blipFill>
          <a:blip r:embed="rId20" cstate="print"/>
          <a:srcRect/>
          <a:stretch>
            <a:fillRect/>
          </a:stretch>
        </p:blipFill>
        <p:spPr bwMode="auto">
          <a:xfrm>
            <a:off x="4202212" y="4424958"/>
            <a:ext cx="752167" cy="501445"/>
          </a:xfrm>
          <a:prstGeom prst="rect">
            <a:avLst/>
          </a:prstGeom>
          <a:noFill/>
        </p:spPr>
      </p:pic>
      <p:pic>
        <p:nvPicPr>
          <p:cNvPr id="106" name="Picture 88" descr="C:\Documents and Settings\dtremblay\Desktop\+++Flags download flat\Papua-New-Guinea_flag.gif">
            <a:extLst>
              <a:ext uri="{FF2B5EF4-FFF2-40B4-BE49-F238E27FC236}">
                <a16:creationId xmlns:a16="http://schemas.microsoft.com/office/drawing/2014/main" id="{0E40E752-C845-48D9-A8B8-E5B63968E3A3}"/>
              </a:ext>
            </a:extLst>
          </p:cNvPr>
          <p:cNvPicPr preferRelativeResize="0">
            <a:picLocks noChangeArrowheads="1"/>
          </p:cNvPicPr>
          <p:nvPr/>
        </p:nvPicPr>
        <p:blipFill>
          <a:blip r:embed="rId21" cstate="print"/>
          <a:srcRect/>
          <a:stretch>
            <a:fillRect/>
          </a:stretch>
        </p:blipFill>
        <p:spPr bwMode="auto">
          <a:xfrm>
            <a:off x="6656984" y="4985839"/>
            <a:ext cx="738029" cy="492279"/>
          </a:xfrm>
          <a:prstGeom prst="rect">
            <a:avLst/>
          </a:prstGeom>
          <a:noFill/>
        </p:spPr>
      </p:pic>
      <p:pic>
        <p:nvPicPr>
          <p:cNvPr id="107" name="Picture 90" descr="C:\Documents and Settings\dtremblay\Desktop\+++Flags download flat\Saint-Kitts-and-Nevis_flag.gif">
            <a:extLst>
              <a:ext uri="{FF2B5EF4-FFF2-40B4-BE49-F238E27FC236}">
                <a16:creationId xmlns:a16="http://schemas.microsoft.com/office/drawing/2014/main" id="{7FB2A9CD-288F-4391-B578-AA5C270FCD3F}"/>
              </a:ext>
            </a:extLst>
          </p:cNvPr>
          <p:cNvPicPr preferRelativeResize="0">
            <a:picLocks noChangeArrowheads="1"/>
          </p:cNvPicPr>
          <p:nvPr/>
        </p:nvPicPr>
        <p:blipFill>
          <a:blip r:embed="rId22" cstate="print"/>
          <a:srcRect/>
          <a:stretch>
            <a:fillRect/>
          </a:stretch>
        </p:blipFill>
        <p:spPr bwMode="auto">
          <a:xfrm>
            <a:off x="5007448" y="3864077"/>
            <a:ext cx="752167" cy="501445"/>
          </a:xfrm>
          <a:prstGeom prst="rect">
            <a:avLst/>
          </a:prstGeom>
          <a:noFill/>
        </p:spPr>
      </p:pic>
      <p:pic>
        <p:nvPicPr>
          <p:cNvPr id="108" name="Picture 92" descr="C:\Documents and Settings\dtremblay\Desktop\+++Flags download flat\Saint-Vincent-and-The-Grenadines_flag.gif">
            <a:extLst>
              <a:ext uri="{FF2B5EF4-FFF2-40B4-BE49-F238E27FC236}">
                <a16:creationId xmlns:a16="http://schemas.microsoft.com/office/drawing/2014/main" id="{76F3F9AD-B25E-4B6C-81E2-7E4958B14333}"/>
              </a:ext>
            </a:extLst>
          </p:cNvPr>
          <p:cNvPicPr preferRelativeResize="0">
            <a:picLocks noChangeArrowheads="1"/>
          </p:cNvPicPr>
          <p:nvPr/>
        </p:nvPicPr>
        <p:blipFill>
          <a:blip r:embed="rId23" cstate="print"/>
          <a:srcRect/>
          <a:stretch>
            <a:fillRect/>
          </a:stretch>
        </p:blipFill>
        <p:spPr bwMode="auto">
          <a:xfrm>
            <a:off x="3376335" y="4985839"/>
            <a:ext cx="752167" cy="501445"/>
          </a:xfrm>
          <a:prstGeom prst="rect">
            <a:avLst/>
          </a:prstGeom>
          <a:noFill/>
        </p:spPr>
      </p:pic>
      <p:pic>
        <p:nvPicPr>
          <p:cNvPr id="109" name="Picture 93" descr="C:\Documents and Settings\dtremblay\Desktop\+++Flags download flat\Samoa_flag.gif">
            <a:extLst>
              <a:ext uri="{FF2B5EF4-FFF2-40B4-BE49-F238E27FC236}">
                <a16:creationId xmlns:a16="http://schemas.microsoft.com/office/drawing/2014/main" id="{D2BADEF7-CA55-4DA2-AEE5-B44A38F1315F}"/>
              </a:ext>
            </a:extLst>
          </p:cNvPr>
          <p:cNvPicPr preferRelativeResize="0">
            <a:picLocks noChangeArrowheads="1"/>
          </p:cNvPicPr>
          <p:nvPr/>
        </p:nvPicPr>
        <p:blipFill>
          <a:blip r:embed="rId24" cstate="print"/>
          <a:srcRect/>
          <a:stretch>
            <a:fillRect/>
          </a:stretch>
        </p:blipFill>
        <p:spPr bwMode="auto">
          <a:xfrm>
            <a:off x="5006011" y="4985839"/>
            <a:ext cx="763729" cy="492279"/>
          </a:xfrm>
          <a:prstGeom prst="rect">
            <a:avLst/>
          </a:prstGeom>
          <a:noFill/>
        </p:spPr>
      </p:pic>
      <p:pic>
        <p:nvPicPr>
          <p:cNvPr id="110" name="Picture 94" descr="C:\Documents and Settings\dtremblay\Desktop\+++Flags download flat\Seychelles_flag.gif">
            <a:extLst>
              <a:ext uri="{FF2B5EF4-FFF2-40B4-BE49-F238E27FC236}">
                <a16:creationId xmlns:a16="http://schemas.microsoft.com/office/drawing/2014/main" id="{C1006A4F-55BC-4F3B-AE7D-20B0C8CFF419}"/>
              </a:ext>
            </a:extLst>
          </p:cNvPr>
          <p:cNvPicPr preferRelativeResize="0">
            <a:picLocks noChangeArrowheads="1"/>
          </p:cNvPicPr>
          <p:nvPr/>
        </p:nvPicPr>
        <p:blipFill>
          <a:blip r:embed="rId25" cstate="print"/>
          <a:srcRect/>
          <a:stretch>
            <a:fillRect/>
          </a:stretch>
        </p:blipFill>
        <p:spPr bwMode="auto">
          <a:xfrm>
            <a:off x="5017574" y="4424958"/>
            <a:ext cx="752167" cy="501445"/>
          </a:xfrm>
          <a:prstGeom prst="rect">
            <a:avLst/>
          </a:prstGeom>
          <a:noFill/>
        </p:spPr>
      </p:pic>
      <p:pic>
        <p:nvPicPr>
          <p:cNvPr id="111" name="Picture 97" descr="C:\Documents and Settings\dtremblay\Desktop\+++Flags download flat\Solomon-Islands_flag.gif">
            <a:extLst>
              <a:ext uri="{FF2B5EF4-FFF2-40B4-BE49-F238E27FC236}">
                <a16:creationId xmlns:a16="http://schemas.microsoft.com/office/drawing/2014/main" id="{693F4F1A-A529-4D2A-877E-08F8637089E2}"/>
              </a:ext>
            </a:extLst>
          </p:cNvPr>
          <p:cNvPicPr preferRelativeResize="0">
            <a:picLocks noChangeArrowheads="1"/>
          </p:cNvPicPr>
          <p:nvPr/>
        </p:nvPicPr>
        <p:blipFill>
          <a:blip r:embed="rId26" cstate="print"/>
          <a:srcRect/>
          <a:stretch>
            <a:fillRect/>
          </a:stretch>
        </p:blipFill>
        <p:spPr bwMode="auto">
          <a:xfrm>
            <a:off x="2566425" y="4424958"/>
            <a:ext cx="752167" cy="501445"/>
          </a:xfrm>
          <a:prstGeom prst="rect">
            <a:avLst/>
          </a:prstGeom>
          <a:noFill/>
        </p:spPr>
      </p:pic>
      <p:pic>
        <p:nvPicPr>
          <p:cNvPr id="112" name="Picture 100" descr="C:\Documents and Settings\dtremblay\Desktop\+++Flags download flat\Swaziland_flag.gif">
            <a:extLst>
              <a:ext uri="{FF2B5EF4-FFF2-40B4-BE49-F238E27FC236}">
                <a16:creationId xmlns:a16="http://schemas.microsoft.com/office/drawing/2014/main" id="{649A2A64-5DB7-4A10-9356-85EF3B2EC0F4}"/>
              </a:ext>
            </a:extLst>
          </p:cNvPr>
          <p:cNvPicPr preferRelativeResize="0">
            <a:picLocks noChangeArrowheads="1"/>
          </p:cNvPicPr>
          <p:nvPr/>
        </p:nvPicPr>
        <p:blipFill>
          <a:blip r:embed="rId27" cstate="print"/>
          <a:srcRect/>
          <a:stretch>
            <a:fillRect/>
          </a:stretch>
        </p:blipFill>
        <p:spPr bwMode="auto">
          <a:xfrm>
            <a:off x="4192086" y="3864077"/>
            <a:ext cx="752167" cy="501445"/>
          </a:xfrm>
          <a:prstGeom prst="rect">
            <a:avLst/>
          </a:prstGeom>
          <a:noFill/>
        </p:spPr>
      </p:pic>
      <p:pic>
        <p:nvPicPr>
          <p:cNvPr id="113" name="Picture 102" descr="C:\Documents and Settings\dtremblay\Desktop\+++Flags download flat\Tonga_flag.gif">
            <a:extLst>
              <a:ext uri="{FF2B5EF4-FFF2-40B4-BE49-F238E27FC236}">
                <a16:creationId xmlns:a16="http://schemas.microsoft.com/office/drawing/2014/main" id="{DB5F6007-AE92-4626-B14D-77A380DD11F8}"/>
              </a:ext>
            </a:extLst>
          </p:cNvPr>
          <p:cNvPicPr preferRelativeResize="0">
            <a:picLocks noChangeArrowheads="1"/>
          </p:cNvPicPr>
          <p:nvPr/>
        </p:nvPicPr>
        <p:blipFill>
          <a:blip r:embed="rId28" cstate="print"/>
          <a:srcRect/>
          <a:stretch>
            <a:fillRect/>
          </a:stretch>
        </p:blipFill>
        <p:spPr bwMode="auto">
          <a:xfrm>
            <a:off x="2561362" y="4985839"/>
            <a:ext cx="746715" cy="497811"/>
          </a:xfrm>
          <a:prstGeom prst="rect">
            <a:avLst/>
          </a:prstGeom>
          <a:noFill/>
        </p:spPr>
      </p:pic>
      <p:pic>
        <p:nvPicPr>
          <p:cNvPr id="114" name="Picture 103" descr="C:\Documents and Settings\dtremblay\Desktop\+++Flags download flat\Trinidad-and-Tobago_flag.gif">
            <a:extLst>
              <a:ext uri="{FF2B5EF4-FFF2-40B4-BE49-F238E27FC236}">
                <a16:creationId xmlns:a16="http://schemas.microsoft.com/office/drawing/2014/main" id="{A05D99EE-9C25-4528-B2B7-3F7B78C96D5D}"/>
              </a:ext>
            </a:extLst>
          </p:cNvPr>
          <p:cNvPicPr preferRelativeResize="0">
            <a:picLocks noChangeArrowheads="1"/>
          </p:cNvPicPr>
          <p:nvPr/>
        </p:nvPicPr>
        <p:blipFill>
          <a:blip r:embed="rId29" cstate="print"/>
          <a:srcRect/>
          <a:stretch>
            <a:fillRect/>
          </a:stretch>
        </p:blipFill>
        <p:spPr bwMode="auto">
          <a:xfrm>
            <a:off x="1735874" y="4985839"/>
            <a:ext cx="752167" cy="501445"/>
          </a:xfrm>
          <a:prstGeom prst="rect">
            <a:avLst/>
          </a:prstGeom>
          <a:noFill/>
        </p:spPr>
      </p:pic>
      <p:pic>
        <p:nvPicPr>
          <p:cNvPr id="115" name="Picture 104" descr="C:\Documents and Settings\dtremblay\Desktop\+++Flags download flat\Tuvalu_flag.gif">
            <a:extLst>
              <a:ext uri="{FF2B5EF4-FFF2-40B4-BE49-F238E27FC236}">
                <a16:creationId xmlns:a16="http://schemas.microsoft.com/office/drawing/2014/main" id="{B237197E-44D0-4F10-B57A-EDD51AF2A8A5}"/>
              </a:ext>
            </a:extLst>
          </p:cNvPr>
          <p:cNvPicPr preferRelativeResize="0">
            <a:picLocks noChangeArrowheads="1"/>
          </p:cNvPicPr>
          <p:nvPr/>
        </p:nvPicPr>
        <p:blipFill>
          <a:blip r:embed="rId30" cstate="print"/>
          <a:srcRect/>
          <a:stretch>
            <a:fillRect/>
          </a:stretch>
        </p:blipFill>
        <p:spPr bwMode="auto">
          <a:xfrm>
            <a:off x="3365907" y="5546720"/>
            <a:ext cx="762595" cy="488361"/>
          </a:xfrm>
          <a:prstGeom prst="rect">
            <a:avLst/>
          </a:prstGeom>
          <a:noFill/>
        </p:spPr>
      </p:pic>
      <p:pic>
        <p:nvPicPr>
          <p:cNvPr id="116" name="Picture 107" descr="C:\Documents and Settings\dtremblay\Desktop\+++Flags download flat\Vanuatu_flag.gif">
            <a:extLst>
              <a:ext uri="{FF2B5EF4-FFF2-40B4-BE49-F238E27FC236}">
                <a16:creationId xmlns:a16="http://schemas.microsoft.com/office/drawing/2014/main" id="{AA4B83E5-CB56-40FA-B511-EA72D8B3193F}"/>
              </a:ext>
            </a:extLst>
          </p:cNvPr>
          <p:cNvPicPr preferRelativeResize="0">
            <a:picLocks noChangeArrowheads="1"/>
          </p:cNvPicPr>
          <p:nvPr/>
        </p:nvPicPr>
        <p:blipFill>
          <a:blip r:embed="rId31" cstate="print"/>
          <a:srcRect/>
          <a:stretch>
            <a:fillRect/>
          </a:stretch>
        </p:blipFill>
        <p:spPr bwMode="auto">
          <a:xfrm>
            <a:off x="4203955" y="5539168"/>
            <a:ext cx="738955" cy="512140"/>
          </a:xfrm>
          <a:prstGeom prst="rect">
            <a:avLst/>
          </a:prstGeom>
          <a:noFill/>
        </p:spPr>
      </p:pic>
      <p:pic>
        <p:nvPicPr>
          <p:cNvPr id="117" name="Picture 110" descr="C:\Documents and Settings\dtremblay\Desktop\+++Flags download flat\Lesotho_small.gif">
            <a:extLst>
              <a:ext uri="{FF2B5EF4-FFF2-40B4-BE49-F238E27FC236}">
                <a16:creationId xmlns:a16="http://schemas.microsoft.com/office/drawing/2014/main" id="{8FA06F1B-1501-4DA3-9FF0-396B5CAB18B9}"/>
              </a:ext>
            </a:extLst>
          </p:cNvPr>
          <p:cNvPicPr preferRelativeResize="0">
            <a:picLocks noChangeArrowheads="1"/>
          </p:cNvPicPr>
          <p:nvPr/>
        </p:nvPicPr>
        <p:blipFill>
          <a:blip r:embed="rId32" cstate="print"/>
          <a:srcRect/>
          <a:stretch>
            <a:fillRect/>
          </a:stretch>
        </p:blipFill>
        <p:spPr bwMode="auto">
          <a:xfrm>
            <a:off x="1746000" y="4424958"/>
            <a:ext cx="752167" cy="501445"/>
          </a:xfrm>
          <a:prstGeom prst="rect">
            <a:avLst/>
          </a:prstGeom>
          <a:noFill/>
        </p:spPr>
      </p:pic>
      <p:pic>
        <p:nvPicPr>
          <p:cNvPr id="118" name="Picture 3" descr="E:\Documents\Work Related Workspace\CCEM\CCEM 2015\VUSSC Presentation to Ministers\St lucia flag.jpg">
            <a:extLst>
              <a:ext uri="{FF2B5EF4-FFF2-40B4-BE49-F238E27FC236}">
                <a16:creationId xmlns:a16="http://schemas.microsoft.com/office/drawing/2014/main" id="{D37CCE59-2561-4756-BC96-2C9B55129214}"/>
              </a:ext>
            </a:extLst>
          </p:cNvPr>
          <p:cNvPicPr>
            <a:picLocks noChangeAspect="1" noChangeArrowheads="1"/>
          </p:cNvPicPr>
          <p:nvPr/>
        </p:nvPicPr>
        <p:blipFill rotWithShape="1">
          <a:blip r:embed="rId33" cstate="print">
            <a:extLst>
              <a:ext uri="{28A0092B-C50C-407E-A947-70E740481C1C}">
                <a14:useLocalDpi xmlns:a14="http://schemas.microsoft.com/office/drawing/2010/main" val="0"/>
              </a:ext>
            </a:extLst>
          </a:blip>
          <a:srcRect l="7632" r="6193"/>
          <a:stretch/>
        </p:blipFill>
        <p:spPr bwMode="auto">
          <a:xfrm>
            <a:off x="5821374" y="4985839"/>
            <a:ext cx="758666" cy="492279"/>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4" descr="E:\Documents\Work Related Workspace\CCEM\CCEM 2015\VUSSC Presentation to Ministers\Sierra leone flag.png">
            <a:extLst>
              <a:ext uri="{FF2B5EF4-FFF2-40B4-BE49-F238E27FC236}">
                <a16:creationId xmlns:a16="http://schemas.microsoft.com/office/drawing/2014/main" id="{9449097E-31CA-4EF9-ACED-D4E9BB202809}"/>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6648298" y="3864077"/>
            <a:ext cx="746715" cy="501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266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6CC90C-C513-4D95-82C0-3A7EB4B510F4}"/>
              </a:ext>
            </a:extLst>
          </p:cNvPr>
          <p:cNvSpPr/>
          <p:nvPr/>
        </p:nvSpPr>
        <p:spPr>
          <a:xfrm>
            <a:off x="1338759" y="4250118"/>
            <a:ext cx="7176591" cy="1508105"/>
          </a:xfrm>
          <a:prstGeom prst="rect">
            <a:avLst/>
          </a:prstGeom>
        </p:spPr>
        <p:txBody>
          <a:bodyPr wrap="square">
            <a:spAutoFit/>
          </a:bodyPr>
          <a:lstStyle/>
          <a:p>
            <a:r>
              <a:rPr lang="en-US" sz="2400" b="1" dirty="0">
                <a:latin typeface="+mj-lt"/>
              </a:rPr>
              <a:t>Direct and indirect benefits per student in VUSSC  </a:t>
            </a:r>
          </a:p>
          <a:p>
            <a:r>
              <a:rPr lang="en-US" sz="4400" b="1" dirty="0">
                <a:latin typeface="+mj-lt"/>
              </a:rPr>
              <a:t> 7,000 USD more  </a:t>
            </a:r>
          </a:p>
          <a:p>
            <a:r>
              <a:rPr lang="en-US" sz="2400" b="1" dirty="0">
                <a:latin typeface="+mj-lt"/>
              </a:rPr>
              <a:t>than the face-to-face-students per year while studying</a:t>
            </a:r>
          </a:p>
        </p:txBody>
      </p:sp>
      <p:grpSp>
        <p:nvGrpSpPr>
          <p:cNvPr id="9" name="Group 8">
            <a:extLst>
              <a:ext uri="{FF2B5EF4-FFF2-40B4-BE49-F238E27FC236}">
                <a16:creationId xmlns:a16="http://schemas.microsoft.com/office/drawing/2014/main" id="{F6B26055-9566-4FF8-B6E1-A4C0A968EA9F}"/>
              </a:ext>
            </a:extLst>
          </p:cNvPr>
          <p:cNvGrpSpPr/>
          <p:nvPr/>
        </p:nvGrpSpPr>
        <p:grpSpPr>
          <a:xfrm>
            <a:off x="362301" y="944890"/>
            <a:ext cx="4099543" cy="2336071"/>
            <a:chOff x="673693" y="1373453"/>
            <a:chExt cx="4099543" cy="2336071"/>
          </a:xfrm>
        </p:grpSpPr>
        <p:graphicFrame>
          <p:nvGraphicFramePr>
            <p:cNvPr id="8" name="Chart 7">
              <a:extLst>
                <a:ext uri="{FF2B5EF4-FFF2-40B4-BE49-F238E27FC236}">
                  <a16:creationId xmlns:a16="http://schemas.microsoft.com/office/drawing/2014/main" id="{60024139-FD1B-4E5F-952E-A213D9CFE91C}"/>
                </a:ext>
              </a:extLst>
            </p:cNvPr>
            <p:cNvGraphicFramePr/>
            <p:nvPr>
              <p:extLst>
                <p:ext uri="{D42A27DB-BD31-4B8C-83A1-F6EECF244321}">
                  <p14:modId xmlns:p14="http://schemas.microsoft.com/office/powerpoint/2010/main" val="3298513049"/>
                </p:ext>
              </p:extLst>
            </p:nvPr>
          </p:nvGraphicFramePr>
          <p:xfrm>
            <a:off x="673693" y="1373453"/>
            <a:ext cx="3542348" cy="2268421"/>
          </p:xfrm>
          <a:graphic>
            <a:graphicData uri="http://schemas.openxmlformats.org/drawingml/2006/chart">
              <c:chart xmlns:c="http://schemas.openxmlformats.org/drawingml/2006/chart" xmlns:r="http://schemas.openxmlformats.org/officeDocument/2006/relationships" r:id="rId3"/>
            </a:graphicData>
          </a:graphic>
        </p:graphicFrame>
        <p:pic>
          <p:nvPicPr>
            <p:cNvPr id="13" name="Graphic 12" descr="Coins">
              <a:extLst>
                <a:ext uri="{FF2B5EF4-FFF2-40B4-BE49-F238E27FC236}">
                  <a16:creationId xmlns:a16="http://schemas.microsoft.com/office/drawing/2014/main" id="{D20DCBDF-CE45-4DB4-812E-9C6BA6305D5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62348" y="3059953"/>
              <a:ext cx="581149" cy="581149"/>
            </a:xfrm>
            <a:prstGeom prst="rect">
              <a:avLst/>
            </a:prstGeom>
          </p:spPr>
        </p:pic>
        <p:sp>
          <p:nvSpPr>
            <p:cNvPr id="14" name="TextBox 13">
              <a:extLst>
                <a:ext uri="{FF2B5EF4-FFF2-40B4-BE49-F238E27FC236}">
                  <a16:creationId xmlns:a16="http://schemas.microsoft.com/office/drawing/2014/main" id="{4F8DD6F6-DFBF-467A-8525-A922FD45E124}"/>
                </a:ext>
              </a:extLst>
            </p:cNvPr>
            <p:cNvSpPr txBox="1"/>
            <p:nvPr/>
          </p:nvSpPr>
          <p:spPr>
            <a:xfrm>
              <a:off x="2043183" y="2016753"/>
              <a:ext cx="2730053" cy="1692771"/>
            </a:xfrm>
            <a:prstGeom prst="rect">
              <a:avLst/>
            </a:prstGeom>
            <a:noFill/>
          </p:spPr>
          <p:txBody>
            <a:bodyPr wrap="square" rtlCol="0">
              <a:spAutoFit/>
            </a:bodyPr>
            <a:lstStyle/>
            <a:p>
              <a:r>
                <a:rPr lang="en-US" sz="3200" b="1" dirty="0">
                  <a:latin typeface="+mj-lt"/>
                  <a:cs typeface="Aharoni" panose="02010803020104030203" pitchFamily="2" charset="-79"/>
                </a:rPr>
                <a:t>69%</a:t>
              </a:r>
              <a:r>
                <a:rPr lang="en-US" sz="2400" b="1" dirty="0">
                  <a:latin typeface="+mj-lt"/>
                  <a:cs typeface="Aharoni" panose="02010803020104030203" pitchFamily="2" charset="-79"/>
                </a:rPr>
                <a:t> less direct cost to the VUSSC students in tuition fees</a:t>
              </a:r>
            </a:p>
          </p:txBody>
        </p:sp>
      </p:grpSp>
      <p:grpSp>
        <p:nvGrpSpPr>
          <p:cNvPr id="6" name="Group 5">
            <a:extLst>
              <a:ext uri="{FF2B5EF4-FFF2-40B4-BE49-F238E27FC236}">
                <a16:creationId xmlns:a16="http://schemas.microsoft.com/office/drawing/2014/main" id="{1CE59ADC-7141-401C-B300-65B58BACAD08}"/>
              </a:ext>
            </a:extLst>
          </p:cNvPr>
          <p:cNvGrpSpPr/>
          <p:nvPr/>
        </p:nvGrpSpPr>
        <p:grpSpPr>
          <a:xfrm>
            <a:off x="6871863" y="1834027"/>
            <a:ext cx="2692496" cy="1610470"/>
            <a:chOff x="6982056" y="917749"/>
            <a:chExt cx="2490979" cy="1364462"/>
          </a:xfrm>
        </p:grpSpPr>
        <p:graphicFrame>
          <p:nvGraphicFramePr>
            <p:cNvPr id="20" name="Chart 19">
              <a:extLst>
                <a:ext uri="{FF2B5EF4-FFF2-40B4-BE49-F238E27FC236}">
                  <a16:creationId xmlns:a16="http://schemas.microsoft.com/office/drawing/2014/main" id="{65D80313-8A02-4B75-8062-9E550EF9C559}"/>
                </a:ext>
              </a:extLst>
            </p:cNvPr>
            <p:cNvGraphicFramePr/>
            <p:nvPr>
              <p:extLst>
                <p:ext uri="{D42A27DB-BD31-4B8C-83A1-F6EECF244321}">
                  <p14:modId xmlns:p14="http://schemas.microsoft.com/office/powerpoint/2010/main" val="3489971435"/>
                </p:ext>
              </p:extLst>
            </p:nvPr>
          </p:nvGraphicFramePr>
          <p:xfrm>
            <a:off x="6982056" y="917749"/>
            <a:ext cx="1947553" cy="1364462"/>
          </p:xfrm>
          <a:graphic>
            <a:graphicData uri="http://schemas.openxmlformats.org/drawingml/2006/chart">
              <c:chart xmlns:c="http://schemas.openxmlformats.org/drawingml/2006/chart" xmlns:r="http://schemas.openxmlformats.org/officeDocument/2006/relationships" r:id="rId6"/>
            </a:graphicData>
          </a:graphic>
        </p:graphicFrame>
        <p:sp>
          <p:nvSpPr>
            <p:cNvPr id="23" name="TextBox 22">
              <a:extLst>
                <a:ext uri="{FF2B5EF4-FFF2-40B4-BE49-F238E27FC236}">
                  <a16:creationId xmlns:a16="http://schemas.microsoft.com/office/drawing/2014/main" id="{81BA3528-7B27-4AA0-B51C-EF4F93B7C040}"/>
                </a:ext>
              </a:extLst>
            </p:cNvPr>
            <p:cNvSpPr txBox="1"/>
            <p:nvPr/>
          </p:nvSpPr>
          <p:spPr>
            <a:xfrm>
              <a:off x="8096124" y="1350604"/>
              <a:ext cx="1376911" cy="400110"/>
            </a:xfrm>
            <a:prstGeom prst="rect">
              <a:avLst/>
            </a:prstGeom>
            <a:noFill/>
          </p:spPr>
          <p:txBody>
            <a:bodyPr wrap="square" rtlCol="0">
              <a:spAutoFit/>
            </a:bodyPr>
            <a:lstStyle/>
            <a:p>
              <a:r>
                <a:rPr lang="en-US" sz="2000" b="1" dirty="0">
                  <a:solidFill>
                    <a:schemeClr val="bg1"/>
                  </a:solidFill>
                  <a:latin typeface="+mj-lt"/>
                  <a:cs typeface="Aharoni" panose="02010803020104030203" pitchFamily="2" charset="-79"/>
                </a:rPr>
                <a:t>9%</a:t>
              </a:r>
            </a:p>
          </p:txBody>
        </p:sp>
      </p:grpSp>
      <p:sp>
        <p:nvSpPr>
          <p:cNvPr id="24" name="TextBox 23">
            <a:extLst>
              <a:ext uri="{FF2B5EF4-FFF2-40B4-BE49-F238E27FC236}">
                <a16:creationId xmlns:a16="http://schemas.microsoft.com/office/drawing/2014/main" id="{C2924ECD-7E3A-4FE2-B69B-4DFCF4DCDD1B}"/>
              </a:ext>
            </a:extLst>
          </p:cNvPr>
          <p:cNvSpPr txBox="1"/>
          <p:nvPr/>
        </p:nvSpPr>
        <p:spPr>
          <a:xfrm>
            <a:off x="841414" y="4249346"/>
            <a:ext cx="994689" cy="1323439"/>
          </a:xfrm>
          <a:prstGeom prst="rect">
            <a:avLst/>
          </a:prstGeom>
          <a:noFill/>
        </p:spPr>
        <p:txBody>
          <a:bodyPr wrap="square" rtlCol="0">
            <a:spAutoFit/>
          </a:bodyPr>
          <a:lstStyle/>
          <a:p>
            <a:r>
              <a:rPr lang="en-US" sz="8000" dirty="0">
                <a:solidFill>
                  <a:schemeClr val="accent6">
                    <a:lumMod val="75000"/>
                  </a:schemeClr>
                </a:solidFill>
                <a:latin typeface="Aharoni" panose="02010803020104030203" pitchFamily="2" charset="-79"/>
                <a:cs typeface="Aharoni" panose="02010803020104030203" pitchFamily="2" charset="-79"/>
              </a:rPr>
              <a:t>$</a:t>
            </a:r>
          </a:p>
        </p:txBody>
      </p:sp>
      <p:sp>
        <p:nvSpPr>
          <p:cNvPr id="16" name="Content Placeholder 1">
            <a:extLst>
              <a:ext uri="{FF2B5EF4-FFF2-40B4-BE49-F238E27FC236}">
                <a16:creationId xmlns:a16="http://schemas.microsoft.com/office/drawing/2014/main" id="{9D3173C2-C20A-454A-9A52-F4EB4BF499E9}"/>
              </a:ext>
            </a:extLst>
          </p:cNvPr>
          <p:cNvSpPr txBox="1">
            <a:spLocks/>
          </p:cNvSpPr>
          <p:nvPr/>
        </p:nvSpPr>
        <p:spPr bwMode="auto">
          <a:xfrm>
            <a:off x="-9795" y="6082748"/>
            <a:ext cx="8371476" cy="775252"/>
          </a:xfrm>
          <a:prstGeom prst="rect">
            <a:avLst/>
          </a:prstGeom>
          <a:blipFill>
            <a:blip r:embed="rId7">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8" name="Content Placeholder 1">
            <a:extLst>
              <a:ext uri="{FF2B5EF4-FFF2-40B4-BE49-F238E27FC236}">
                <a16:creationId xmlns:a16="http://schemas.microsoft.com/office/drawing/2014/main" id="{1D7E6031-BEC8-46FE-9554-35FBF469F262}"/>
              </a:ext>
            </a:extLst>
          </p:cNvPr>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mn-lt"/>
              </a:rPr>
              <a:t>ECONOMIC GROWTH</a:t>
            </a:r>
          </a:p>
        </p:txBody>
      </p:sp>
      <p:sp>
        <p:nvSpPr>
          <p:cNvPr id="5" name="Title 4">
            <a:extLst>
              <a:ext uri="{FF2B5EF4-FFF2-40B4-BE49-F238E27FC236}">
                <a16:creationId xmlns:a16="http://schemas.microsoft.com/office/drawing/2014/main" id="{B706BE20-BA4D-41CC-9EA4-CBA3233BC27B}"/>
              </a:ext>
            </a:extLst>
          </p:cNvPr>
          <p:cNvSpPr>
            <a:spLocks noGrp="1"/>
          </p:cNvSpPr>
          <p:nvPr>
            <p:ph type="title"/>
          </p:nvPr>
        </p:nvSpPr>
        <p:spPr>
          <a:xfrm>
            <a:off x="628650" y="365127"/>
            <a:ext cx="7886700" cy="835788"/>
          </a:xfrm>
        </p:spPr>
        <p:txBody>
          <a:bodyPr/>
          <a:lstStyle/>
          <a:p>
            <a:pPr algn="l"/>
            <a:r>
              <a:rPr lang="en-CA" dirty="0"/>
              <a:t>Reduced Costs/Increased Benefits</a:t>
            </a:r>
          </a:p>
        </p:txBody>
      </p:sp>
      <p:grpSp>
        <p:nvGrpSpPr>
          <p:cNvPr id="7" name="Group 6">
            <a:extLst>
              <a:ext uri="{FF2B5EF4-FFF2-40B4-BE49-F238E27FC236}">
                <a16:creationId xmlns:a16="http://schemas.microsoft.com/office/drawing/2014/main" id="{78648BE2-4C7C-4407-AEA1-1D8DFE626B69}"/>
              </a:ext>
            </a:extLst>
          </p:cNvPr>
          <p:cNvGrpSpPr/>
          <p:nvPr/>
        </p:nvGrpSpPr>
        <p:grpSpPr>
          <a:xfrm>
            <a:off x="5512433" y="2003118"/>
            <a:ext cx="2238196" cy="1523853"/>
            <a:chOff x="5485456" y="1077301"/>
            <a:chExt cx="2145862" cy="1441379"/>
          </a:xfrm>
        </p:grpSpPr>
        <p:graphicFrame>
          <p:nvGraphicFramePr>
            <p:cNvPr id="17" name="Chart 16">
              <a:extLst>
                <a:ext uri="{FF2B5EF4-FFF2-40B4-BE49-F238E27FC236}">
                  <a16:creationId xmlns:a16="http://schemas.microsoft.com/office/drawing/2014/main" id="{C21A0C33-308B-4BDF-AB7B-6AB454975527}"/>
                </a:ext>
              </a:extLst>
            </p:cNvPr>
            <p:cNvGraphicFramePr/>
            <p:nvPr>
              <p:extLst>
                <p:ext uri="{D42A27DB-BD31-4B8C-83A1-F6EECF244321}">
                  <p14:modId xmlns:p14="http://schemas.microsoft.com/office/powerpoint/2010/main" val="181667212"/>
                </p:ext>
              </p:extLst>
            </p:nvPr>
          </p:nvGraphicFramePr>
          <p:xfrm>
            <a:off x="5485456" y="1077301"/>
            <a:ext cx="1961824" cy="1441379"/>
          </p:xfrm>
          <a:graphic>
            <a:graphicData uri="http://schemas.openxmlformats.org/drawingml/2006/chart">
              <c:chart xmlns:c="http://schemas.openxmlformats.org/drawingml/2006/chart" xmlns:r="http://schemas.openxmlformats.org/officeDocument/2006/relationships" r:id="rId8"/>
            </a:graphicData>
          </a:graphic>
        </p:graphicFrame>
        <p:sp>
          <p:nvSpPr>
            <p:cNvPr id="22" name="TextBox 21">
              <a:extLst>
                <a:ext uri="{FF2B5EF4-FFF2-40B4-BE49-F238E27FC236}">
                  <a16:creationId xmlns:a16="http://schemas.microsoft.com/office/drawing/2014/main" id="{689EB5D2-3FF3-4530-83AE-460FB07042F0}"/>
                </a:ext>
              </a:extLst>
            </p:cNvPr>
            <p:cNvSpPr txBox="1"/>
            <p:nvPr/>
          </p:nvSpPr>
          <p:spPr>
            <a:xfrm>
              <a:off x="6254407" y="1799389"/>
              <a:ext cx="1376911" cy="400110"/>
            </a:xfrm>
            <a:prstGeom prst="rect">
              <a:avLst/>
            </a:prstGeom>
            <a:noFill/>
          </p:spPr>
          <p:txBody>
            <a:bodyPr wrap="square" rtlCol="0">
              <a:spAutoFit/>
            </a:bodyPr>
            <a:lstStyle/>
            <a:p>
              <a:r>
                <a:rPr lang="en-US" sz="2000" b="1" dirty="0">
                  <a:solidFill>
                    <a:schemeClr val="bg1"/>
                  </a:solidFill>
                  <a:latin typeface="+mj-lt"/>
                  <a:cs typeface="Aharoni" panose="02010803020104030203" pitchFamily="2" charset="-79"/>
                </a:rPr>
                <a:t>77%</a:t>
              </a:r>
            </a:p>
          </p:txBody>
        </p:sp>
      </p:grpSp>
      <p:sp>
        <p:nvSpPr>
          <p:cNvPr id="3" name="TextBox 2">
            <a:extLst>
              <a:ext uri="{FF2B5EF4-FFF2-40B4-BE49-F238E27FC236}">
                <a16:creationId xmlns:a16="http://schemas.microsoft.com/office/drawing/2014/main" id="{9E6D769F-F610-4FDA-A8AB-1A7F4B37C1BA}"/>
              </a:ext>
            </a:extLst>
          </p:cNvPr>
          <p:cNvSpPr txBox="1"/>
          <p:nvPr/>
        </p:nvSpPr>
        <p:spPr>
          <a:xfrm>
            <a:off x="6130993" y="3436318"/>
            <a:ext cx="2241191" cy="523220"/>
          </a:xfrm>
          <a:prstGeom prst="rect">
            <a:avLst/>
          </a:prstGeom>
          <a:noFill/>
        </p:spPr>
        <p:txBody>
          <a:bodyPr wrap="none" rtlCol="0">
            <a:spAutoFit/>
          </a:bodyPr>
          <a:lstStyle/>
          <a:p>
            <a:r>
              <a:rPr lang="en-CA" sz="2800" dirty="0"/>
              <a:t>Majority work</a:t>
            </a:r>
          </a:p>
        </p:txBody>
      </p:sp>
    </p:spTree>
    <p:extLst>
      <p:ext uri="{BB962C8B-B14F-4D97-AF65-F5344CB8AC3E}">
        <p14:creationId xmlns:p14="http://schemas.microsoft.com/office/powerpoint/2010/main" val="321313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9538" y="365126"/>
            <a:ext cx="6755811" cy="1325563"/>
          </a:xfrm>
        </p:spPr>
        <p:txBody>
          <a:bodyPr/>
          <a:lstStyle/>
          <a:p>
            <a:r>
              <a:rPr lang="en-CA" dirty="0"/>
              <a:t>Graduation</a:t>
            </a:r>
          </a:p>
        </p:txBody>
      </p:sp>
      <p:sp>
        <p:nvSpPr>
          <p:cNvPr id="3" name="Content Placeholder 2"/>
          <p:cNvSpPr>
            <a:spLocks noGrp="1"/>
          </p:cNvSpPr>
          <p:nvPr>
            <p:ph idx="1"/>
          </p:nvPr>
        </p:nvSpPr>
        <p:spPr>
          <a:xfrm>
            <a:off x="3901440" y="1825625"/>
            <a:ext cx="4267200" cy="3772286"/>
          </a:xfrm>
        </p:spPr>
        <p:txBody>
          <a:bodyPr>
            <a:normAutofit/>
          </a:bodyPr>
          <a:lstStyle/>
          <a:p>
            <a:pPr marL="0" indent="0">
              <a:buNone/>
            </a:pPr>
            <a:r>
              <a:rPr lang="en-US" b="1" dirty="0" err="1"/>
              <a:t>Leafaitulagi</a:t>
            </a:r>
            <a:r>
              <a:rPr lang="en-US" b="1" dirty="0"/>
              <a:t> </a:t>
            </a:r>
            <a:r>
              <a:rPr lang="en-US" b="1" dirty="0" err="1"/>
              <a:t>Vaaelua</a:t>
            </a:r>
            <a:r>
              <a:rPr lang="en-US" dirty="0"/>
              <a:t>, </a:t>
            </a:r>
            <a:br>
              <a:rPr lang="en-US" dirty="0"/>
            </a:br>
            <a:r>
              <a:rPr lang="en-US" dirty="0"/>
              <a:t>a graduate of the Diploma in Sustainable Agriculture, Samoa is now in full time employment </a:t>
            </a:r>
          </a:p>
          <a:p>
            <a:pPr marL="0" indent="0">
              <a:buNone/>
            </a:pPr>
            <a:endParaRPr lang="en-CA" dirty="0"/>
          </a:p>
        </p:txBody>
      </p:sp>
      <p:pic>
        <p:nvPicPr>
          <p:cNvPr id="4" name="Picture 3">
            <a:extLst>
              <a:ext uri="{FF2B5EF4-FFF2-40B4-BE49-F238E27FC236}">
                <a16:creationId xmlns:a16="http://schemas.microsoft.com/office/drawing/2014/main" id="{CBDF4D9B-D3B5-4E0B-9DFC-F8FCB2B2F3A0}"/>
              </a:ext>
            </a:extLst>
          </p:cNvPr>
          <p:cNvPicPr>
            <a:picLocks noChangeAspect="1"/>
          </p:cNvPicPr>
          <p:nvPr/>
        </p:nvPicPr>
        <p:blipFill>
          <a:blip r:embed="rId2"/>
          <a:stretch>
            <a:fillRect/>
          </a:stretch>
        </p:blipFill>
        <p:spPr>
          <a:xfrm>
            <a:off x="0" y="0"/>
            <a:ext cx="1749744" cy="6858000"/>
          </a:xfrm>
          <a:prstGeom prst="rect">
            <a:avLst/>
          </a:prstGeom>
        </p:spPr>
      </p:pic>
      <p:pic>
        <p:nvPicPr>
          <p:cNvPr id="10" name="Picture 9">
            <a:extLst>
              <a:ext uri="{FF2B5EF4-FFF2-40B4-BE49-F238E27FC236}">
                <a16:creationId xmlns:a16="http://schemas.microsoft.com/office/drawing/2014/main" id="{C15A41AA-CDB9-4533-BACB-C4961F9A84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318" y="1"/>
            <a:ext cx="2613930" cy="6343136"/>
          </a:xfrm>
          <a:prstGeom prst="rect">
            <a:avLst/>
          </a:prstGeom>
        </p:spPr>
      </p:pic>
      <p:pic>
        <p:nvPicPr>
          <p:cNvPr id="11" name="Picture 2" descr="C:\Users\dizcriz\Desktop\VUSSC logo.png">
            <a:extLst>
              <a:ext uri="{FF2B5EF4-FFF2-40B4-BE49-F238E27FC236}">
                <a16:creationId xmlns:a16="http://schemas.microsoft.com/office/drawing/2014/main" id="{36401E4A-EE53-4249-812B-9565D9759347}"/>
              </a:ext>
            </a:extLst>
          </p:cNvPr>
          <p:cNvPicPr>
            <a:picLocks noChangeAspect="1" noChangeArrowheads="1"/>
          </p:cNvPicPr>
          <p:nvPr/>
        </p:nvPicPr>
        <p:blipFill>
          <a:blip r:embed="rId4" cstate="print"/>
          <a:srcRect/>
          <a:stretch>
            <a:fillRect/>
          </a:stretch>
        </p:blipFill>
        <p:spPr bwMode="auto">
          <a:xfrm>
            <a:off x="7316912" y="365126"/>
            <a:ext cx="1367353" cy="840726"/>
          </a:xfrm>
          <a:prstGeom prst="rect">
            <a:avLst/>
          </a:prstGeom>
          <a:noFill/>
        </p:spPr>
      </p:pic>
      <p:sp>
        <p:nvSpPr>
          <p:cNvPr id="12" name="Content Placeholder 1">
            <a:extLst>
              <a:ext uri="{FF2B5EF4-FFF2-40B4-BE49-F238E27FC236}">
                <a16:creationId xmlns:a16="http://schemas.microsoft.com/office/drawing/2014/main" id="{632272C9-3956-4E5A-9D2F-14AA7BF385D4}"/>
              </a:ext>
            </a:extLst>
          </p:cNvPr>
          <p:cNvSpPr txBox="1">
            <a:spLocks/>
          </p:cNvSpPr>
          <p:nvPr/>
        </p:nvSpPr>
        <p:spPr bwMode="auto">
          <a:xfrm>
            <a:off x="-9795" y="6082748"/>
            <a:ext cx="8371476" cy="775252"/>
          </a:xfrm>
          <a:prstGeom prst="rect">
            <a:avLst/>
          </a:prstGeom>
          <a:blipFill>
            <a:blip r:embed="rId5">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3" name="Content Placeholder 1">
            <a:extLst>
              <a:ext uri="{FF2B5EF4-FFF2-40B4-BE49-F238E27FC236}">
                <a16:creationId xmlns:a16="http://schemas.microsoft.com/office/drawing/2014/main" id="{6FB9697B-B7AC-4113-8A11-321DA42CEF5B}"/>
              </a:ext>
            </a:extLst>
          </p:cNvPr>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mn-lt"/>
              </a:rPr>
              <a:t>ECONOMIC GROWTH</a:t>
            </a:r>
          </a:p>
        </p:txBody>
      </p:sp>
      <p:pic>
        <p:nvPicPr>
          <p:cNvPr id="3074" name="Picture 2" descr="Samoa flag">
            <a:extLst>
              <a:ext uri="{FF2B5EF4-FFF2-40B4-BE49-F238E27FC236}">
                <a16:creationId xmlns:a16="http://schemas.microsoft.com/office/drawing/2014/main" id="{76F830E9-03CE-4B45-A5E6-34B06ECCDD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77316"/>
            <a:ext cx="1623572" cy="81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9699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9144000" cy="6847132"/>
          </a:xfrm>
          <a:prstGeom prst="rect">
            <a:avLst/>
          </a:prstGeom>
        </p:spPr>
      </p:pic>
      <p:sp>
        <p:nvSpPr>
          <p:cNvPr id="6" name="Content Placeholder 1"/>
          <p:cNvSpPr txBox="1">
            <a:spLocks/>
          </p:cNvSpPr>
          <p:nvPr/>
        </p:nvSpPr>
        <p:spPr bwMode="auto">
          <a:xfrm>
            <a:off x="-19592" y="6082748"/>
            <a:ext cx="9163591" cy="775252"/>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7" name="Content Placeholder 1"/>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ECONOMIC GROWTH</a:t>
            </a:r>
          </a:p>
        </p:txBody>
      </p:sp>
      <p:sp>
        <p:nvSpPr>
          <p:cNvPr id="3" name="Rectangle 2"/>
          <p:cNvSpPr/>
          <p:nvPr/>
        </p:nvSpPr>
        <p:spPr>
          <a:xfrm>
            <a:off x="4586510" y="6082388"/>
            <a:ext cx="4415976" cy="830997"/>
          </a:xfrm>
          <a:prstGeom prst="rect">
            <a:avLst/>
          </a:prstGeom>
        </p:spPr>
        <p:txBody>
          <a:bodyPr wrap="square">
            <a:spAutoFit/>
          </a:bodyPr>
          <a:lstStyle/>
          <a:p>
            <a:r>
              <a:rPr lang="en-US" sz="2400" dirty="0">
                <a:solidFill>
                  <a:schemeClr val="bg1"/>
                </a:solidFill>
              </a:rPr>
              <a:t>Every $1 invested resulted in $9 worth of income and assets.</a:t>
            </a:r>
          </a:p>
        </p:txBody>
      </p:sp>
      <p:cxnSp>
        <p:nvCxnSpPr>
          <p:cNvPr id="5" name="Straight Connector 4"/>
          <p:cNvCxnSpPr/>
          <p:nvPr/>
        </p:nvCxnSpPr>
        <p:spPr>
          <a:xfrm>
            <a:off x="-9796" y="6082388"/>
            <a:ext cx="916359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050" name="Picture 2" descr="India fla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72406" cy="982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96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0"/>
            <a:ext cx="9143999" cy="6082748"/>
          </a:xfrm>
          <a:prstGeom prst="rect">
            <a:avLst/>
          </a:prstGeom>
        </p:spPr>
      </p:pic>
      <p:pic>
        <p:nvPicPr>
          <p:cNvPr id="1026" name="Picture 2" descr="Keny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0"/>
            <a:ext cx="1456118" cy="971628"/>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1"/>
          <p:cNvSpPr txBox="1">
            <a:spLocks/>
          </p:cNvSpPr>
          <p:nvPr/>
        </p:nvSpPr>
        <p:spPr bwMode="auto">
          <a:xfrm>
            <a:off x="-9795" y="5900057"/>
            <a:ext cx="8371476" cy="957943"/>
          </a:xfrm>
          <a:prstGeom prst="rect">
            <a:avLst/>
          </a:prstGeom>
          <a:blipFill>
            <a:blip r:embed="rId5">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1" name="Content Placeholder 1"/>
          <p:cNvSpPr txBox="1">
            <a:spLocks/>
          </p:cNvSpPr>
          <p:nvPr/>
        </p:nvSpPr>
        <p:spPr bwMode="auto">
          <a:xfrm>
            <a:off x="290284" y="621195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ECONOMIC GROWTH</a:t>
            </a:r>
          </a:p>
        </p:txBody>
      </p:sp>
      <p:sp>
        <p:nvSpPr>
          <p:cNvPr id="12" name="Rectangle 11"/>
          <p:cNvSpPr/>
          <p:nvPr/>
        </p:nvSpPr>
        <p:spPr>
          <a:xfrm>
            <a:off x="3678283" y="5900057"/>
            <a:ext cx="4693194" cy="954107"/>
          </a:xfrm>
          <a:prstGeom prst="rect">
            <a:avLst/>
          </a:prstGeom>
        </p:spPr>
        <p:txBody>
          <a:bodyPr wrap="square">
            <a:spAutoFit/>
          </a:bodyPr>
          <a:lstStyle/>
          <a:p>
            <a:r>
              <a:rPr lang="en-US" sz="2800" dirty="0">
                <a:solidFill>
                  <a:schemeClr val="bg1"/>
                </a:solidFill>
                <a:latin typeface="+mj-lt"/>
              </a:rPr>
              <a:t>1% increase in empowerment </a:t>
            </a:r>
          </a:p>
          <a:p>
            <a:r>
              <a:rPr lang="en-US" sz="2800" dirty="0">
                <a:solidFill>
                  <a:schemeClr val="bg1"/>
                </a:solidFill>
                <a:latin typeface="+mj-lt"/>
              </a:rPr>
              <a:t>2.3% increase in profit</a:t>
            </a:r>
          </a:p>
        </p:txBody>
      </p:sp>
    </p:spTree>
    <p:extLst>
      <p:ext uri="{BB962C8B-B14F-4D97-AF65-F5344CB8AC3E}">
        <p14:creationId xmlns:p14="http://schemas.microsoft.com/office/powerpoint/2010/main" val="292628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xQTEhUUExQUFBQXGBUWFxcUFBQUFBcYFRQXGBcUFBUYHCggGBolHBcUITEhJSkrLi4uFx8zODMsNygtLisBCgoKDg0OGxAQGiwkHyQvLCwsLCwsLCwsLCwsLCwsLCwsLCwsLCwsLCwsLCwsLCwsLCwsLCwsLCwsLCwsLCwsLP/AABEIAPMAzwMBIgACEQEDEQH/xAAcAAABBQEBAQAAAAAAAAAAAAADAQIEBQYHAAj/xABAEAABAwEFBQYDBgUDBAMAAAABAAIDEQQFEiExBkFRYXETIjKBkbGhwfAHI1Jy0eEUM0JiklOCwhWTovEkQ4P/xAAZAQADAQEBAAAAAAAAAAAAAAACAwQBAAX/xAAnEQACAgEDAwQCAwAAAAAAAAAAAQIRAxIhMQQyQRMiUWEFcSNCsf/aAAwDAQACEQMRAD8AG9Cc1SixMexYYQJWqLJkrCVqhStWHBrLaie6Tkpj2ZKmGRVzDJiYqMUr2EZI1ujH3qO8VEAU69x3yoYCXLkdHgYWqVYCK0UMzt6pG2rDoM0OqjdNmpgAAzSsnacga9FlJ7e4ilfTRR22sjQZfH1R+qB6PybfJNLVlor0O8nzy+KmNvg7yBzWrKvIMsT8F7UBDktTRvUSKEvFcVQeBR2WAb0fqfArR8gJbz4BCNpkdyUiSzCqMyNA5MNRQRzHdjnmVVbTspDZ+hWrsEYMZqqLbWGkcPQpk17Ewcb91D7igGAFWsrg0VKhbOisQR73sbnNq3duU4zyUt4WytTuVbZ5auqtJDZI7REW6SDdvWeksro3lpGiyS2sZBm8uW1YYgpL7wPFUUMmGNoQnWlTziPgy8wJrmKVgXnxKgnKqZqhShWdoaq+VYaRHtUywP1CAQoN4XgIhrmfWnFFGWl2dKNqiFfLwHnNUlptVcghW234ydQojXbyhk7YyEaCvdyzQquSSS51KD2+awPYlYTvXgSOKHHJi6pWO+HVccPL/VFZWmacyMOaeSYBQUr5rjaLC6bw7N4/CcnD5raxioqFzVbTZG8sbTG7xN05j9lsXvQjLHa0WLos0rY1O7NMLU0QiTdwoCFT7dt7kPQq8sgyVVty3uRdCm84wI94LY41ipwWkDFlNiH5OC1tRxU6Gy5KO9buc09rFk4ajigPpO0VYQ8cloHWhg1cEP8Ai4xWg+C2zkZ21uw0HAKEZUt6Wirz1UD+JCVNbj4PY3bLcK0VlJUx46GnGi1L9moXOq1tPmp152drbM6MNFKU0Cp0EnqHLJ3F1aDRQpYJNcJoVaG09nK1n9LiAVp7xhaIxTgheNh+okYJ9leMyN1Vhr4teJ7ieg6Dgt5fl/yBjmhgwhpBdXjlwXMJiS4pTQ+G6sb2v1khPcTonxx1NFc2a7hQPIyOXmhbSHwg5GfcwpA1XFrs4wk6mvzVe6PM8FqlYM8elnoDShRGvo6qeyLL4fp8ksLOXVczkgzaaioPNNDSSaZFEY0b/IpMOeufHj9cFgQyRopnUny+CLdtpdFI17dx9RvBTZA6tCfYJoHr8FzMqzqNnna5oeD3SKgoEtqaN9VT7G2wPjMLj4c29Ccx9cVbP7NqyefSSOFNolWS1g5UKj7atrHF0KJDeMYoBqnbWtrHH0Tuny+pFgSVSMvsviMhANFrBYTvcVhbDajFJiCto77kkrnRR5lk1e3gdRp22Rg1PqUlqfG1hpStFmxaHu1cUWQUYTVBjwz1JsyXBnrwnJcVDY5Ptbsyi2GGoJV1WatkfU7G0US9G1jd0UxAtTatKeuSFnF9oQQQeB+a1InxWcHkqLaeLx8iVY3U/FZh0TJrc7wZe8iDDK2lTQlc/lhXXbquwTMtLcsRZRvUrllsBa4tOrSWnyUmUu6ZqmiNYmDFnkN6t5cWANAwt1HEitMuG9DuOzAurSvBaT+DwSsLhWrhUH+0VHuTTkppy3PTww2KU3M6jS/Lg0a0O88yqW1WctOlNR5rplsiq5pGYG7eaagc6EmnJU173A+UudCA8OzLScOf4mncVkcm4zJhtbGLhs2Npw5uGrd5HEcShdpxBB38D5cVpLJsJazU5MI4nOnll8VIi2NkBrIHvPAYQPN2IpmpE3pS+DLMfuSOBaeK39k2TDW99o40FTTkUK9bkbhAAaN3dCz1Ea8LMBNMSa0onBSbxsnZuofoIETMkbE00TLqtRikY8ccJ5h2oWqnZUlYuPL39Ft4nBzWuG8A/BSdT4YE/kisjo4HmFptoxWKP8qoXtWgvjOKP8if+PlbaJ83hnPp8nFHu5uRQrcKOUm72d0qhr3BeCU1qLaHERlEhhyTL1yYAuSAZmZzmrO7mfdE81WzK9gZSz9SEUFubPZH0kmSaFZ516Wn/SPqEF17Wn/RPqE1IiMptTF35BzQdnH1gI4I98Pe9zi9uE8FS3HaXNxNAyqmz4TOjwaDZyTAZT0+a5XtblaHO3ONfitybcWYuawe0NXnia5KbJwV9PtItdn7E4FsgGQypWmfH0qtnJY2PaA4gOyINcxzqoGz4b2DJTQktaCNwIABHWoKbNeVXUaG9Dr6qCStnt46SLmz2Hu4ZDjFdTr5FTrFdLG1cKkk8SfhVVNitoa3Mmn4dXDMDLlmM9FbOt9I6hprXQ0BA4nch4Y27Cz28N7oaCRqToojbwFTVzOgP7KFelqyOFtXOGutK8Oao4bDKTSMg5VJdkK1zHSlc+KYtxbNSXEg0zFKk55DiVBmY3CSXxngGvaXEkbm+6HYbM4Hv4XdP3Vi6NoHhA44QB60S5bG02c32ogbjB7wpnQt+dVQFnfy03Lou11gD48XDKvt8fdc6m3Ebsj7J0HcSXNGpD2wZgacP0W0sMGGNrTuCxlhkxuaDvNPjRb3DTLgp+qe1CciWlMjvYru8x91H+RVJCuLxHcj/Kmfjn72R5eDAXo2jlZXZAcGQUO+W5lanZmdnYDFTJW5HUgo7xI8VkdQZFVe0PBa515RUoCKrFX9LV5QqVnNUylwVK0loZSADos/Z21eOq0l4ZRjyTMfkGfKR9A4QkLRwS1XimkZiNr4qSdQVjroNJXhbvbNnhK56x2G0dUx9p0R15MzJVLdQjMwa6mKQPjbi8IxCoII0caOb/vV1fLqArMssLpi5rPGBiaeBBBBCnn9FWLbdmg2YiP8O5hFMMsreYAdoeYPspBuuMluuRrTeTzyzCXZSQvY9zxSQyPMgpTvmhcabqnNaGFnILz5ycZuj3MEVLGrKZt2NZm0YagACvMZ5q3GbSOSBb3Voa1PAa8E+MUGZOiBux8Y0NgZuIrlqOCJ/D00CBHM5taCqdHeR1Iq3iPmFu5yiibBBTPelmFUQWxrmCiCZaoWgiuvWOsZbRYGO6O+9p3uAFeBBNf/ABXR5xiB+tCqmy3ax8r3loIBNK6V5eeJHCVE0o6mYjZ65Xkh9CBUgHdkCSfgFroxV2avrJY+zgpTQe+ZVPaZWhh4rZw1STkefmkteleP9Dxtj30Uy+WjCynBYl7nE6laq9suwFf6P0VGBq9kIyxpGSvpmakXFM3sXNOqbfTFAuiShKdlVyBxvYmWSxEHFnRV96Pq4rWNmHYnisdbHd4oFFRVIJycnueuoVkCv718HmFU3IzvVVpep7nmE2HaLm/cfQAS1TQV6qaRme2wZVgPAhc1t4pM0rqW07KwlcvvXxNPNM/qauQN/OyRdgLNilkPBo+JUO/H1p0Vv9nri3tSBXT4Kf8AsPfYSLPI1s0o0JNfSo/RSZrTQFZu8bVhtLScg5xaeWI0r60VqyzOdlrTXyUfVQ/ks9j8fk/i0/AxkjgSQMVfUFG/60KAOFDzBB6U3qstd6Pidh7MEn+4AfFTbJYLVLSgjaCKguBIyAyr5pNUWJ77uiWyR8jaNGBvH+r03KRFZg1tEQXNMWsrKGA64Wju5VzJ1VFeDI2nC6WSQ0GQcTnmCMstfZb+jNV7Lf8ARNk7h7pqOG8dFIiJNDuUK67vDCXBtC4aE1oBzVy2EB3TP0p+qx0bb8gx9egPzWYst5zT242eLuwRnvkDN2DN2e4E5LRWiSjqfW4fJUH2cXjH2loa+jZHyPe0n+ppdoDyTcEFKW5D1eSUIXE2lvbSMrEzRVqtzeVOzNFjSM0r8jtkX6PMwcFayy1c0cSB6lajbCxmKSzg51YfhT9VUDUHgR7q326tJe6Ak1oz3p+iX08tm/1/o+TujKXw3JUVhPfotDeYq1ZuH+YOq9TKKxmklNIlmLS7NaC83ERgLLyvzQMKLNDcUX3Zci3qe55hAuWQ9nROvZ33fmmxfsFyVTPoWq9VNqlomkZBvhlYnDkVyq92d0dV1u1sqx3RcvvOLxDgSjjwauTM299aLe/ZtZx/DPdTUlc/txzXUthYMNiHME+qmj3FGXsOX7ZeN35j7rRbN3l2sbXVq9vdfxqN/nkfMrO7YfzHfmPuoGz95dhJU+A5O/XyQdRDUU9Hl0VfBtr1u5spIPlxCixx2hlGtkdhGmY4U3iuitO0DgCDXLXiNxSMGa8892Et/D/YMWZ8opK+R28AudhrxpWnFOs92sZuz4qzszRuTJSKom9gnKXAyGOpHDXyH7o7jqedB0H7n4KOZw2v10UYz4zhbpx9yhF2I1uIuduFafqqvYG7o7RZaSsqWSPGhB1xAhwoQaO81evAoRupT4K7uywxxMAjFBQab8sirOjVyZ5f5GVRSI94RhsWEZACg8llrS0BhO9a29/AVhqVOZyQdW4rKk14Ien4IsUzi4ZbwtfbYGuDcW5oVPBJEKaKzvKZndqaZBZCEYplEnbRmb4jpUDRZiLKVteK1l6AHQ1CykjPvB1VUt4oVHZstdo5gaU4BZY6q7vp2g5KkbqgYcTSXZHRmiHex7nmreJv3Deipr2Pd802KqAuTuZ9DYV5pSdu3iEM2htdQnEIWQZFc4vaOjpOpXQzaW/iC57tHKA99N61bBLkwtqNXFdnuCLDZGj+35Li7RWQc3D3Xb7EKWcD+35KeHI/Nwjiu1h+8d+Y+6oaK82q/mO/MfdUtEU+4LH2l1s3b342w1yOhO79lpnWvC4tfk5pIPUFZHZgf/Kj6/JbraewtEuKnja13nTCfYeqRmxLTqLuk6iSno+hkd40zBHwQZ7035dd37qJZrAXfhA4hoqrA2FjdxJ4nM/t5KQ9NybIjMb9K056lW9lswYKb6ZniUtnaKimv1T5qTKhZ1AHsyKl3VbwwYHmjf6SdByPAKK4oJcDkdV0Mjxy1IVmwxyx0yLy9vAVh3x1JWmumxGR5ZidgDS6gJoMxuVNe8bYJHgk4Wau13VK7q28rU0jzF08sdrkpprLQqRtMP5X5AqG2bTl1RGwN5uzPpuXpNou1DRKMJApiGh5kbl2PBkUHa+Dr3Ldg+7HRU/Z1lHJXkNDGCCCKajMKuij75K9FdqE8NlTfDu8UmzcAfO0HRCvJ1XFWOyETTKS40olS4Go2F+xtDAG0WLvU91a+92DCCHVWQvjRNg/49xcu/Y7ebj/AL3f5IRuHPxu9VfFMGqpohKN2zw/G7/IrH7SWfs8QrUrpxXP9sohiKF8BQ5MPdsVZmD+4LtLW/c05Ll2x1lDrVnuFfiF0DaHaGz2SJ3avGKndjaQZHdG/M5JUFXI3Nu0kck2nH3jvzH3WfltjG76nknXxerp3uccm1JDRu6neVREVJJXSe9j4QpUzRXRfDY5mPwOcAdG+I13DiuiWu9JJ8BkjbGQKYA4uIDqUD3aVy0Gld6x+xtz9nE+2SN8FGxAjLE6gB+PpVaaxNJa6upz8zUqXNmdaUXdP06TU3ySIgW1aM89VKoSM8kFrCacwNN6fHWhadQprPQom2Vic7ModjdVldEdgouW5rBy13aqLMd6lteKGq9DZge+/Jg9XHgBvXaRcpUiyuRwghfO/U5Mb+I7q+/kVy/bO+sT+yBrQ4pDxdrT63rR7Z7TiIBrR3yKMYNGDTG7ifenJcveakkmpJq4nUk5qvFDz4RDmlW3lnoia1RZGprBREaMlQTjrNanx5tcW9ND1GhVtZL5GYeKE7xp5jcqUNTo2ZrqBaTD2p1TVS7DHSJ7uqgmP9+C1ey9hjnifEXYZG5lvFv4m8Ql1p5OYSyu+5bXPJUl8aK7dEGVYDXCqW+BkjTuIuqmfQpckBUf+IZ+L4hO7dn4vZP1Ij0sK5y5/tpa2RmryAOe/kBvV7tjtKyx2dzwcUju7E3i8jU/2jUrg94W+Wd5fM9z3HefYDQDkEMpjcWJt2W9o2pe0n+GrESKY8sdOX4eqpJHucSXElzs3OcSXHzOaWKLinpZWkkNaygPJPuO6HS98+EHTikk8PwWm2caGYm7gRT0zSc8nGOxT08FKfuNxYrs7S6QGAl7ZHOI4lpqAfKlPJU93O7veyJOdcqAK4ua83QVwgOY7xMOQPMHcean2j+CnzcHRu31bXyDm6+iitSRck4N7Wiru9tWj4I1thoQ4aHXyUrsYIxQT0A07jvTwpnbwOGTnyAf2lo/8gF3Aeu/AGMUaPZEEbnaArzrY0eBg6uz+AQnyufkSacBkPQLLCqT+gjiyPX7x25rT3R+Z2npXyWf2mvsxCriDIR3GDRo403D4mikbQ32yys3OlcO43/k7gPdc3tEzpXl8hq5xqT9aBUYsTlu+CTNlUNlyCtUrpC5ziS45klMhiyA9UQmqdGabvNWJIgfyEZClfkKcU2WYDeo3aF5yROkCFkfmAEdkfPr+gQ44QPgiA7/AD9Fxwjh3qbqosNrMb2vjJD2moI+IPEHRR25gmvD1TaLGajT2O1iUufoTqOB/RQL7GSg2GcxuqPMcRvCsL78IQLaNASXuTO7C6hwCT/pQ4BXAaF7CEdElnD/ALXcrTFEMsEeI9ZHfo0eqwjW0Wg28vDtrwtDwatD8DfyxjB/xJ81SOC4sgqijwTZAvHRe1XBCO8K2NgjoBTqsa/wrd3W2rWn+0H1AU/UcFXSr3FpAMgFLa1Rm8dycZiV57PWQeQA5JTlkE2PNHjhzqViD4EijUHaK+m2SOuTpXeBv/J3II983qyzRl7szo1u9x4Bcvt9sfNI6SQ1c70A3NHIKnDi1O3wQ9Tn0KlyNnmdI8vkdic41JPy5IZXk0lX8Hlil1EjjxSHJLTj5D63LjgDoCTyVgGhooNPdebB3TvJrU/W5Ic+tT7IqoGzzj9eVE3Xu8kOeSmfP9U+zZAk7/oLjhZG0yTQiSZphCxmhGFTbfJiiYfL0y+SgRlHnd93TgfdLZzR9PqHfNu7CzzTE5Rxvf8A4tJHxopgpwWU+1O0YLsnpkXdmwf7pW1+AKaQrc+fS4k1OpNT1TyUNqITvQouQgSVzXqpFpwR47q3VwCsMf5W+ywjjkug7NisEX5B+6R1HaVdK/cTHMJyRobOjCJSmRrzWj1kwbIUy8LW2GN0jzQAep3NHElSrTMyNjnvIa1oqSfrVct2hvt1pkqco2+BvAfiPFx/ZOw4XN/QjP1Cgvsj3xeb7RIXvyGjW7mjgOfEqGvVSVXpJJKkeRJuTtiEpMXBI5K1pXGDms5VP1miNi46mn/tOBwt6/VUUUJ65eQRpAiOkyACbGKU6n2CSTIhBneuOI0zqmnOvop0Q7qgQnvA+XqrBmiFHCR5hNeU85FCdmtZojHIpPdKDRGaltGn0EdoX/6Z9CsR9q9+uks8cRaW4pMWe/A0/NwXVhEPwhcf+3Gb7+zsApSNzv8AJ9P+CayHEvcjm+hXhvHBNDqpHmhCAtCBIvVzSrTgj25VC032fXmDis7vECXMrwPiHkc/Pks0TlyVfBaXRyiRho5rg4Hpu6fqgyR1Kg4T0ys7rDCnS0aCTkAKknd1UfZq+I7TCHsIrSjm1zY7eCPnvWR+0K/6k2aM6fzSN51EfzPkOKgjjblR6TzKMbKbay/zaZKMJ7FnhGmM73ke37qiSUSEq+MVFUjzZycnbPOKbqvI1mjxchw49UVACsi+uPTklOoHAIk8gFTwyQrOK5nqi+jB7z9ckrTmDwSMaS7EdE20TgA030XHCTy/JAlkyKGXZIEr6+qE0kHIBT4NKqumGTVZNNGokYBldmEseaC+SpFFJgau8nAyF5pRSPr0QWDVY0afU3muMfbdT+Lhz/8AoFf+7Iuy+YXCPtanxXlINzWRMH+Af7vKJ8EWHuMVEc054qUjRvSNKWWj4zUHkngKO00NVIa5amcHiFRRU83iI5q4hOaqZR3yOZXS4ND2N72EOY9zHcWOLT6gqQXVJJNScyTmSTqTzQo8gnA8ViRw9DkdTXfoN5QpJzWjRnxKdDHxzO8rTB8LSTU+Q+t6mFwY2u9D5JjmY3U3DMreDhrIyRU+X6qUxoAz+qjJPeNBy9kOQHIbtVtUcCnkqBTr8vkosrFLwZeXzQXBYziNLwUd7T8lOcM1Hmd3h1Cw4lTNq5o50R5WlxoNAodmnJeK8VbaDz/9oluYR2RBu7MEI0Z16lDlOvkURh18lpwwj69EJhGJFldRRiKEHr81kjUdobeMtPGfguX7aSF1skLjUnBU/wD5tXl5c3sSYe4oick0Ly8gKxpRINV5eWmktm/63qFO370+vwSLy1mDq6IMmbjy/ZeXlhgZjfF5fNHjC8vLjR/FOsI8RXl5EuTgxGvl7Lx09V5eRAgZt3T5obv1Xl5AwiHaDRRd4O9KvITgtlPeCuJNPReXkcTD02v+0pI9PReXkRyPS+L1QZtPM/JeXljO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AutoShape 6" descr="Image result for linda sisson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 name="AutoShape 8" descr="Image result for linda sisson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34" name="Picture 10" descr="https://www.weltec.ac.nz/connect/march2013/images/Linda-web.jpg"/>
          <p:cNvPicPr>
            <a:picLocks noChangeAspect="1" noChangeArrowheads="1"/>
          </p:cNvPicPr>
          <p:nvPr/>
        </p:nvPicPr>
        <p:blipFill rotWithShape="1">
          <a:blip r:embed="rId2">
            <a:extLst>
              <a:ext uri="{28A0092B-C50C-407E-A947-70E740481C1C}">
                <a14:useLocalDpi xmlns:a14="http://schemas.microsoft.com/office/drawing/2010/main" val="0"/>
              </a:ext>
            </a:extLst>
          </a:blip>
          <a:srcRect r="6953" b="10400"/>
          <a:stretch/>
        </p:blipFill>
        <p:spPr bwMode="auto">
          <a:xfrm>
            <a:off x="3062660" y="465138"/>
            <a:ext cx="3033339" cy="41334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6" name="Title 1">
            <a:extLst>
              <a:ext uri="{FF2B5EF4-FFF2-40B4-BE49-F238E27FC236}">
                <a16:creationId xmlns:a16="http://schemas.microsoft.com/office/drawing/2014/main" id="{FD1819D8-9B02-401B-9239-CA585D2045DF}"/>
              </a:ext>
            </a:extLst>
          </p:cNvPr>
          <p:cNvSpPr txBox="1">
            <a:spLocks/>
          </p:cNvSpPr>
          <p:nvPr/>
        </p:nvSpPr>
        <p:spPr>
          <a:xfrm>
            <a:off x="1" y="4914005"/>
            <a:ext cx="9144000" cy="885825"/>
          </a:xfrm>
          <a:prstGeom prst="rect">
            <a:avLst/>
          </a:prstGeom>
        </p:spPr>
        <p:txBody>
          <a:bodyPr>
            <a:no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2800" b="1" dirty="0">
                <a:latin typeface="+mj-lt"/>
              </a:rPr>
              <a:t>Dr. Linda Sissons, CNZM</a:t>
            </a:r>
          </a:p>
          <a:p>
            <a:r>
              <a:rPr lang="en-US" sz="2400" dirty="0">
                <a:latin typeface="+mj-lt"/>
              </a:rPr>
              <a:t>Chair, COL Board of Governors</a:t>
            </a:r>
          </a:p>
        </p:txBody>
      </p:sp>
    </p:spTree>
    <p:extLst>
      <p:ext uri="{BB962C8B-B14F-4D97-AF65-F5344CB8AC3E}">
        <p14:creationId xmlns:p14="http://schemas.microsoft.com/office/powerpoint/2010/main" val="1291903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3">
            <a:extLst>
              <a:ext uri="{28A0092B-C50C-407E-A947-70E740481C1C}">
                <a14:useLocalDpi xmlns:a14="http://schemas.microsoft.com/office/drawing/2010/main" val="0"/>
              </a:ext>
            </a:extLst>
          </a:blip>
          <a:srcRect l="18517" t="26144" r="2889" b="13146"/>
          <a:stretch/>
        </p:blipFill>
        <p:spPr bwMode="auto">
          <a:xfrm>
            <a:off x="0" y="0"/>
            <a:ext cx="9144000" cy="6107010"/>
          </a:xfrm>
          <a:prstGeom prst="rect">
            <a:avLst/>
          </a:prstGeom>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B3038FC3-0A5E-470E-8CDB-85C4D492C903}"/>
              </a:ext>
            </a:extLst>
          </p:cNvPr>
          <p:cNvSpPr/>
          <p:nvPr/>
        </p:nvSpPr>
        <p:spPr>
          <a:xfrm>
            <a:off x="0" y="5156200"/>
            <a:ext cx="8371476" cy="1701800"/>
          </a:xfrm>
          <a:prstGeom prst="rect">
            <a:avLst/>
          </a:prstGeom>
          <a:solidFill>
            <a:srgbClr val="AA1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p:cNvPicPr>
            <a:picLocks noChangeAspect="1"/>
          </p:cNvPicPr>
          <p:nvPr/>
        </p:nvPicPr>
        <p:blipFill>
          <a:blip r:embed="rId4"/>
          <a:stretch>
            <a:fillRect/>
          </a:stretch>
        </p:blipFill>
        <p:spPr>
          <a:xfrm>
            <a:off x="0" y="-2"/>
            <a:ext cx="1424866" cy="949188"/>
          </a:xfrm>
          <a:prstGeom prst="rect">
            <a:avLst/>
          </a:prstGeom>
        </p:spPr>
      </p:pic>
      <p:sp>
        <p:nvSpPr>
          <p:cNvPr id="13" name="Content Placeholder 1"/>
          <p:cNvSpPr txBox="1">
            <a:spLocks/>
          </p:cNvSpPr>
          <p:nvPr/>
        </p:nvSpPr>
        <p:spPr bwMode="auto">
          <a:xfrm>
            <a:off x="-5077" y="6099906"/>
            <a:ext cx="8376553" cy="758094"/>
          </a:xfrm>
          <a:prstGeom prst="rect">
            <a:avLst/>
          </a:prstGeom>
          <a:blipFill>
            <a:blip r:embed="rId5">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4" name="Content Placeholder 1"/>
          <p:cNvSpPr txBox="1">
            <a:spLocks/>
          </p:cNvSpPr>
          <p:nvPr/>
        </p:nvSpPr>
        <p:spPr bwMode="auto">
          <a:xfrm>
            <a:off x="177257" y="5737975"/>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3200" dirty="0">
                <a:solidFill>
                  <a:schemeClr val="bg1"/>
                </a:solidFill>
                <a:latin typeface="+mn-lt"/>
              </a:rPr>
              <a:t>SOCIAL INCLUSION</a:t>
            </a:r>
          </a:p>
        </p:txBody>
      </p:sp>
      <p:sp>
        <p:nvSpPr>
          <p:cNvPr id="15" name="Rectangle 14"/>
          <p:cNvSpPr/>
          <p:nvPr/>
        </p:nvSpPr>
        <p:spPr>
          <a:xfrm>
            <a:off x="3715478" y="5406935"/>
            <a:ext cx="4646021" cy="1200329"/>
          </a:xfrm>
          <a:prstGeom prst="rect">
            <a:avLst/>
          </a:prstGeom>
        </p:spPr>
        <p:txBody>
          <a:bodyPr wrap="square">
            <a:spAutoFit/>
          </a:bodyPr>
          <a:lstStyle/>
          <a:p>
            <a:r>
              <a:rPr lang="en-US" sz="2400" dirty="0">
                <a:solidFill>
                  <a:schemeClr val="bg1"/>
                </a:solidFill>
                <a:latin typeface="+mj-lt"/>
              </a:rPr>
              <a:t>Social Return on Investment showed that every US$ invested resulted in US$8 worth of benefits to students.</a:t>
            </a:r>
          </a:p>
        </p:txBody>
      </p:sp>
    </p:spTree>
    <p:extLst>
      <p:ext uri="{BB962C8B-B14F-4D97-AF65-F5344CB8AC3E}">
        <p14:creationId xmlns:p14="http://schemas.microsoft.com/office/powerpoint/2010/main" val="2512223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learning_centre_mozambique">
            <a:extLst>
              <a:ext uri="{FF2B5EF4-FFF2-40B4-BE49-F238E27FC236}">
                <a16:creationId xmlns:a16="http://schemas.microsoft.com/office/drawing/2014/main" id="{B1267456-0A35-4E97-8709-8A6FCDEF34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353258"/>
            <a:ext cx="4460966" cy="3494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2" name="Rectangle 4"/>
          <p:cNvSpPr>
            <a:spLocks noGrp="1" noChangeArrowheads="1"/>
          </p:cNvSpPr>
          <p:nvPr>
            <p:ph type="title"/>
          </p:nvPr>
        </p:nvSpPr>
        <p:spPr>
          <a:xfrm>
            <a:off x="-23948" y="220581"/>
            <a:ext cx="9144000" cy="1061471"/>
          </a:xfrm>
        </p:spPr>
        <p:txBody>
          <a:bodyPr>
            <a:normAutofit fontScale="90000"/>
          </a:bodyPr>
          <a:lstStyle/>
          <a:p>
            <a:r>
              <a:rPr lang="en-US" b="1" dirty="0">
                <a:solidFill>
                  <a:srgbClr val="7030A0"/>
                </a:solidFill>
              </a:rPr>
              <a:t>Unit Cost per Student</a:t>
            </a:r>
            <a:br>
              <a:rPr lang="en-US" b="1" dirty="0">
                <a:solidFill>
                  <a:srgbClr val="7030A0"/>
                </a:solidFill>
              </a:rPr>
            </a:br>
            <a:endParaRPr lang="en-US" dirty="0">
              <a:solidFill>
                <a:srgbClr val="7030A0"/>
              </a:solidFill>
            </a:endParaRPr>
          </a:p>
        </p:txBody>
      </p:sp>
      <p:graphicFrame>
        <p:nvGraphicFramePr>
          <p:cNvPr id="2" name="Table 1">
            <a:extLst>
              <a:ext uri="{FF2B5EF4-FFF2-40B4-BE49-F238E27FC236}">
                <a16:creationId xmlns:a16="http://schemas.microsoft.com/office/drawing/2014/main" id="{8B797B7A-A5CD-4A19-B377-E78C6399060C}"/>
              </a:ext>
            </a:extLst>
          </p:cNvPr>
          <p:cNvGraphicFramePr>
            <a:graphicFrameLocks noGrp="1"/>
          </p:cNvGraphicFramePr>
          <p:nvPr>
            <p:extLst>
              <p:ext uri="{D42A27DB-BD31-4B8C-83A1-F6EECF244321}">
                <p14:modId xmlns:p14="http://schemas.microsoft.com/office/powerpoint/2010/main" val="669449642"/>
              </p:ext>
            </p:extLst>
          </p:nvPr>
        </p:nvGraphicFramePr>
        <p:xfrm>
          <a:off x="1061357" y="939641"/>
          <a:ext cx="7113813" cy="2078707"/>
        </p:xfrm>
        <a:graphic>
          <a:graphicData uri="http://schemas.openxmlformats.org/drawingml/2006/table">
            <a:tbl>
              <a:tblPr firstRow="1" bandRow="1">
                <a:tableStyleId>{5C22544A-7EE6-4342-B048-85BDC9FD1C3A}</a:tableStyleId>
              </a:tblPr>
              <a:tblGrid>
                <a:gridCol w="1523570">
                  <a:extLst>
                    <a:ext uri="{9D8B030D-6E8A-4147-A177-3AD203B41FA5}">
                      <a16:colId xmlns:a16="http://schemas.microsoft.com/office/drawing/2014/main" val="3915042825"/>
                    </a:ext>
                  </a:extLst>
                </a:gridCol>
                <a:gridCol w="3218972">
                  <a:extLst>
                    <a:ext uri="{9D8B030D-6E8A-4147-A177-3AD203B41FA5}">
                      <a16:colId xmlns:a16="http://schemas.microsoft.com/office/drawing/2014/main" val="745755813"/>
                    </a:ext>
                  </a:extLst>
                </a:gridCol>
                <a:gridCol w="2371271">
                  <a:extLst>
                    <a:ext uri="{9D8B030D-6E8A-4147-A177-3AD203B41FA5}">
                      <a16:colId xmlns:a16="http://schemas.microsoft.com/office/drawing/2014/main" val="3792954130"/>
                    </a:ext>
                  </a:extLst>
                </a:gridCol>
              </a:tblGrid>
              <a:tr h="790742">
                <a:tc>
                  <a:txBody>
                    <a:bodyPr/>
                    <a:lstStyle/>
                    <a:p>
                      <a:endParaRPr lang="en-US" dirty="0"/>
                    </a:p>
                  </a:txBody>
                  <a:tcPr/>
                </a:tc>
                <a:tc>
                  <a:txBody>
                    <a:bodyPr/>
                    <a:lstStyle/>
                    <a:p>
                      <a:pPr algn="ctr"/>
                      <a:r>
                        <a:rPr lang="en-US" sz="2400" dirty="0"/>
                        <a:t>Formal Secondary School</a:t>
                      </a:r>
                    </a:p>
                  </a:txBody>
                  <a:tcPr/>
                </a:tc>
                <a:tc>
                  <a:txBody>
                    <a:bodyPr/>
                    <a:lstStyle/>
                    <a:p>
                      <a:pPr algn="ctr"/>
                      <a:r>
                        <a:rPr lang="en-US" sz="2400" dirty="0"/>
                        <a:t>Open School</a:t>
                      </a:r>
                    </a:p>
                  </a:txBody>
                  <a:tcPr/>
                </a:tc>
                <a:extLst>
                  <a:ext uri="{0D108BD9-81ED-4DB2-BD59-A6C34878D82A}">
                    <a16:rowId xmlns:a16="http://schemas.microsoft.com/office/drawing/2014/main" val="3470113772"/>
                  </a:ext>
                </a:extLst>
              </a:tr>
              <a:tr h="381439">
                <a:tc>
                  <a:txBody>
                    <a:bodyPr/>
                    <a:lstStyle/>
                    <a:p>
                      <a:r>
                        <a:rPr lang="en-US" sz="2400" b="1" dirty="0"/>
                        <a:t>India</a:t>
                      </a:r>
                    </a:p>
                  </a:txBody>
                  <a:tcPr/>
                </a:tc>
                <a:tc>
                  <a:txBody>
                    <a:bodyPr/>
                    <a:lstStyle/>
                    <a:p>
                      <a:pPr algn="ctr"/>
                      <a:r>
                        <a:rPr lang="en-US" sz="2400" dirty="0"/>
                        <a:t>INR 15,288</a:t>
                      </a:r>
                    </a:p>
                  </a:txBody>
                  <a:tcPr/>
                </a:tc>
                <a:tc>
                  <a:txBody>
                    <a:bodyPr/>
                    <a:lstStyle/>
                    <a:p>
                      <a:pPr algn="ctr"/>
                      <a:r>
                        <a:rPr lang="en-US" sz="2400" dirty="0"/>
                        <a:t>INR 1,230</a:t>
                      </a:r>
                    </a:p>
                  </a:txBody>
                  <a:tcPr/>
                </a:tc>
                <a:extLst>
                  <a:ext uri="{0D108BD9-81ED-4DB2-BD59-A6C34878D82A}">
                    <a16:rowId xmlns:a16="http://schemas.microsoft.com/office/drawing/2014/main" val="200475441"/>
                  </a:ext>
                </a:extLst>
              </a:tr>
              <a:tr h="798547">
                <a:tc>
                  <a:txBody>
                    <a:bodyPr/>
                    <a:lstStyle/>
                    <a:p>
                      <a:r>
                        <a:rPr lang="en-US" sz="2400" b="1" dirty="0"/>
                        <a:t>Namibia</a:t>
                      </a:r>
                    </a:p>
                  </a:txBody>
                  <a:tcPr/>
                </a:tc>
                <a:tc>
                  <a:txBody>
                    <a:bodyPr/>
                    <a:lstStyle/>
                    <a:p>
                      <a:pPr algn="ctr"/>
                      <a:r>
                        <a:rPr lang="en-US" sz="2400" dirty="0"/>
                        <a:t>ZAR 5,346</a:t>
                      </a:r>
                    </a:p>
                  </a:txBody>
                  <a:tcPr/>
                </a:tc>
                <a:tc>
                  <a:txBody>
                    <a:bodyPr/>
                    <a:lstStyle/>
                    <a:p>
                      <a:pPr algn="ctr"/>
                      <a:r>
                        <a:rPr lang="en-US" sz="2400" dirty="0"/>
                        <a:t>ZAR 1,262</a:t>
                      </a:r>
                    </a:p>
                  </a:txBody>
                  <a:tcPr/>
                </a:tc>
                <a:extLst>
                  <a:ext uri="{0D108BD9-81ED-4DB2-BD59-A6C34878D82A}">
                    <a16:rowId xmlns:a16="http://schemas.microsoft.com/office/drawing/2014/main" val="2685462344"/>
                  </a:ext>
                </a:extLst>
              </a:tr>
            </a:tbl>
          </a:graphicData>
        </a:graphic>
      </p:graphicFrame>
      <p:sp>
        <p:nvSpPr>
          <p:cNvPr id="3" name="TextBox 2">
            <a:extLst>
              <a:ext uri="{FF2B5EF4-FFF2-40B4-BE49-F238E27FC236}">
                <a16:creationId xmlns:a16="http://schemas.microsoft.com/office/drawing/2014/main" id="{70C5520E-8E7B-40F3-944F-9343530EB291}"/>
              </a:ext>
            </a:extLst>
          </p:cNvPr>
          <p:cNvSpPr txBox="1"/>
          <p:nvPr/>
        </p:nvSpPr>
        <p:spPr>
          <a:xfrm>
            <a:off x="5920966" y="3214758"/>
            <a:ext cx="2678747" cy="276999"/>
          </a:xfrm>
          <a:prstGeom prst="rect">
            <a:avLst/>
          </a:prstGeom>
          <a:noFill/>
        </p:spPr>
        <p:txBody>
          <a:bodyPr wrap="none" rtlCol="0">
            <a:spAutoFit/>
          </a:bodyPr>
          <a:lstStyle/>
          <a:p>
            <a:r>
              <a:rPr lang="en-US" sz="1200" dirty="0"/>
              <a:t>Source: Rumble, G., &amp; </a:t>
            </a:r>
            <a:r>
              <a:rPr lang="en-US" sz="1200" dirty="0" err="1"/>
              <a:t>Koul</a:t>
            </a:r>
            <a:r>
              <a:rPr lang="en-US" sz="1200" dirty="0"/>
              <a:t>, B.N. (2007).</a:t>
            </a:r>
          </a:p>
        </p:txBody>
      </p:sp>
      <p:pic>
        <p:nvPicPr>
          <p:cNvPr id="8" name="Picture 4" descr="\\06-CLS-01\Users\DTremblay\Desktop\nios-logo.png">
            <a:extLst>
              <a:ext uri="{FF2B5EF4-FFF2-40B4-BE49-F238E27FC236}">
                <a16:creationId xmlns:a16="http://schemas.microsoft.com/office/drawing/2014/main" id="{0396EAFC-3FAD-4300-AF3F-D000A58C3F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9166" y="4232588"/>
            <a:ext cx="914400" cy="12994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06-CLS-01\Users\DTremblay\Desktop\NAMCOL logo.png">
            <a:extLst>
              <a:ext uri="{FF2B5EF4-FFF2-40B4-BE49-F238E27FC236}">
                <a16:creationId xmlns:a16="http://schemas.microsoft.com/office/drawing/2014/main" id="{9D87359E-C328-4613-B02A-32FB3DC387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5195" y="4232588"/>
            <a:ext cx="1600200" cy="1412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67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11054"/>
          <a:stretch/>
        </p:blipFill>
        <p:spPr>
          <a:xfrm>
            <a:off x="-14514" y="0"/>
            <a:ext cx="9158514" cy="6099906"/>
          </a:xfrm>
          <a:prstGeom prst="rect">
            <a:avLst/>
          </a:prstGeom>
        </p:spPr>
      </p:pic>
      <p:sp>
        <p:nvSpPr>
          <p:cNvPr id="10" name="Content Placeholder 1"/>
          <p:cNvSpPr txBox="1">
            <a:spLocks/>
          </p:cNvSpPr>
          <p:nvPr/>
        </p:nvSpPr>
        <p:spPr bwMode="auto">
          <a:xfrm>
            <a:off x="-5077" y="6099906"/>
            <a:ext cx="8326117"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1" name="Content Placeholder 1"/>
          <p:cNvSpPr txBox="1">
            <a:spLocks/>
          </p:cNvSpPr>
          <p:nvPr/>
        </p:nvSpPr>
        <p:spPr bwMode="auto">
          <a:xfrm>
            <a:off x="285207" y="6195432"/>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SOCIAL INCLUSION</a:t>
            </a:r>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18536" y="0"/>
            <a:ext cx="3339978" cy="2464904"/>
          </a:xfrm>
          <a:prstGeom prst="rect">
            <a:avLst/>
          </a:prstGeom>
          <a:noFill/>
          <a:ln w="38100">
            <a:solidFill>
              <a:schemeClr val="bg1"/>
            </a:solidFill>
          </a:ln>
        </p:spPr>
      </p:pic>
      <p:sp>
        <p:nvSpPr>
          <p:cNvPr id="15" name="Rectangle 14"/>
          <p:cNvSpPr/>
          <p:nvPr/>
        </p:nvSpPr>
        <p:spPr>
          <a:xfrm>
            <a:off x="4619656" y="6125010"/>
            <a:ext cx="3502863" cy="707886"/>
          </a:xfrm>
          <a:prstGeom prst="rect">
            <a:avLst/>
          </a:prstGeom>
        </p:spPr>
        <p:txBody>
          <a:bodyPr wrap="square">
            <a:spAutoFit/>
          </a:bodyPr>
          <a:lstStyle/>
          <a:p>
            <a:pPr algn="r"/>
            <a:r>
              <a:rPr lang="en-US" sz="2000" dirty="0">
                <a:solidFill>
                  <a:schemeClr val="bg1"/>
                </a:solidFill>
                <a:latin typeface="+mj-lt"/>
              </a:rPr>
              <a:t>Out-of-school youth in a remote fishing village graduate</a:t>
            </a:r>
            <a:endParaRPr lang="en-US" sz="2000" i="1" dirty="0">
              <a:solidFill>
                <a:schemeClr val="bg1"/>
              </a:solidFill>
              <a:latin typeface="+mj-lt"/>
            </a:endParaRPr>
          </a:p>
        </p:txBody>
      </p:sp>
      <p:pic>
        <p:nvPicPr>
          <p:cNvPr id="3074" name="Picture 2" descr="Trinidad and Tobago fla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0"/>
            <a:ext cx="1428334" cy="924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393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Clipping"/>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
        <p:nvSpPr>
          <p:cNvPr id="8" name="Content Placeholder 2"/>
          <p:cNvSpPr txBox="1">
            <a:spLocks/>
          </p:cNvSpPr>
          <p:nvPr/>
        </p:nvSpPr>
        <p:spPr bwMode="auto">
          <a:xfrm>
            <a:off x="380785" y="873715"/>
            <a:ext cx="3436491" cy="4864995"/>
          </a:xfrm>
          <a:prstGeom prst="rect">
            <a:avLst/>
          </a:prstGeom>
          <a:ln w="88900" cap="sq">
            <a:noFill/>
            <a:miter lim="800000"/>
          </a:ln>
          <a:effectLst/>
        </p:spPr>
        <p:txBody>
          <a:bodyPr vert="horz" wrap="square" lIns="182880" tIns="182880" rIns="274320" bIns="18288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i="1" dirty="0"/>
          </a:p>
        </p:txBody>
      </p:sp>
      <p:grpSp>
        <p:nvGrpSpPr>
          <p:cNvPr id="3" name="Group 2"/>
          <p:cNvGrpSpPr/>
          <p:nvPr/>
        </p:nvGrpSpPr>
        <p:grpSpPr>
          <a:xfrm>
            <a:off x="457200" y="2514600"/>
            <a:ext cx="5268015" cy="5585324"/>
            <a:chOff x="614556" y="2949076"/>
            <a:chExt cx="5268015" cy="5585324"/>
          </a:xfrm>
        </p:grpSpPr>
        <p:pic>
          <p:nvPicPr>
            <p:cNvPr id="17" name="Picture 16"/>
            <p:cNvPicPr>
              <a:picLocks noChangeAspect="1"/>
            </p:cNvPicPr>
            <p:nvPr/>
          </p:nvPicPr>
          <p:blipFill rotWithShape="1">
            <a:blip r:embed="rId5" cstate="print">
              <a:duotone>
                <a:schemeClr val="accent6">
                  <a:shade val="45000"/>
                  <a:satMod val="135000"/>
                </a:schemeClr>
                <a:prstClr val="white"/>
              </a:duotone>
              <a:extLst>
                <a:ext uri="{28A0092B-C50C-407E-A947-70E740481C1C}">
                  <a14:useLocalDpi xmlns:a14="http://schemas.microsoft.com/office/drawing/2010/main" val="0"/>
                </a:ext>
              </a:extLst>
            </a:blip>
            <a:srcRect l="60737" b="3933"/>
            <a:stretch/>
          </p:blipFill>
          <p:spPr>
            <a:xfrm>
              <a:off x="614556" y="2949076"/>
              <a:ext cx="4927466" cy="5585324"/>
            </a:xfrm>
            <a:prstGeom prst="rect">
              <a:avLst/>
            </a:prstGeom>
            <a:effectLst/>
          </p:spPr>
        </p:pic>
        <p:sp>
          <p:nvSpPr>
            <p:cNvPr id="18" name="Oval 17"/>
            <p:cNvSpPr/>
            <p:nvPr/>
          </p:nvSpPr>
          <p:spPr>
            <a:xfrm>
              <a:off x="991970" y="4607511"/>
              <a:ext cx="264349" cy="264349"/>
            </a:xfrm>
            <a:prstGeom prst="ellipse">
              <a:avLst/>
            </a:prstGeom>
            <a:solidFill>
              <a:srgbClr val="F2F20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sp>
          <p:nvSpPr>
            <p:cNvPr id="19" name="Oval 18"/>
            <p:cNvSpPr/>
            <p:nvPr/>
          </p:nvSpPr>
          <p:spPr>
            <a:xfrm>
              <a:off x="5618222" y="6080711"/>
              <a:ext cx="264349" cy="264349"/>
            </a:xfrm>
            <a:prstGeom prst="ellipse">
              <a:avLst/>
            </a:prstGeom>
            <a:solidFill>
              <a:srgbClr val="F2F20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sp>
          <p:nvSpPr>
            <p:cNvPr id="20" name="Oval 19"/>
            <p:cNvSpPr/>
            <p:nvPr/>
          </p:nvSpPr>
          <p:spPr>
            <a:xfrm>
              <a:off x="5164827" y="6472597"/>
              <a:ext cx="264349" cy="264349"/>
            </a:xfrm>
            <a:prstGeom prst="ellipse">
              <a:avLst/>
            </a:prstGeom>
            <a:solidFill>
              <a:srgbClr val="F2F20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sp>
          <p:nvSpPr>
            <p:cNvPr id="21" name="Oval 20"/>
            <p:cNvSpPr/>
            <p:nvPr/>
          </p:nvSpPr>
          <p:spPr>
            <a:xfrm>
              <a:off x="4843606" y="6628561"/>
              <a:ext cx="264349" cy="264349"/>
            </a:xfrm>
            <a:prstGeom prst="ellipse">
              <a:avLst/>
            </a:prstGeom>
            <a:solidFill>
              <a:srgbClr val="F2F20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prstClr val="white"/>
                </a:solidFill>
              </a:endParaRPr>
            </a:p>
          </p:txBody>
        </p:sp>
      </p:grpSp>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r="11051"/>
          <a:stretch/>
        </p:blipFill>
        <p:spPr bwMode="auto">
          <a:xfrm>
            <a:off x="3893691" y="2369196"/>
            <a:ext cx="5233133" cy="3237336"/>
          </a:xfrm>
          <a:prstGeom prst="round2DiagRect">
            <a:avLst>
              <a:gd name="adj1" fmla="val 16667"/>
              <a:gd name="adj2" fmla="val 0"/>
            </a:avLst>
          </a:prstGeom>
          <a:ln w="3175" cap="sq">
            <a:noFill/>
            <a:miter lim="800000"/>
          </a:ln>
          <a:effectLst/>
        </p:spPr>
      </p:pic>
      <p:sp>
        <p:nvSpPr>
          <p:cNvPr id="6" name="TextBox 5"/>
          <p:cNvSpPr txBox="1"/>
          <p:nvPr/>
        </p:nvSpPr>
        <p:spPr>
          <a:xfrm>
            <a:off x="609600" y="6400800"/>
            <a:ext cx="2591015" cy="369332"/>
          </a:xfrm>
          <a:prstGeom prst="rect">
            <a:avLst/>
          </a:prstGeom>
          <a:noFill/>
        </p:spPr>
        <p:txBody>
          <a:bodyPr wrap="square" rtlCol="0">
            <a:spAutoFit/>
          </a:bodyPr>
          <a:lstStyle/>
          <a:p>
            <a:r>
              <a:rPr lang="en-US" dirty="0"/>
              <a:t>Now in deployment</a:t>
            </a:r>
          </a:p>
        </p:txBody>
      </p:sp>
      <p:sp>
        <p:nvSpPr>
          <p:cNvPr id="16" name="Content Placeholder 1"/>
          <p:cNvSpPr txBox="1">
            <a:spLocks/>
          </p:cNvSpPr>
          <p:nvPr/>
        </p:nvSpPr>
        <p:spPr bwMode="auto">
          <a:xfrm rot="16200000">
            <a:off x="-3172973" y="3142405"/>
            <a:ext cx="6858000" cy="558440"/>
          </a:xfrm>
          <a:prstGeom prst="round2DiagRect">
            <a:avLst/>
          </a:prstGeom>
          <a:solidFill>
            <a:srgbClr val="681900"/>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0">
              <a:spcBef>
                <a:spcPts val="0"/>
              </a:spcBef>
              <a:buFont typeface="Arial" panose="020B0604020202020204" pitchFamily="34" charset="0"/>
              <a:buNone/>
            </a:pPr>
            <a:r>
              <a:rPr lang="en-GB" sz="2400" dirty="0">
                <a:solidFill>
                  <a:schemeClr val="bg1"/>
                </a:solidFill>
              </a:rPr>
              <a:t>SOCIAL INCLUSION</a:t>
            </a:r>
          </a:p>
        </p:txBody>
      </p:sp>
      <p:sp>
        <p:nvSpPr>
          <p:cNvPr id="22" name="Round Diagonal Corner Rectangle 21"/>
          <p:cNvSpPr/>
          <p:nvPr/>
        </p:nvSpPr>
        <p:spPr>
          <a:xfrm>
            <a:off x="574462" y="304799"/>
            <a:ext cx="8340938" cy="1828801"/>
          </a:xfrm>
          <a:prstGeom prst="round2DiagRect">
            <a:avLst/>
          </a:prstGeom>
          <a:solidFill>
            <a:srgbClr val="FFFFFF">
              <a:alpha val="9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i="1" dirty="0" err="1">
                <a:solidFill>
                  <a:schemeClr val="tx1"/>
                </a:solidFill>
                <a:latin typeface="+mj-lt"/>
              </a:rPr>
              <a:t>Aptus</a:t>
            </a:r>
            <a:r>
              <a:rPr lang="en-US" sz="4000" i="1" dirty="0">
                <a:solidFill>
                  <a:schemeClr val="tx1"/>
                </a:solidFill>
                <a:latin typeface="+mj-lt"/>
              </a:rPr>
              <a:t> </a:t>
            </a:r>
            <a:br>
              <a:rPr lang="en-US" sz="2800" b="1" i="1" dirty="0">
                <a:solidFill>
                  <a:schemeClr val="tx1"/>
                </a:solidFill>
                <a:latin typeface="+mj-lt"/>
              </a:rPr>
            </a:br>
            <a:r>
              <a:rPr lang="en-US" sz="2800" i="1" dirty="0">
                <a:solidFill>
                  <a:schemeClr val="tx1"/>
                </a:solidFill>
                <a:latin typeface="+mj-lt"/>
              </a:rPr>
              <a:t>An off-grid, off-line virtual classroom that allows learners in regions with no connectivity to benefit from digital resources and learning networks</a:t>
            </a:r>
          </a:p>
        </p:txBody>
      </p:sp>
    </p:spTree>
    <p:extLst>
      <p:ext uri="{BB962C8B-B14F-4D97-AF65-F5344CB8AC3E}">
        <p14:creationId xmlns:p14="http://schemas.microsoft.com/office/powerpoint/2010/main" val="361689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Foliage, Footprints, Nature, Green, Natural, Foot, Lea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b="4421"/>
          <a:stretch/>
        </p:blipFill>
        <p:spPr bwMode="auto">
          <a:xfrm>
            <a:off x="-286" y="0"/>
            <a:ext cx="9144286" cy="609990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F0F5EC87-1F8D-4B70-ACA1-68FD8C69B81B}"/>
              </a:ext>
            </a:extLst>
          </p:cNvPr>
          <p:cNvSpPr/>
          <p:nvPr/>
        </p:nvSpPr>
        <p:spPr>
          <a:xfrm>
            <a:off x="0" y="5156200"/>
            <a:ext cx="8371476" cy="1701800"/>
          </a:xfrm>
          <a:prstGeom prst="rect">
            <a:avLst/>
          </a:prstGeom>
          <a:solidFill>
            <a:srgbClr val="467B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Content Placeholder 1"/>
          <p:cNvSpPr txBox="1">
            <a:spLocks/>
          </p:cNvSpPr>
          <p:nvPr/>
        </p:nvSpPr>
        <p:spPr bwMode="auto">
          <a:xfrm>
            <a:off x="5809" y="6099906"/>
            <a:ext cx="8391068"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6" name="Content Placeholder 1"/>
          <p:cNvSpPr txBox="1">
            <a:spLocks/>
          </p:cNvSpPr>
          <p:nvPr/>
        </p:nvSpPr>
        <p:spPr bwMode="auto">
          <a:xfrm>
            <a:off x="139039" y="5691881"/>
            <a:ext cx="4539986"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3200" dirty="0">
                <a:solidFill>
                  <a:schemeClr val="bg1"/>
                </a:solidFill>
                <a:latin typeface="+mn-lt"/>
              </a:rPr>
              <a:t>ENVIRONMENTAL CONSERVATION</a:t>
            </a:r>
          </a:p>
        </p:txBody>
      </p:sp>
      <p:sp>
        <p:nvSpPr>
          <p:cNvPr id="17" name="Rectangle 16"/>
          <p:cNvSpPr/>
          <p:nvPr/>
        </p:nvSpPr>
        <p:spPr>
          <a:xfrm>
            <a:off x="3752305" y="5314602"/>
            <a:ext cx="4503058" cy="1384995"/>
          </a:xfrm>
          <a:prstGeom prst="rect">
            <a:avLst/>
          </a:prstGeom>
        </p:spPr>
        <p:txBody>
          <a:bodyPr wrap="square">
            <a:spAutoFit/>
          </a:bodyPr>
          <a:lstStyle/>
          <a:p>
            <a:r>
              <a:rPr lang="en-US" sz="2800" dirty="0">
                <a:solidFill>
                  <a:schemeClr val="bg1"/>
                </a:solidFill>
                <a:latin typeface="+mj-lt"/>
              </a:rPr>
              <a:t>ODL students have 1/3rd carbon footprint compared to campus-based students</a:t>
            </a:r>
          </a:p>
        </p:txBody>
      </p:sp>
      <p:pic>
        <p:nvPicPr>
          <p:cNvPr id="5122" name="Picture 2" descr="Botswan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28335" cy="95308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http://jobstenders.co.bw/jsjobsdata/data/employer/comp_65/logo/bocodol_img.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1067" y="1015086"/>
            <a:ext cx="1346200" cy="1556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734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30135"/>
            <a:ext cx="9143999" cy="6113435"/>
          </a:xfrm>
          <a:prstGeom prst="rect">
            <a:avLst/>
          </a:prstGeom>
          <a:effectLst/>
        </p:spPr>
      </p:pic>
      <p:sp>
        <p:nvSpPr>
          <p:cNvPr id="2" name="Rectangle 1"/>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284" y="1000939"/>
            <a:ext cx="826965" cy="1108884"/>
          </a:xfrm>
          <a:prstGeom prst="rect">
            <a:avLst/>
          </a:prstGeom>
          <a:ln>
            <a:noFill/>
          </a:ln>
          <a:effectLst/>
        </p:spPr>
      </p:pic>
      <p:sp>
        <p:nvSpPr>
          <p:cNvPr id="12" name="Content Placeholder 2"/>
          <p:cNvSpPr txBox="1">
            <a:spLocks/>
          </p:cNvSpPr>
          <p:nvPr/>
        </p:nvSpPr>
        <p:spPr>
          <a:xfrm>
            <a:off x="-38100" y="2158578"/>
            <a:ext cx="1524000" cy="825922"/>
          </a:xfrm>
          <a:prstGeom prst="rect">
            <a:avLst/>
          </a:prstGeom>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dirty="0">
                <a:solidFill>
                  <a:srgbClr val="C00000"/>
                </a:solidFill>
              </a:rPr>
              <a:t>Blue Economy</a:t>
            </a:r>
            <a:br>
              <a:rPr lang="en-US" sz="1400" dirty="0">
                <a:solidFill>
                  <a:srgbClr val="C00000"/>
                </a:solidFill>
              </a:rPr>
            </a:br>
            <a:r>
              <a:rPr lang="en-US" sz="1400" dirty="0">
                <a:solidFill>
                  <a:srgbClr val="C00000"/>
                </a:solidFill>
              </a:rPr>
              <a:t>Research Institute</a:t>
            </a:r>
          </a:p>
          <a:p>
            <a:pPr algn="ctr"/>
            <a:endParaRPr lang="en-US" sz="1400" dirty="0">
              <a:solidFill>
                <a:srgbClr val="C00000"/>
              </a:solidFill>
            </a:endParaRPr>
          </a:p>
          <a:p>
            <a:pPr lvl="1" algn="ctr"/>
            <a:endParaRPr lang="en-US" sz="1400" dirty="0">
              <a:solidFill>
                <a:srgbClr val="C00000"/>
              </a:solidFill>
            </a:endParaRPr>
          </a:p>
          <a:p>
            <a:pPr lvl="1" algn="ctr"/>
            <a:endParaRPr lang="en-US" sz="1400" dirty="0">
              <a:solidFill>
                <a:srgbClr val="C00000"/>
              </a:solidFill>
            </a:endParaRPr>
          </a:p>
          <a:p>
            <a:pPr lvl="1" algn="ctr"/>
            <a:endParaRPr lang="en-US" sz="1400" dirty="0">
              <a:solidFill>
                <a:srgbClr val="C00000"/>
              </a:solidFill>
            </a:endParaRPr>
          </a:p>
          <a:p>
            <a:pPr marL="457200" lvl="1" indent="0" algn="ctr">
              <a:buNone/>
            </a:pPr>
            <a:endParaRPr lang="en-US" sz="1400" dirty="0">
              <a:solidFill>
                <a:srgbClr val="C00000"/>
              </a:solidFill>
            </a:endParaRPr>
          </a:p>
        </p:txBody>
      </p:sp>
      <p:pic>
        <p:nvPicPr>
          <p:cNvPr id="6146" name="Picture 2" descr="Seychelles fla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0135"/>
            <a:ext cx="1428334" cy="92433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CBB7CC69-2FAE-47E7-BD30-DE7E4EA2F64F}"/>
              </a:ext>
            </a:extLst>
          </p:cNvPr>
          <p:cNvSpPr/>
          <p:nvPr/>
        </p:nvSpPr>
        <p:spPr>
          <a:xfrm>
            <a:off x="0" y="5156200"/>
            <a:ext cx="8371476" cy="1701800"/>
          </a:xfrm>
          <a:prstGeom prst="rect">
            <a:avLst/>
          </a:prstGeom>
          <a:solidFill>
            <a:srgbClr val="467B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Content Placeholder 1">
            <a:extLst>
              <a:ext uri="{FF2B5EF4-FFF2-40B4-BE49-F238E27FC236}">
                <a16:creationId xmlns:a16="http://schemas.microsoft.com/office/drawing/2014/main" id="{7827CF98-A1B0-4C7E-9114-38D24AD2E5D5}"/>
              </a:ext>
            </a:extLst>
          </p:cNvPr>
          <p:cNvSpPr txBox="1">
            <a:spLocks/>
          </p:cNvSpPr>
          <p:nvPr/>
        </p:nvSpPr>
        <p:spPr bwMode="auto">
          <a:xfrm>
            <a:off x="5809" y="6099906"/>
            <a:ext cx="8391068" cy="758094"/>
          </a:xfrm>
          <a:prstGeom prst="rect">
            <a:avLst/>
          </a:prstGeom>
          <a:blipFill>
            <a:blip r:embed="rId6">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9" name="Rectangle 18">
            <a:extLst>
              <a:ext uri="{FF2B5EF4-FFF2-40B4-BE49-F238E27FC236}">
                <a16:creationId xmlns:a16="http://schemas.microsoft.com/office/drawing/2014/main" id="{52B6F4AC-1E29-4C9B-943D-11B962326969}"/>
              </a:ext>
            </a:extLst>
          </p:cNvPr>
          <p:cNvSpPr/>
          <p:nvPr/>
        </p:nvSpPr>
        <p:spPr>
          <a:xfrm>
            <a:off x="2721790" y="5090500"/>
            <a:ext cx="5649686" cy="584775"/>
          </a:xfrm>
          <a:prstGeom prst="rect">
            <a:avLst/>
          </a:prstGeom>
        </p:spPr>
        <p:txBody>
          <a:bodyPr wrap="square">
            <a:spAutoFit/>
          </a:bodyPr>
          <a:lstStyle/>
          <a:p>
            <a:r>
              <a:rPr lang="en-US" sz="3200" dirty="0">
                <a:solidFill>
                  <a:schemeClr val="bg1"/>
                </a:solidFill>
                <a:latin typeface="+mj-lt"/>
              </a:rPr>
              <a:t>Understanding the Blue Economy</a:t>
            </a:r>
          </a:p>
        </p:txBody>
      </p:sp>
      <p:sp>
        <p:nvSpPr>
          <p:cNvPr id="16" name="Content Placeholder 1">
            <a:extLst>
              <a:ext uri="{FF2B5EF4-FFF2-40B4-BE49-F238E27FC236}">
                <a16:creationId xmlns:a16="http://schemas.microsoft.com/office/drawing/2014/main" id="{8BC48950-1BF4-407F-9F9D-B0B77334A2F4}"/>
              </a:ext>
            </a:extLst>
          </p:cNvPr>
          <p:cNvSpPr txBox="1">
            <a:spLocks/>
          </p:cNvSpPr>
          <p:nvPr/>
        </p:nvSpPr>
        <p:spPr bwMode="auto">
          <a:xfrm>
            <a:off x="32014" y="5994867"/>
            <a:ext cx="4539986"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800" dirty="0">
                <a:solidFill>
                  <a:schemeClr val="bg1"/>
                </a:solidFill>
                <a:latin typeface="+mn-lt"/>
              </a:rPr>
              <a:t>ENVIRONMENTAL CONSERVATION</a:t>
            </a:r>
          </a:p>
        </p:txBody>
      </p:sp>
    </p:spTree>
    <p:extLst>
      <p:ext uri="{BB962C8B-B14F-4D97-AF65-F5344CB8AC3E}">
        <p14:creationId xmlns:p14="http://schemas.microsoft.com/office/powerpoint/2010/main" val="2819224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527" y="291419"/>
            <a:ext cx="7467600" cy="1265238"/>
          </a:xfrm>
        </p:spPr>
        <p:txBody>
          <a:bodyPr/>
          <a:lstStyle/>
          <a:p>
            <a:r>
              <a:rPr lang="en-US" sz="3200" dirty="0">
                <a:solidFill>
                  <a:schemeClr val="tx2">
                    <a:lumMod val="50000"/>
                  </a:schemeClr>
                </a:solidFill>
              </a:rPr>
              <a:t>Massive Open Online Course (MOOC)</a:t>
            </a:r>
            <a:endParaRPr lang="en-CA" sz="3200" dirty="0">
              <a:solidFill>
                <a:schemeClr val="tx2">
                  <a:lumMod val="50000"/>
                </a:schemeClr>
              </a:solidFill>
            </a:endParaRP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235" y="1556657"/>
            <a:ext cx="8686184" cy="3624943"/>
          </a:xfrm>
          <a:prstGeom prst="round2DiagRect">
            <a:avLst>
              <a:gd name="adj1" fmla="val 16667"/>
              <a:gd name="adj2" fmla="val 0"/>
            </a:avLst>
          </a:prstGeom>
          <a:ln w="3175" cap="sq">
            <a:solidFill>
              <a:schemeClr val="tx1">
                <a:lumMod val="10000"/>
                <a:lumOff val="90000"/>
              </a:schemeClr>
            </a:solidFill>
            <a:miter lim="800000"/>
          </a:ln>
          <a:effectLst/>
        </p:spPr>
      </p:pic>
    </p:spTree>
    <p:extLst>
      <p:ext uri="{BB962C8B-B14F-4D97-AF65-F5344CB8AC3E}">
        <p14:creationId xmlns:p14="http://schemas.microsoft.com/office/powerpoint/2010/main" val="1208042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98" y="-19665"/>
            <a:ext cx="9153798" cy="6090265"/>
          </a:xfrm>
          <a:prstGeom prst="rect">
            <a:avLst/>
          </a:prstGeom>
          <a:effectLst/>
        </p:spPr>
      </p:pic>
      <p:pic>
        <p:nvPicPr>
          <p:cNvPr id="7170" name="Picture 2" descr="Nigeri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96" y="-24900"/>
            <a:ext cx="1447926" cy="92433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9798" y="899439"/>
            <a:ext cx="1447928" cy="1822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descr="Image result for nti kaduna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 y="1263077"/>
            <a:ext cx="1380246" cy="102292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Top Corners One Rounded and One Snipped 12">
            <a:extLst>
              <a:ext uri="{FF2B5EF4-FFF2-40B4-BE49-F238E27FC236}">
                <a16:creationId xmlns:a16="http://schemas.microsoft.com/office/drawing/2014/main" id="{D32F680B-FA6D-4076-A02F-24B6ECAD786B}"/>
              </a:ext>
            </a:extLst>
          </p:cNvPr>
          <p:cNvSpPr/>
          <p:nvPr/>
        </p:nvSpPr>
        <p:spPr>
          <a:xfrm>
            <a:off x="0" y="5156200"/>
            <a:ext cx="8371476" cy="1701800"/>
          </a:xfrm>
          <a:prstGeom prst="snipRoundRect">
            <a:avLst/>
          </a:prstGeom>
          <a:solidFill>
            <a:srgbClr val="467B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Content Placeholder 1">
            <a:extLst>
              <a:ext uri="{FF2B5EF4-FFF2-40B4-BE49-F238E27FC236}">
                <a16:creationId xmlns:a16="http://schemas.microsoft.com/office/drawing/2014/main" id="{29BBDFFC-5E42-4A68-95CC-9B97A5DDF716}"/>
              </a:ext>
            </a:extLst>
          </p:cNvPr>
          <p:cNvSpPr txBox="1">
            <a:spLocks/>
          </p:cNvSpPr>
          <p:nvPr/>
        </p:nvSpPr>
        <p:spPr bwMode="auto">
          <a:xfrm>
            <a:off x="5809" y="6099906"/>
            <a:ext cx="8391068" cy="758094"/>
          </a:xfrm>
          <a:prstGeom prst="rect">
            <a:avLst/>
          </a:prstGeom>
          <a:blipFill>
            <a:blip r:embed="rId6">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8" name="Rectangle 17">
            <a:extLst>
              <a:ext uri="{FF2B5EF4-FFF2-40B4-BE49-F238E27FC236}">
                <a16:creationId xmlns:a16="http://schemas.microsoft.com/office/drawing/2014/main" id="{844CEF65-8DEA-4A64-A38F-8564876D21E1}"/>
              </a:ext>
            </a:extLst>
          </p:cNvPr>
          <p:cNvSpPr/>
          <p:nvPr/>
        </p:nvSpPr>
        <p:spPr>
          <a:xfrm>
            <a:off x="5290457" y="5422325"/>
            <a:ext cx="2909933" cy="646331"/>
          </a:xfrm>
          <a:prstGeom prst="rect">
            <a:avLst/>
          </a:prstGeom>
        </p:spPr>
        <p:txBody>
          <a:bodyPr wrap="square">
            <a:spAutoFit/>
          </a:bodyPr>
          <a:lstStyle/>
          <a:p>
            <a:r>
              <a:rPr lang="en-US" sz="3600" dirty="0">
                <a:solidFill>
                  <a:schemeClr val="bg1"/>
                </a:solidFill>
                <a:latin typeface="+mj-lt"/>
              </a:rPr>
              <a:t>Green Teacher</a:t>
            </a:r>
          </a:p>
        </p:txBody>
      </p:sp>
      <p:sp>
        <p:nvSpPr>
          <p:cNvPr id="10" name="Content Placeholder 1">
            <a:extLst>
              <a:ext uri="{FF2B5EF4-FFF2-40B4-BE49-F238E27FC236}">
                <a16:creationId xmlns:a16="http://schemas.microsoft.com/office/drawing/2014/main" id="{AD75F2C5-BEC7-4860-A6B4-6F3AD75CD1A7}"/>
              </a:ext>
            </a:extLst>
          </p:cNvPr>
          <p:cNvSpPr txBox="1">
            <a:spLocks/>
          </p:cNvSpPr>
          <p:nvPr/>
        </p:nvSpPr>
        <p:spPr bwMode="auto">
          <a:xfrm>
            <a:off x="126998" y="6007100"/>
            <a:ext cx="3966030"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800" dirty="0">
                <a:solidFill>
                  <a:schemeClr val="bg1"/>
                </a:solidFill>
                <a:latin typeface="+mn-lt"/>
              </a:rPr>
              <a:t>ENVIRONMENTAL CONSERVATION</a:t>
            </a:r>
          </a:p>
        </p:txBody>
      </p:sp>
    </p:spTree>
    <p:extLst>
      <p:ext uri="{BB962C8B-B14F-4D97-AF65-F5344CB8AC3E}">
        <p14:creationId xmlns:p14="http://schemas.microsoft.com/office/powerpoint/2010/main" val="1907217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 Highlights</a:t>
            </a:r>
            <a:br>
              <a:rPr lang="en-US" dirty="0"/>
            </a:br>
            <a:br>
              <a:rPr lang="en-US" dirty="0"/>
            </a:br>
            <a:r>
              <a:rPr lang="en-US" dirty="0"/>
              <a:t>2015-2017</a:t>
            </a:r>
          </a:p>
        </p:txBody>
      </p:sp>
    </p:spTree>
    <p:extLst>
      <p:ext uri="{BB962C8B-B14F-4D97-AF65-F5344CB8AC3E}">
        <p14:creationId xmlns:p14="http://schemas.microsoft.com/office/powerpoint/2010/main" val="1916871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lides_blan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9" y="0"/>
            <a:ext cx="9142571" cy="68580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350" y="1500297"/>
            <a:ext cx="5465374" cy="1724447"/>
          </a:xfrm>
          <a:prstGeom prst="rect">
            <a:avLst/>
          </a:prstGeom>
          <a:effectLst/>
        </p:spPr>
      </p:pic>
      <p:sp>
        <p:nvSpPr>
          <p:cNvPr id="3" name="Rectangle 2"/>
          <p:cNvSpPr/>
          <p:nvPr/>
        </p:nvSpPr>
        <p:spPr>
          <a:xfrm>
            <a:off x="0" y="3429000"/>
            <a:ext cx="9144000" cy="1534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5800" y="6172200"/>
            <a:ext cx="487234" cy="533400"/>
          </a:xfrm>
          <a:prstGeom prst="rect">
            <a:avLst/>
          </a:prstGeom>
        </p:spPr>
      </p:pic>
      <p:sp>
        <p:nvSpPr>
          <p:cNvPr id="10" name="Title 1"/>
          <p:cNvSpPr txBox="1">
            <a:spLocks/>
          </p:cNvSpPr>
          <p:nvPr/>
        </p:nvSpPr>
        <p:spPr>
          <a:xfrm>
            <a:off x="0" y="3604227"/>
            <a:ext cx="9144000" cy="1155403"/>
          </a:xfrm>
          <a:prstGeom prst="rect">
            <a:avLst/>
          </a:prstGeom>
        </p:spPr>
        <p:txBody>
          <a:bodyPr>
            <a:noAutofit/>
          </a:bodyPr>
          <a:lstStyle>
            <a:lvl1pPr marL="228600" indent="-228600" algn="ctr" defTabSz="914400" rtl="0" eaLnBrk="1" latinLnBrk="0" hangingPunct="1">
              <a:lnSpc>
                <a:spcPct val="90000"/>
              </a:lnSpc>
              <a:spcBef>
                <a:spcPct val="0"/>
              </a:spcBef>
              <a:buFont typeface="Arial" panose="020B0604020202020204" pitchFamily="34" charset="0"/>
              <a:buNone/>
              <a:defRPr sz="44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b="1" dirty="0">
                <a:latin typeface="HelveticaNeueLT Std Cn" panose="020B0506030502030204" pitchFamily="34" charset="0"/>
              </a:rPr>
              <a:t>Open Online and Flexible Learning: </a:t>
            </a:r>
          </a:p>
          <a:p>
            <a:r>
              <a:rPr lang="en-US" sz="3600" b="1" i="1" dirty="0">
                <a:latin typeface="HelveticaNeueLT Std Cn" panose="020B0506030502030204" pitchFamily="34" charset="0"/>
              </a:rPr>
              <a:t>the key to sustainable development </a:t>
            </a:r>
          </a:p>
        </p:txBody>
      </p:sp>
      <p:sp>
        <p:nvSpPr>
          <p:cNvPr id="12" name="Rectangle 11"/>
          <p:cNvSpPr/>
          <p:nvPr/>
        </p:nvSpPr>
        <p:spPr>
          <a:xfrm>
            <a:off x="2732314" y="0"/>
            <a:ext cx="3679371" cy="1030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1966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991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7654" y="0"/>
            <a:ext cx="9201150" cy="5695949"/>
            <a:chOff x="-4585" y="457200"/>
            <a:chExt cx="9180085" cy="468630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 y="457200"/>
              <a:ext cx="9143999" cy="2781299"/>
            </a:xfrm>
            <a:prstGeom prst="rect">
              <a:avLst/>
            </a:prstGeom>
          </p:spPr>
        </p:pic>
        <p:sp useBgFill="1">
          <p:nvSpPr>
            <p:cNvPr id="3" name="Rectangle 6"/>
            <p:cNvSpPr/>
            <p:nvPr/>
          </p:nvSpPr>
          <p:spPr bwMode="white">
            <a:xfrm>
              <a:off x="-1146" y="2305891"/>
              <a:ext cx="9151416" cy="2837609"/>
            </a:xfrm>
            <a:custGeom>
              <a:avLst/>
              <a:gdLst/>
              <a:ahLst/>
              <a:cxnLst/>
              <a:rect l="l" t="t" r="r" b="b"/>
              <a:pathLst>
                <a:path w="12201888" h="3783479">
                  <a:moveTo>
                    <a:pt x="12201888" y="0"/>
                  </a:moveTo>
                  <a:cubicBezTo>
                    <a:pt x="12200429" y="1116741"/>
                    <a:pt x="12191467" y="2278498"/>
                    <a:pt x="12188825" y="3404540"/>
                  </a:cubicBezTo>
                  <a:lnTo>
                    <a:pt x="12188825" y="3554879"/>
                  </a:lnTo>
                  <a:lnTo>
                    <a:pt x="12188825" y="3690879"/>
                  </a:lnTo>
                  <a:lnTo>
                    <a:pt x="12188825" y="3707279"/>
                  </a:lnTo>
                  <a:lnTo>
                    <a:pt x="12188825" y="3783479"/>
                  </a:lnTo>
                  <a:lnTo>
                    <a:pt x="0" y="3783479"/>
                  </a:lnTo>
                  <a:lnTo>
                    <a:pt x="0" y="3707279"/>
                  </a:lnTo>
                  <a:lnTo>
                    <a:pt x="0" y="3554879"/>
                  </a:lnTo>
                  <a:lnTo>
                    <a:pt x="0" y="641399"/>
                  </a:lnTo>
                  <a:cubicBezTo>
                    <a:pt x="3601335" y="-419044"/>
                    <a:pt x="9102102" y="1605485"/>
                    <a:pt x="1220188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Freeform 9"/>
            <p:cNvSpPr/>
            <p:nvPr/>
          </p:nvSpPr>
          <p:spPr>
            <a:xfrm rot="21388434">
              <a:off x="8030" y="2227376"/>
              <a:ext cx="9127430" cy="928561"/>
            </a:xfrm>
            <a:custGeom>
              <a:avLst/>
              <a:gdLst/>
              <a:ahLst/>
              <a:cxnLst/>
              <a:rect l="l" t="t" r="r" b="b"/>
              <a:pathLst>
                <a:path w="12169907" h="1238081">
                  <a:moveTo>
                    <a:pt x="2807331" y="101460"/>
                  </a:moveTo>
                  <a:cubicBezTo>
                    <a:pt x="6135545" y="328205"/>
                    <a:pt x="6673951" y="1596392"/>
                    <a:pt x="12165744" y="982579"/>
                  </a:cubicBezTo>
                  <a:lnTo>
                    <a:pt x="12160227" y="1072100"/>
                  </a:lnTo>
                  <a:cubicBezTo>
                    <a:pt x="5416860" y="1825439"/>
                    <a:pt x="6141899" y="-258272"/>
                    <a:pt x="0" y="232833"/>
                  </a:cubicBezTo>
                  <a:lnTo>
                    <a:pt x="5492" y="143708"/>
                  </a:lnTo>
                  <a:cubicBezTo>
                    <a:pt x="1145422" y="52200"/>
                    <a:pt x="2048826" y="49784"/>
                    <a:pt x="2807331" y="101460"/>
                  </a:cubicBezTo>
                  <a:close/>
                  <a:moveTo>
                    <a:pt x="2811494" y="33894"/>
                  </a:moveTo>
                  <a:cubicBezTo>
                    <a:pt x="6139708" y="260639"/>
                    <a:pt x="6678114" y="1528826"/>
                    <a:pt x="12169907" y="915013"/>
                  </a:cubicBezTo>
                  <a:lnTo>
                    <a:pt x="12168059" y="945013"/>
                  </a:lnTo>
                  <a:cubicBezTo>
                    <a:pt x="5424692" y="1698351"/>
                    <a:pt x="6149730" y="-385359"/>
                    <a:pt x="7832" y="105746"/>
                  </a:cubicBezTo>
                  <a:lnTo>
                    <a:pt x="9656" y="76142"/>
                  </a:lnTo>
                  <a:cubicBezTo>
                    <a:pt x="1149586" y="-15366"/>
                    <a:pt x="2052990" y="-17782"/>
                    <a:pt x="2811494" y="33894"/>
                  </a:cubicBezTo>
                  <a:close/>
                </a:path>
              </a:pathLst>
            </a:custGeom>
            <a:gradFill>
              <a:gsLst>
                <a:gs pos="0">
                  <a:schemeClr val="bg2">
                    <a:alpha val="90000"/>
                    <a:lumMod val="80000"/>
                    <a:lumOff val="20000"/>
                  </a:schemeClr>
                </a:gs>
                <a:gs pos="18000">
                  <a:schemeClr val="bg2">
                    <a:lumMod val="92000"/>
                  </a:schemeClr>
                </a:gs>
                <a:gs pos="37000">
                  <a:schemeClr val="bg2">
                    <a:alpha val="90000"/>
                    <a:lumMod val="91000"/>
                  </a:schemeClr>
                </a:gs>
                <a:gs pos="100000">
                  <a:schemeClr val="bg2">
                    <a:lumMod val="80000"/>
                    <a:lumOff val="20000"/>
                  </a:schemeClr>
                </a:gs>
              </a:gsLst>
              <a:path path="shape">
                <a:fillToRect l="50000" t="50000" r="50000" b="50000"/>
              </a:path>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5" name="Freeform 10"/>
            <p:cNvSpPr/>
            <p:nvPr/>
          </p:nvSpPr>
          <p:spPr>
            <a:xfrm rot="21388434">
              <a:off x="21108" y="2073051"/>
              <a:ext cx="9154392" cy="1169446"/>
            </a:xfrm>
            <a:custGeom>
              <a:avLst/>
              <a:gdLst/>
              <a:ahLst/>
              <a:cxnLst/>
              <a:rect l="l" t="t" r="r" b="b"/>
              <a:pathLst>
                <a:path w="12205856" h="1559261">
                  <a:moveTo>
                    <a:pt x="12190266" y="1521455"/>
                  </a:moveTo>
                  <a:lnTo>
                    <a:pt x="12190701" y="1521482"/>
                  </a:lnTo>
                  <a:lnTo>
                    <a:pt x="12188851" y="1559261"/>
                  </a:lnTo>
                  <a:lnTo>
                    <a:pt x="12188416" y="1559245"/>
                  </a:lnTo>
                  <a:close/>
                  <a:moveTo>
                    <a:pt x="12205856" y="208119"/>
                  </a:moveTo>
                  <a:lnTo>
                    <a:pt x="12203734" y="242562"/>
                  </a:lnTo>
                  <a:cubicBezTo>
                    <a:pt x="6796720" y="1874914"/>
                    <a:pt x="3447529" y="-395170"/>
                    <a:pt x="0" y="109344"/>
                  </a:cubicBezTo>
                  <a:lnTo>
                    <a:pt x="2124" y="74883"/>
                  </a:lnTo>
                  <a:cubicBezTo>
                    <a:pt x="3449654" y="-429611"/>
                    <a:pt x="6798843" y="1840472"/>
                    <a:pt x="12205856" y="208119"/>
                  </a:cubicBezTo>
                  <a:close/>
                </a:path>
              </a:pathLst>
            </a:custGeom>
            <a:gradFill>
              <a:gsLst>
                <a:gs pos="36000">
                  <a:schemeClr val="bg2">
                    <a:alpha val="30000"/>
                    <a:lumMod val="0"/>
                    <a:lumOff val="100000"/>
                  </a:schemeClr>
                </a:gs>
                <a:gs pos="100000">
                  <a:schemeClr val="bg2">
                    <a:alpha val="48000"/>
                  </a:schemeClr>
                </a:gs>
              </a:gsLst>
              <a:lin ang="27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6" name="Freeform 11"/>
            <p:cNvSpPr/>
            <p:nvPr/>
          </p:nvSpPr>
          <p:spPr>
            <a:xfrm rot="21388434">
              <a:off x="-4585" y="2331381"/>
              <a:ext cx="9161365" cy="789489"/>
            </a:xfrm>
            <a:custGeom>
              <a:avLst/>
              <a:gdLst/>
              <a:ahLst/>
              <a:cxnLst/>
              <a:rect l="l" t="t" r="r" b="b"/>
              <a:pathLst>
                <a:path w="12215153" h="1052652">
                  <a:moveTo>
                    <a:pt x="12199582" y="613499"/>
                  </a:moveTo>
                  <a:lnTo>
                    <a:pt x="12196535" y="662961"/>
                  </a:lnTo>
                  <a:cubicBezTo>
                    <a:pt x="8659170" y="1895884"/>
                    <a:pt x="3236150" y="-250863"/>
                    <a:pt x="0" y="412868"/>
                  </a:cubicBezTo>
                  <a:lnTo>
                    <a:pt x="3057" y="363268"/>
                  </a:lnTo>
                  <a:cubicBezTo>
                    <a:pt x="3239190" y="-300459"/>
                    <a:pt x="8662172" y="1846263"/>
                    <a:pt x="12199582" y="613499"/>
                  </a:cubicBezTo>
                  <a:close/>
                  <a:moveTo>
                    <a:pt x="12208353" y="471141"/>
                  </a:moveTo>
                  <a:lnTo>
                    <a:pt x="12202868" y="560177"/>
                  </a:lnTo>
                  <a:cubicBezTo>
                    <a:pt x="8665592" y="1793383"/>
                    <a:pt x="3242519" y="-353436"/>
                    <a:pt x="6325" y="310230"/>
                  </a:cubicBezTo>
                  <a:lnTo>
                    <a:pt x="11827" y="220949"/>
                  </a:lnTo>
                  <a:cubicBezTo>
                    <a:pt x="3247993" y="-442711"/>
                    <a:pt x="8670998" y="1704066"/>
                    <a:pt x="12208353" y="471141"/>
                  </a:cubicBezTo>
                  <a:close/>
                  <a:moveTo>
                    <a:pt x="12215153" y="360807"/>
                  </a:moveTo>
                  <a:lnTo>
                    <a:pt x="12212631" y="401743"/>
                  </a:lnTo>
                  <a:cubicBezTo>
                    <a:pt x="8696050" y="1669577"/>
                    <a:pt x="3274141" y="-472216"/>
                    <a:pt x="15523" y="160967"/>
                  </a:cubicBezTo>
                  <a:lnTo>
                    <a:pt x="18051" y="119938"/>
                  </a:lnTo>
                  <a:cubicBezTo>
                    <a:pt x="3276657" y="-513245"/>
                    <a:pt x="8698537" y="1628531"/>
                    <a:pt x="12215153" y="360807"/>
                  </a:cubicBezTo>
                  <a:close/>
                </a:path>
              </a:pathLst>
            </a:custGeom>
            <a:gradFill>
              <a:gsLst>
                <a:gs pos="36000">
                  <a:schemeClr val="bg2">
                    <a:alpha val="47000"/>
                    <a:lumMod val="0"/>
                    <a:lumOff val="100000"/>
                  </a:schemeClr>
                </a:gs>
                <a:gs pos="100000">
                  <a:schemeClr val="bg2">
                    <a:alpha val="82000"/>
                    <a:lumMod val="87000"/>
                    <a:lumOff val="13000"/>
                  </a:schemeClr>
                </a:gs>
              </a:gsLst>
              <a:path path="rect">
                <a:fillToRect l="100000" t="100000"/>
              </a:path>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9" name="Title 5"/>
          <p:cNvSpPr txBox="1">
            <a:spLocks/>
          </p:cNvSpPr>
          <p:nvPr/>
        </p:nvSpPr>
        <p:spPr>
          <a:xfrm>
            <a:off x="-53652" y="3575385"/>
            <a:ext cx="9297806" cy="1325563"/>
          </a:xfrm>
          <a:prstGeom prst="rect">
            <a:avLst/>
          </a:prstGeom>
        </p:spPr>
        <p:txBody>
          <a:bodyPr>
            <a:no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3200" b="1" dirty="0">
                <a:solidFill>
                  <a:schemeClr val="tx1">
                    <a:lumMod val="85000"/>
                    <a:lumOff val="15000"/>
                  </a:schemeClr>
                </a:solidFill>
              </a:rPr>
              <a:t>OER for Inclusive and Equitable Quality Education </a:t>
            </a:r>
            <a:br>
              <a:rPr lang="en-US" dirty="0">
                <a:solidFill>
                  <a:schemeClr val="tx1">
                    <a:lumMod val="85000"/>
                    <a:lumOff val="15000"/>
                  </a:schemeClr>
                </a:solidFill>
              </a:rPr>
            </a:br>
            <a:r>
              <a:rPr lang="en-US" sz="5700" dirty="0">
                <a:solidFill>
                  <a:schemeClr val="tx1">
                    <a:lumMod val="85000"/>
                    <a:lumOff val="15000"/>
                  </a:schemeClr>
                </a:solidFill>
                <a:latin typeface="+mj-lt"/>
              </a:rPr>
              <a:t>From Commitment to Action</a:t>
            </a:r>
            <a:br>
              <a:rPr lang="en-US" dirty="0">
                <a:solidFill>
                  <a:schemeClr val="tx1">
                    <a:lumMod val="85000"/>
                    <a:lumOff val="15000"/>
                  </a:schemeClr>
                </a:solidFill>
              </a:rPr>
            </a:br>
            <a:endParaRPr lang="en-US" dirty="0">
              <a:solidFill>
                <a:schemeClr val="tx1">
                  <a:lumMod val="85000"/>
                  <a:lumOff val="15000"/>
                </a:schemeClr>
              </a:solidFill>
            </a:endParaRPr>
          </a:p>
        </p:txBody>
      </p:sp>
      <p:sp>
        <p:nvSpPr>
          <p:cNvPr id="14" name="Rectangle 13"/>
          <p:cNvSpPr/>
          <p:nvPr/>
        </p:nvSpPr>
        <p:spPr>
          <a:xfrm>
            <a:off x="-3577" y="6115665"/>
            <a:ext cx="9193572" cy="742335"/>
          </a:xfrm>
          <a:prstGeom prst="rect">
            <a:avLst/>
          </a:prstGeom>
          <a:solidFill>
            <a:srgbClr val="CAC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22097" y="6336974"/>
            <a:ext cx="9221924" cy="830997"/>
          </a:xfrm>
          <a:prstGeom prst="rect">
            <a:avLst/>
          </a:prstGeom>
          <a:solidFill>
            <a:srgbClr val="290088"/>
          </a:solidFill>
        </p:spPr>
        <p:txBody>
          <a:bodyPr wrap="square" rtlCol="0">
            <a:spAutoFit/>
          </a:bodyPr>
          <a:lstStyle/>
          <a:p>
            <a:pPr algn="ctr"/>
            <a:r>
              <a:rPr lang="en-US" sz="2400" dirty="0">
                <a:solidFill>
                  <a:schemeClr val="bg1"/>
                </a:solidFill>
                <a:cs typeface="Arial" panose="020B0604020202020204" pitchFamily="34" charset="0"/>
              </a:rPr>
              <a:t>2</a:t>
            </a:r>
            <a:r>
              <a:rPr lang="en-US" sz="2400" baseline="30000" dirty="0">
                <a:solidFill>
                  <a:schemeClr val="bg1"/>
                </a:solidFill>
                <a:cs typeface="Arial" panose="020B0604020202020204" pitchFamily="34" charset="0"/>
              </a:rPr>
              <a:t>nd</a:t>
            </a:r>
            <a:r>
              <a:rPr lang="en-US" sz="2400" dirty="0">
                <a:solidFill>
                  <a:schemeClr val="bg1"/>
                </a:solidFill>
                <a:cs typeface="Arial" panose="020B0604020202020204" pitchFamily="34" charset="0"/>
              </a:rPr>
              <a:t> World OER Congress|  18-20 September, 2017 | Ljubljana, Slovenia</a:t>
            </a:r>
          </a:p>
          <a:p>
            <a:pPr algn="ctr"/>
            <a:endParaRPr lang="en-US" sz="2400" dirty="0">
              <a:solidFill>
                <a:schemeClr val="bg1"/>
              </a:solidFill>
              <a:cs typeface="Arial" panose="020B0604020202020204" pitchFamily="34" charset="0"/>
            </a:endParaRPr>
          </a:p>
        </p:txBody>
      </p:sp>
      <p:pic>
        <p:nvPicPr>
          <p:cNvPr id="28" name="Picture 2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46372" y="4983970"/>
            <a:ext cx="848618" cy="956376"/>
          </a:xfrm>
          <a:prstGeom prst="rect">
            <a:avLst/>
          </a:prstGeom>
        </p:spPr>
      </p:pic>
      <p:pic>
        <p:nvPicPr>
          <p:cNvPr id="29" name="Picture 28"/>
          <p:cNvPicPr>
            <a:picLocks noChangeAspect="1"/>
          </p:cNvPicPr>
          <p:nvPr/>
        </p:nvPicPr>
        <p:blipFill>
          <a:blip r:embed="rId4"/>
          <a:stretch>
            <a:fillRect/>
          </a:stretch>
        </p:blipFill>
        <p:spPr>
          <a:xfrm>
            <a:off x="4484765" y="1263452"/>
            <a:ext cx="4436103" cy="1586092"/>
          </a:xfrm>
          <a:prstGeom prst="roundRect">
            <a:avLst>
              <a:gd name="adj" fmla="val 8594"/>
            </a:avLst>
          </a:prstGeom>
          <a:solidFill>
            <a:srgbClr val="FFFFFF">
              <a:shade val="85000"/>
            </a:srgbClr>
          </a:solidFill>
          <a:ln>
            <a:noFill/>
          </a:ln>
          <a:effectLst/>
        </p:spPr>
      </p:pic>
      <p:pic>
        <p:nvPicPr>
          <p:cNvPr id="7" name="Picture 6"/>
          <p:cNvPicPr>
            <a:picLocks noChangeAspect="1"/>
          </p:cNvPicPr>
          <p:nvPr/>
        </p:nvPicPr>
        <p:blipFill>
          <a:blip r:embed="rId5"/>
          <a:stretch>
            <a:fillRect/>
          </a:stretch>
        </p:blipFill>
        <p:spPr>
          <a:xfrm>
            <a:off x="3144865" y="4807769"/>
            <a:ext cx="1412850" cy="1307896"/>
          </a:xfrm>
          <a:prstGeom prst="rect">
            <a:avLst/>
          </a:prstGeom>
        </p:spPr>
      </p:pic>
      <p:pic>
        <p:nvPicPr>
          <p:cNvPr id="11" name="Picture 10"/>
          <p:cNvPicPr>
            <a:picLocks noChangeAspect="1"/>
          </p:cNvPicPr>
          <p:nvPr/>
        </p:nvPicPr>
        <p:blipFill>
          <a:blip r:embed="rId6"/>
          <a:stretch>
            <a:fillRect/>
          </a:stretch>
        </p:blipFill>
        <p:spPr>
          <a:xfrm>
            <a:off x="129885" y="5246564"/>
            <a:ext cx="2682862" cy="523485"/>
          </a:xfrm>
          <a:prstGeom prst="rect">
            <a:avLst/>
          </a:prstGeom>
        </p:spPr>
      </p:pic>
      <p:pic>
        <p:nvPicPr>
          <p:cNvPr id="12" name="Picture 11"/>
          <p:cNvPicPr>
            <a:picLocks noChangeAspect="1"/>
          </p:cNvPicPr>
          <p:nvPr/>
        </p:nvPicPr>
        <p:blipFill>
          <a:blip r:embed="rId7"/>
          <a:stretch>
            <a:fillRect/>
          </a:stretch>
        </p:blipFill>
        <p:spPr>
          <a:xfrm>
            <a:off x="6822124" y="5272737"/>
            <a:ext cx="1594036" cy="522415"/>
          </a:xfrm>
          <a:prstGeom prst="rect">
            <a:avLst/>
          </a:prstGeom>
        </p:spPr>
      </p:pic>
    </p:spTree>
    <p:extLst>
      <p:ext uri="{BB962C8B-B14F-4D97-AF65-F5344CB8AC3E}">
        <p14:creationId xmlns:p14="http://schemas.microsoft.com/office/powerpoint/2010/main" val="2889110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3032027-5851-45B2-B928-BA0E4357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86668"/>
            <a:ext cx="9044299" cy="3599631"/>
          </a:xfrm>
          <a:prstGeom prst="rect">
            <a:avLst/>
          </a:prstGeom>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150" y="4813300"/>
            <a:ext cx="4166404" cy="899425"/>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5047" y="5150459"/>
            <a:ext cx="3830310" cy="401644"/>
          </a:xfrm>
          <a:prstGeom prst="rect">
            <a:avLst/>
          </a:prstGeom>
        </p:spPr>
      </p:pic>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04" y="156476"/>
            <a:ext cx="1646920" cy="10975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93184" y="131116"/>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2624" y="174659"/>
            <a:ext cx="1637876" cy="1098945"/>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38764" y="174659"/>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84344" y="174659"/>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51B18F26-CE4E-4239-81E0-98931B4612B0}"/>
              </a:ext>
            </a:extLst>
          </p:cNvPr>
          <p:cNvSpPr/>
          <p:nvPr/>
        </p:nvSpPr>
        <p:spPr>
          <a:xfrm>
            <a:off x="-1" y="6705599"/>
            <a:ext cx="9144001" cy="152401"/>
          </a:xfrm>
          <a:prstGeom prst="rect">
            <a:avLst/>
          </a:prstGeom>
          <a:solidFill>
            <a:srgbClr val="E742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3" name="Picture 22">
            <a:extLst>
              <a:ext uri="{FF2B5EF4-FFF2-40B4-BE49-F238E27FC236}">
                <a16:creationId xmlns:a16="http://schemas.microsoft.com/office/drawing/2014/main" id="{F65993B2-7D81-4232-A29E-40380662E8E8}"/>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1438761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8752D45-3B1F-4326-A0ED-C1595BAA6D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4108" y="3537411"/>
            <a:ext cx="2837550" cy="2812041"/>
          </a:xfrm>
          <a:prstGeom prst="rect">
            <a:avLst/>
          </a:prstGeom>
        </p:spPr>
      </p:pic>
      <p:pic>
        <p:nvPicPr>
          <p:cNvPr id="3" name="Picture 2">
            <a:extLst>
              <a:ext uri="{FF2B5EF4-FFF2-40B4-BE49-F238E27FC236}">
                <a16:creationId xmlns:a16="http://schemas.microsoft.com/office/drawing/2014/main" id="{984E86F8-15E3-45F9-A442-19026F86B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359" y="3537411"/>
            <a:ext cx="2812041" cy="2812041"/>
          </a:xfrm>
          <a:prstGeom prst="rect">
            <a:avLst/>
          </a:prstGeom>
        </p:spPr>
      </p:pic>
      <p:pic>
        <p:nvPicPr>
          <p:cNvPr id="4" name="Picture 3">
            <a:extLst>
              <a:ext uri="{FF2B5EF4-FFF2-40B4-BE49-F238E27FC236}">
                <a16:creationId xmlns:a16="http://schemas.microsoft.com/office/drawing/2014/main" id="{4EF0F140-F00A-46E0-B311-5B69A6E933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360" y="631707"/>
            <a:ext cx="2812042" cy="2812042"/>
          </a:xfrm>
          <a:prstGeom prst="rect">
            <a:avLst/>
          </a:prstGeom>
        </p:spPr>
      </p:pic>
      <p:pic>
        <p:nvPicPr>
          <p:cNvPr id="5" name="Picture 4">
            <a:extLst>
              <a:ext uri="{FF2B5EF4-FFF2-40B4-BE49-F238E27FC236}">
                <a16:creationId xmlns:a16="http://schemas.microsoft.com/office/drawing/2014/main" id="{D92705C0-267E-43D3-9A38-E180EC42BD7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14108" y="631707"/>
            <a:ext cx="2837550" cy="2837550"/>
          </a:xfrm>
          <a:prstGeom prst="rect">
            <a:avLst/>
          </a:prstGeom>
        </p:spPr>
      </p:pic>
      <p:sp>
        <p:nvSpPr>
          <p:cNvPr id="6" name="Rectangle 5">
            <a:extLst>
              <a:ext uri="{FF2B5EF4-FFF2-40B4-BE49-F238E27FC236}">
                <a16:creationId xmlns:a16="http://schemas.microsoft.com/office/drawing/2014/main" id="{9CDDCCEE-77CB-4D1E-B43C-4563278356DB}"/>
              </a:ext>
            </a:extLst>
          </p:cNvPr>
          <p:cNvSpPr/>
          <p:nvPr/>
        </p:nvSpPr>
        <p:spPr>
          <a:xfrm>
            <a:off x="6261100" y="1090587"/>
            <a:ext cx="2578099" cy="3785652"/>
          </a:xfrm>
          <a:prstGeom prst="rect">
            <a:avLst/>
          </a:prstGeom>
        </p:spPr>
        <p:txBody>
          <a:bodyPr wrap="square">
            <a:spAutoFit/>
          </a:bodyPr>
          <a:lstStyle/>
          <a:p>
            <a:pPr marL="342900" lvl="0" indent="-342900">
              <a:spcAft>
                <a:spcPts val="0"/>
              </a:spcAft>
              <a:buFont typeface="Arial" panose="020B0604020202020204" pitchFamily="34" charset="0"/>
              <a:buChar char="•"/>
              <a:tabLst>
                <a:tab pos="457200" algn="l"/>
              </a:tabLst>
            </a:pPr>
            <a:r>
              <a:rPr lang="en-US" sz="2400" b="1" dirty="0">
                <a:solidFill>
                  <a:srgbClr val="290088"/>
                </a:solidFill>
                <a:latin typeface="+mj-lt"/>
                <a:ea typeface="Times New Roman" panose="02020603050405020304" pitchFamily="18" charset="0"/>
                <a:cs typeface="Times New Roman" panose="02020603050405020304" pitchFamily="18" charset="0"/>
              </a:rPr>
              <a:t>The probability of being employed increased by 50%</a:t>
            </a:r>
          </a:p>
          <a:p>
            <a:pPr marL="342900" lvl="0" indent="-342900">
              <a:spcAft>
                <a:spcPts val="0"/>
              </a:spcAft>
              <a:buFont typeface="Arial" panose="020B0604020202020204" pitchFamily="34" charset="0"/>
              <a:buChar char="•"/>
              <a:tabLst>
                <a:tab pos="457200" algn="l"/>
              </a:tabLst>
            </a:pPr>
            <a:endParaRPr lang="en-US" sz="2400" b="1" dirty="0">
              <a:solidFill>
                <a:srgbClr val="290088"/>
              </a:solidFill>
              <a:effectLst/>
              <a:latin typeface="+mj-lt"/>
              <a:ea typeface="Calibri" panose="020F0502020204030204" pitchFamily="34" charset="0"/>
              <a:cs typeface="Times New Roman" panose="02020603050405020304" pitchFamily="18" charset="0"/>
            </a:endParaRPr>
          </a:p>
          <a:p>
            <a:pPr marL="342900" lvl="0" indent="-342900">
              <a:spcAft>
                <a:spcPts val="0"/>
              </a:spcAft>
              <a:buFont typeface="Arial" panose="020B0604020202020204" pitchFamily="34" charset="0"/>
              <a:buChar char="•"/>
              <a:tabLst>
                <a:tab pos="457200" algn="l"/>
              </a:tabLst>
            </a:pPr>
            <a:endParaRPr lang="en-US" sz="2400" b="1" dirty="0">
              <a:solidFill>
                <a:srgbClr val="290088"/>
              </a:solidFill>
              <a:latin typeface="+mj-lt"/>
              <a:ea typeface="Calibri" panose="020F0502020204030204" pitchFamily="34" charset="0"/>
              <a:cs typeface="Times New Roman" panose="02020603050405020304" pitchFamily="18" charset="0"/>
            </a:endParaRPr>
          </a:p>
          <a:p>
            <a:pPr marL="342900" lvl="0" indent="-342900">
              <a:spcAft>
                <a:spcPts val="0"/>
              </a:spcAft>
              <a:buFont typeface="Arial" panose="020B0604020202020204" pitchFamily="34" charset="0"/>
              <a:buChar char="•"/>
              <a:tabLst>
                <a:tab pos="457200" algn="l"/>
              </a:tabLst>
            </a:pPr>
            <a:r>
              <a:rPr lang="en-US" sz="2400" b="1" dirty="0">
                <a:solidFill>
                  <a:srgbClr val="290088"/>
                </a:solidFill>
                <a:effectLst/>
                <a:latin typeface="+mj-lt"/>
                <a:ea typeface="Calibri" panose="020F0502020204030204" pitchFamily="34" charset="0"/>
                <a:cs typeface="Times New Roman" panose="02020603050405020304" pitchFamily="18" charset="0"/>
              </a:rPr>
              <a:t>Income increased by 5 times </a:t>
            </a:r>
            <a:endParaRPr lang="en-CA" sz="2400" dirty="0">
              <a:solidFill>
                <a:srgbClr val="290088"/>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23748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74166A6-895F-40B2-8FBF-64C4FD4BDA0F}"/>
              </a:ext>
            </a:extLst>
          </p:cNvPr>
          <p:cNvPicPr>
            <a:picLocks noChangeAspect="1"/>
          </p:cNvPicPr>
          <p:nvPr/>
        </p:nvPicPr>
        <p:blipFill rotWithShape="1">
          <a:blip r:embed="rId3"/>
          <a:srcRect t="3901" b="5506"/>
          <a:stretch/>
        </p:blipFill>
        <p:spPr>
          <a:xfrm>
            <a:off x="0" y="838952"/>
            <a:ext cx="9144000" cy="5409448"/>
          </a:xfrm>
          <a:prstGeom prst="rect">
            <a:avLst/>
          </a:prstGeom>
        </p:spPr>
      </p:pic>
      <p:sp>
        <p:nvSpPr>
          <p:cNvPr id="12" name="Rectangle 11"/>
          <p:cNvSpPr/>
          <p:nvPr/>
        </p:nvSpPr>
        <p:spPr>
          <a:xfrm>
            <a:off x="4572001" y="272711"/>
            <a:ext cx="4572000" cy="769441"/>
          </a:xfrm>
          <a:prstGeom prst="rect">
            <a:avLst/>
          </a:prstGeom>
        </p:spPr>
        <p:txBody>
          <a:bodyPr wrap="square">
            <a:spAutoFit/>
          </a:bodyPr>
          <a:lstStyle/>
          <a:p>
            <a:r>
              <a:rPr lang="en-US" sz="4400" b="1" dirty="0">
                <a:solidFill>
                  <a:srgbClr val="290088"/>
                </a:solidFill>
              </a:rPr>
              <a:t>Results Achieved</a:t>
            </a:r>
            <a:endParaRPr lang="en-US" sz="4400" dirty="0">
              <a:solidFill>
                <a:srgbClr val="290088"/>
              </a:solidFill>
            </a:endParaRPr>
          </a:p>
        </p:txBody>
      </p:sp>
    </p:spTree>
    <p:extLst>
      <p:ext uri="{BB962C8B-B14F-4D97-AF65-F5344CB8AC3E}">
        <p14:creationId xmlns:p14="http://schemas.microsoft.com/office/powerpoint/2010/main" val="6859841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58A02EB-5FB3-49B5-A8B1-A9826D387A3C}"/>
              </a:ext>
            </a:extLst>
          </p:cNvPr>
          <p:cNvGrpSpPr/>
          <p:nvPr/>
        </p:nvGrpSpPr>
        <p:grpSpPr>
          <a:xfrm>
            <a:off x="-5189" y="2117869"/>
            <a:ext cx="9154336" cy="2976385"/>
            <a:chOff x="-5189" y="2117869"/>
            <a:chExt cx="9154336" cy="2976385"/>
          </a:xfrm>
        </p:grpSpPr>
        <p:pic>
          <p:nvPicPr>
            <p:cNvPr id="7" name="Picture 6">
              <a:extLst>
                <a:ext uri="{FF2B5EF4-FFF2-40B4-BE49-F238E27FC236}">
                  <a16:creationId xmlns:a16="http://schemas.microsoft.com/office/drawing/2014/main" id="{43343EDA-99D5-49FC-8061-A5FE6492F4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555" t="17286" b="-564"/>
            <a:stretch/>
          </p:blipFill>
          <p:spPr>
            <a:xfrm>
              <a:off x="13783" y="2130351"/>
              <a:ext cx="2290250" cy="1824304"/>
            </a:xfrm>
            <a:prstGeom prst="rect">
              <a:avLst/>
            </a:prstGeom>
          </p:spPr>
        </p:pic>
        <p:sp>
          <p:nvSpPr>
            <p:cNvPr id="8" name="Rectangle 7"/>
            <p:cNvSpPr/>
            <p:nvPr/>
          </p:nvSpPr>
          <p:spPr>
            <a:xfrm>
              <a:off x="-5189" y="3946871"/>
              <a:ext cx="2298929" cy="1117396"/>
            </a:xfrm>
            <a:prstGeom prst="rect">
              <a:avLst/>
            </a:prstGeom>
            <a:blipFill>
              <a:blip r:embed="rId4"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World Class Expertise</a:t>
              </a:r>
            </a:p>
          </p:txBody>
        </p:sp>
        <p:sp>
          <p:nvSpPr>
            <p:cNvPr id="10" name="Rectangle 9"/>
            <p:cNvSpPr/>
            <p:nvPr/>
          </p:nvSpPr>
          <p:spPr>
            <a:xfrm>
              <a:off x="2293700" y="3946869"/>
              <a:ext cx="2288593" cy="1117397"/>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Innovative Models</a:t>
              </a:r>
            </a:p>
          </p:txBody>
        </p:sp>
        <p:sp>
          <p:nvSpPr>
            <p:cNvPr id="11" name="Rectangle 10"/>
            <p:cNvSpPr/>
            <p:nvPr/>
          </p:nvSpPr>
          <p:spPr>
            <a:xfrm>
              <a:off x="6902932" y="3946868"/>
              <a:ext cx="2246215" cy="1117398"/>
            </a:xfrm>
            <a:prstGeom prst="rect">
              <a:avLst/>
            </a:prstGeom>
            <a:blipFill>
              <a:blip r:embed="rId6"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HelveticaNeueLT Std Cn" panose="020B0506030502030204" pitchFamily="34" charset="0"/>
                </a:rPr>
                <a:t>Resources</a:t>
              </a:r>
              <a:endParaRPr lang="en-CA" sz="2800" dirty="0">
                <a:solidFill>
                  <a:schemeClr val="bg1"/>
                </a:solidFill>
                <a:latin typeface="HelveticaNeueLT Std Cn" panose="020B0506030502030204" pitchFamily="34" charset="0"/>
              </a:endParaRPr>
            </a:p>
          </p:txBody>
        </p:sp>
        <p:sp>
          <p:nvSpPr>
            <p:cNvPr id="9" name="Rectangle 8"/>
            <p:cNvSpPr/>
            <p:nvPr/>
          </p:nvSpPr>
          <p:spPr>
            <a:xfrm>
              <a:off x="4571999" y="3946867"/>
              <a:ext cx="2344071" cy="1117400"/>
            </a:xfrm>
            <a:prstGeom prst="rect">
              <a:avLst/>
            </a:prstGeom>
            <a:blipFill>
              <a:blip r:embed="rId7"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Capacity Building</a:t>
              </a:r>
            </a:p>
          </p:txBody>
        </p:sp>
        <p:sp>
          <p:nvSpPr>
            <p:cNvPr id="18" name="Rectangle 17"/>
            <p:cNvSpPr/>
            <p:nvPr/>
          </p:nvSpPr>
          <p:spPr>
            <a:xfrm>
              <a:off x="2293701" y="2181900"/>
              <a:ext cx="2288592" cy="1772757"/>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30" name="Picture 6" descr="P:\2_Images\OS_workshopport moresby 2014\PB08007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rightnessContrast bright="1000" contrast="14000"/>
                      </a14:imgEffect>
                    </a14:imgLayer>
                  </a14:imgProps>
                </a:ext>
                <a:ext uri="{28A0092B-C50C-407E-A947-70E740481C1C}">
                  <a14:useLocalDpi xmlns:a14="http://schemas.microsoft.com/office/drawing/2010/main" val="0"/>
                </a:ext>
              </a:extLst>
            </a:blip>
            <a:srcRect l="36171" t="30000" r="30081" b="36326"/>
            <a:stretch/>
          </p:blipFill>
          <p:spPr bwMode="auto">
            <a:xfrm>
              <a:off x="2283406" y="2136917"/>
              <a:ext cx="2288593" cy="181773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2_Images\_2015 CEMCA\IMG_0246_VUSSC-TQF-Approved.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4572000" y="2136916"/>
              <a:ext cx="2344070" cy="181774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6902932" y="2136914"/>
              <a:ext cx="2246214" cy="1817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a:cxnSpLocks/>
            </p:cNvCxnSpPr>
            <p:nvPr/>
          </p:nvCxnSpPr>
          <p:spPr>
            <a:xfrm flipH="1">
              <a:off x="2304033" y="2117869"/>
              <a:ext cx="1" cy="29763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a:off x="4582293" y="2117869"/>
              <a:ext cx="0" cy="29463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p:nvCxnSpPr>
          <p:spPr>
            <a:xfrm>
              <a:off x="6892637" y="2117869"/>
              <a:ext cx="23433" cy="29463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 y="5094254"/>
              <a:ext cx="9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 y="2122451"/>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 y="3954656"/>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grpSp>
      <p:sp>
        <p:nvSpPr>
          <p:cNvPr id="5" name="Title 4"/>
          <p:cNvSpPr>
            <a:spLocks noGrp="1"/>
          </p:cNvSpPr>
          <p:nvPr>
            <p:ph type="title"/>
          </p:nvPr>
        </p:nvSpPr>
        <p:spPr>
          <a:xfrm>
            <a:off x="628649" y="-48640"/>
            <a:ext cx="7886700" cy="1975411"/>
          </a:xfrm>
        </p:spPr>
        <p:txBody>
          <a:bodyPr>
            <a:normAutofit/>
          </a:bodyPr>
          <a:lstStyle/>
          <a:p>
            <a:r>
              <a:rPr lang="en-CA" sz="9600" dirty="0">
                <a:solidFill>
                  <a:srgbClr val="B3AA7E"/>
                </a:solidFill>
              </a:rPr>
              <a:t>@</a:t>
            </a:r>
            <a:r>
              <a:rPr lang="en-CA" sz="9600" dirty="0"/>
              <a:t>30 </a:t>
            </a:r>
            <a:r>
              <a:rPr lang="en-US" sz="5400" dirty="0"/>
              <a:t>COL Offers…</a:t>
            </a:r>
          </a:p>
        </p:txBody>
      </p:sp>
    </p:spTree>
    <p:extLst>
      <p:ext uri="{BB962C8B-B14F-4D97-AF65-F5344CB8AC3E}">
        <p14:creationId xmlns:p14="http://schemas.microsoft.com/office/powerpoint/2010/main" val="1414525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1_Projects\2_Communications\1_Publications\Strategic Plan 2015-2021\OUTPUT\COL Strategic Plan 19-05-2015\Links\Focal Points _Afr_Me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903" y="1748856"/>
            <a:ext cx="4516715" cy="2453254"/>
          </a:xfrm>
          <a:prstGeom prst="roundRect">
            <a:avLst>
              <a:gd name="adj" fmla="val 8594"/>
            </a:avLst>
          </a:prstGeom>
          <a:solidFill>
            <a:srgbClr val="FFFFFF">
              <a:shade val="85000"/>
            </a:srgbClr>
          </a:solidFill>
          <a:ln>
            <a:noFill/>
          </a:ln>
          <a:effectLst/>
          <a:extLst/>
        </p:spPr>
      </p:pic>
      <p:pic>
        <p:nvPicPr>
          <p:cNvPr id="2054" name="Picture 6" descr="P:\1_Projects\2_Communications\1_Publications\+++Connections Newsletter\2014\November\links_Large fixed\Focal Points _Asia_IMG_774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572000" y="1748856"/>
            <a:ext cx="4580381" cy="2447758"/>
          </a:xfrm>
          <a:prstGeom prst="roundRect">
            <a:avLst>
              <a:gd name="adj" fmla="val 8594"/>
            </a:avLst>
          </a:prstGeom>
          <a:solidFill>
            <a:srgbClr val="FFFFFF">
              <a:shade val="85000"/>
            </a:srgbClr>
          </a:solidFill>
          <a:ln>
            <a:noFill/>
          </a:ln>
          <a:effectLst/>
          <a:extLst/>
        </p:spPr>
      </p:pic>
      <p:pic>
        <p:nvPicPr>
          <p:cNvPr id="2051" name="Picture 3" descr="P:\1_Projects\2_Communications\1_Publications\Strategic Plan 2015-2021\OUTPUT\COL Strategic Plan 19-05-2015\Links\IMG_7741_Final retouched printing_Focal Points Caribbea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599224" y="4534300"/>
            <a:ext cx="4553157" cy="2327022"/>
          </a:xfrm>
          <a:prstGeom prst="roundRect">
            <a:avLst>
              <a:gd name="adj" fmla="val 8594"/>
            </a:avLst>
          </a:prstGeom>
          <a:solidFill>
            <a:srgbClr val="FFFFFF">
              <a:shade val="85000"/>
            </a:srgbClr>
          </a:solidFill>
          <a:ln>
            <a:noFill/>
          </a:ln>
          <a:effectLst/>
          <a:extLst/>
        </p:spPr>
      </p:pic>
      <p:pic>
        <p:nvPicPr>
          <p:cNvPr id="2053" name="Picture 5" descr="P:\1_Projects\2_Communications\1_Publications\+++Connections Newsletter\2014\November\links_Large fixed\Focal Points_Pacific.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903" y="4534300"/>
            <a:ext cx="4516715" cy="2338041"/>
          </a:xfrm>
          <a:prstGeom prst="roundRect">
            <a:avLst>
              <a:gd name="adj" fmla="val 8594"/>
            </a:avLst>
          </a:prstGeom>
          <a:solidFill>
            <a:srgbClr val="FFFFFF">
              <a:shade val="85000"/>
            </a:srgbClr>
          </a:solidFill>
          <a:ln>
            <a:noFill/>
          </a:ln>
          <a:effectLst/>
          <a:extLst/>
        </p:spPr>
      </p:pic>
      <p:sp>
        <p:nvSpPr>
          <p:cNvPr id="23" name="Round Diagonal Corner Rectangle 22"/>
          <p:cNvSpPr/>
          <p:nvPr/>
        </p:nvSpPr>
        <p:spPr>
          <a:xfrm>
            <a:off x="-5904" y="1641266"/>
            <a:ext cx="3582863" cy="366145"/>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Africa &amp; the Mediterranean</a:t>
            </a:r>
            <a:endParaRPr lang="en-CA" sz="2400" dirty="0">
              <a:solidFill>
                <a:schemeClr val="bg1"/>
              </a:solidFill>
              <a:latin typeface="+mj-lt"/>
            </a:endParaRPr>
          </a:p>
        </p:txBody>
      </p:sp>
      <p:sp>
        <p:nvSpPr>
          <p:cNvPr id="24" name="Round Diagonal Corner Rectangle 23"/>
          <p:cNvSpPr/>
          <p:nvPr/>
        </p:nvSpPr>
        <p:spPr>
          <a:xfrm>
            <a:off x="4572000" y="1646939"/>
            <a:ext cx="3577680" cy="360472"/>
          </a:xfrm>
          <a:prstGeom prst="round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Asia</a:t>
            </a:r>
            <a:endParaRPr lang="en-CA" sz="2400" dirty="0">
              <a:solidFill>
                <a:schemeClr val="bg1"/>
              </a:solidFill>
              <a:latin typeface="+mj-lt"/>
            </a:endParaRPr>
          </a:p>
        </p:txBody>
      </p:sp>
      <p:sp>
        <p:nvSpPr>
          <p:cNvPr id="26" name="Round Diagonal Corner Rectangle 25"/>
          <p:cNvSpPr/>
          <p:nvPr/>
        </p:nvSpPr>
        <p:spPr>
          <a:xfrm>
            <a:off x="-5903" y="4430908"/>
            <a:ext cx="3582863" cy="390072"/>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Pacific</a:t>
            </a:r>
            <a:endParaRPr lang="en-CA" sz="2400" dirty="0">
              <a:solidFill>
                <a:schemeClr val="bg1"/>
              </a:solidFill>
              <a:latin typeface="+mj-lt"/>
            </a:endParaRPr>
          </a:p>
        </p:txBody>
      </p:sp>
      <p:sp>
        <p:nvSpPr>
          <p:cNvPr id="27" name="Round Diagonal Corner Rectangle 26"/>
          <p:cNvSpPr/>
          <p:nvPr/>
        </p:nvSpPr>
        <p:spPr>
          <a:xfrm>
            <a:off x="4599224" y="4424570"/>
            <a:ext cx="3578868" cy="386672"/>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Caribbean</a:t>
            </a:r>
            <a:endParaRPr lang="en-CA" sz="2400" dirty="0">
              <a:solidFill>
                <a:schemeClr val="bg1"/>
              </a:solidFill>
              <a:latin typeface="+mj-lt"/>
            </a:endParaRPr>
          </a:p>
        </p:txBody>
      </p:sp>
      <p:sp>
        <p:nvSpPr>
          <p:cNvPr id="2" name="Title 1"/>
          <p:cNvSpPr>
            <a:spLocks noGrp="1"/>
          </p:cNvSpPr>
          <p:nvPr>
            <p:ph type="title"/>
          </p:nvPr>
        </p:nvSpPr>
        <p:spPr/>
        <p:txBody>
          <a:bodyPr/>
          <a:lstStyle/>
          <a:p>
            <a:r>
              <a:rPr lang="en-US" dirty="0"/>
              <a:t>COL Focal Points</a:t>
            </a:r>
            <a:br>
              <a:rPr lang="en-US" dirty="0"/>
            </a:br>
            <a:r>
              <a:rPr lang="en-US" dirty="0"/>
              <a:t>Our direct link to your country</a:t>
            </a:r>
          </a:p>
        </p:txBody>
      </p:sp>
    </p:spTree>
    <p:extLst>
      <p:ext uri="{BB962C8B-B14F-4D97-AF65-F5344CB8AC3E}">
        <p14:creationId xmlns:p14="http://schemas.microsoft.com/office/powerpoint/2010/main" val="41587192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1_Projects\9_Other\25th Anniversary COL Prezi\5 In Perspective ie Stories\L3F\L3F Col in ac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49700" y="-9372600"/>
            <a:ext cx="6858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1_Projects\9_Other\25th Anniversary COL Prezi\5 In Perspective ie Stories\Healthy Communities\Malawi.jpg"/>
          <p:cNvPicPr>
            <a:picLocks noChangeAspect="1" noChangeArrowheads="1"/>
          </p:cNvPicPr>
          <p:nvPr/>
        </p:nvPicPr>
        <p:blipFill rotWithShape="1">
          <a:blip r:embed="rId4">
            <a:extLst>
              <a:ext uri="{28A0092B-C50C-407E-A947-70E740481C1C}">
                <a14:useLocalDpi xmlns:a14="http://schemas.microsoft.com/office/drawing/2010/main" val="0"/>
              </a:ext>
            </a:extLst>
          </a:blip>
          <a:srcRect l="1264" t="9495" r="-869" b="1318"/>
          <a:stretch/>
        </p:blipFill>
        <p:spPr bwMode="auto">
          <a:xfrm>
            <a:off x="0" y="0"/>
            <a:ext cx="6004572" cy="357877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1_Projects\9_Other\25th Anniversary COL Prezi\5 In Perspective ie Stories\Healthy Communities\St.Luci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491" t="8748" b="29798"/>
          <a:stretch/>
        </p:blipFill>
        <p:spPr bwMode="auto">
          <a:xfrm>
            <a:off x="-1" y="3574576"/>
            <a:ext cx="6173971" cy="328342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P:\1_Projects\9_Other\25th Anniversary COL Prezi\5 In Perspective ie Stories\L3F\DSC_0211_cropp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360" t="4139" b="1534"/>
          <a:stretch/>
        </p:blipFill>
        <p:spPr bwMode="auto">
          <a:xfrm>
            <a:off x="4038855" y="0"/>
            <a:ext cx="5105145" cy="6858000"/>
          </a:xfrm>
          <a:prstGeom prst="rect">
            <a:avLst/>
          </a:prstGeom>
          <a:noFill/>
          <a:extLst>
            <a:ext uri="{909E8E84-426E-40DD-AFC4-6F175D3DCCD1}">
              <a14:hiddenFill xmlns:a14="http://schemas.microsoft.com/office/drawing/2010/main">
                <a:solidFill>
                  <a:srgbClr val="FFFFFF"/>
                </a:solidFill>
              </a14:hiddenFill>
            </a:ext>
          </a:extLst>
        </p:spPr>
      </p:pic>
      <p:sp>
        <p:nvSpPr>
          <p:cNvPr id="23" name="Round Diagonal Corner Rectangle 22"/>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a:solidFill>
                  <a:schemeClr val="tx1"/>
                </a:solidFill>
                <a:latin typeface="+mj-lt"/>
              </a:rPr>
              <a:t>Thank You</a:t>
            </a:r>
          </a:p>
          <a:p>
            <a:pPr algn="ctr"/>
            <a:r>
              <a:rPr lang="en-US" sz="4400" i="1" dirty="0">
                <a:solidFill>
                  <a:schemeClr val="tx1"/>
                </a:solidFill>
                <a:latin typeface="+mj-lt"/>
              </a:rPr>
              <a:t>www.col.org</a:t>
            </a:r>
          </a:p>
        </p:txBody>
      </p:sp>
    </p:spTree>
    <p:extLst>
      <p:ext uri="{BB962C8B-B14F-4D97-AF65-F5344CB8AC3E}">
        <p14:creationId xmlns:p14="http://schemas.microsoft.com/office/powerpoint/2010/main" val="2530607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1C758-E7B2-4D57-A4E7-841589481DB2}"/>
              </a:ext>
            </a:extLst>
          </p:cNvPr>
          <p:cNvPicPr>
            <a:picLocks noChangeAspect="1"/>
          </p:cNvPicPr>
          <p:nvPr/>
        </p:nvPicPr>
        <p:blipFill>
          <a:blip r:embed="rId2"/>
          <a:stretch>
            <a:fillRect/>
          </a:stretch>
        </p:blipFill>
        <p:spPr>
          <a:xfrm>
            <a:off x="2806091" y="325120"/>
            <a:ext cx="4712309" cy="61214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54069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0806"/>
            <a:ext cx="7886700" cy="1325563"/>
          </a:xfrm>
        </p:spPr>
        <p:txBody>
          <a:bodyPr/>
          <a:lstStyle/>
          <a:p>
            <a:r>
              <a:rPr lang="en-US" dirty="0"/>
              <a:t>Shared Challenges</a:t>
            </a:r>
          </a:p>
        </p:txBody>
      </p:sp>
      <p:sp>
        <p:nvSpPr>
          <p:cNvPr id="12" name="Rectangle 11"/>
          <p:cNvSpPr/>
          <p:nvPr/>
        </p:nvSpPr>
        <p:spPr>
          <a:xfrm>
            <a:off x="5676903" y="1332930"/>
            <a:ext cx="2057400" cy="1501500"/>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2" descr="C:\Users\mgruda\Downloads\lan-connector-487699_1280.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Props>
              </a:ext>
              <a:ext uri="{28A0092B-C50C-407E-A947-70E740481C1C}">
                <a14:useLocalDpi xmlns:a14="http://schemas.microsoft.com/office/drawing/2010/main" val="0"/>
              </a:ext>
            </a:extLst>
          </a:blip>
          <a:srcRect t="3858" b="1"/>
          <a:stretch/>
        </p:blipFill>
        <p:spPr bwMode="auto">
          <a:xfrm>
            <a:off x="1312827" y="1340187"/>
            <a:ext cx="2057400" cy="15015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6" name="Picture 7" descr="C:\Users\mgruda\Downloads\hook-142656_1280.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5603" b="92766" l="50569" r="88537">
                        <a14:foregroundMark x1="69593" y1="65957" x2="69593" y2="65957"/>
                      </a14:backgroundRemoval>
                    </a14:imgEffect>
                  </a14:imgLayer>
                </a14:imgProps>
              </a:ext>
              <a:ext uri="{28A0092B-C50C-407E-A947-70E740481C1C}">
                <a14:useLocalDpi xmlns:a14="http://schemas.microsoft.com/office/drawing/2010/main" val="0"/>
              </a:ext>
            </a:extLst>
          </a:blip>
          <a:srcRect l="51773" t="18967" r="16838" b="12630"/>
          <a:stretch/>
        </p:blipFill>
        <p:spPr bwMode="auto">
          <a:xfrm>
            <a:off x="6109666" y="1374759"/>
            <a:ext cx="1115674" cy="13961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mgruda\Downloads\achievement-18134_128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05" r="5179"/>
          <a:stretch/>
        </p:blipFill>
        <p:spPr bwMode="auto">
          <a:xfrm>
            <a:off x="5676902" y="3786882"/>
            <a:ext cx="2057401" cy="1513769"/>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8" name="Picture 3" descr="C:\Users\mgruda\Downloads\hands-220163_128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colorTemperature colorTemp="11200"/>
                    </a14:imgEffect>
                    <a14:imgEffect>
                      <a14:saturation sat="0"/>
                    </a14:imgEffect>
                  </a14:imgLayer>
                </a14:imgProps>
              </a:ext>
              <a:ext uri="{28A0092B-C50C-407E-A947-70E740481C1C}">
                <a14:useLocalDpi xmlns:a14="http://schemas.microsoft.com/office/drawing/2010/main" val="0"/>
              </a:ext>
            </a:extLst>
          </a:blip>
          <a:srcRect l="31992" t="30510" r="10422"/>
          <a:stretch/>
        </p:blipFill>
        <p:spPr bwMode="auto">
          <a:xfrm>
            <a:off x="1319567" y="3789680"/>
            <a:ext cx="2057400" cy="1513769"/>
          </a:xfrm>
          <a:prstGeom prst="rect">
            <a:avLst/>
          </a:prstGeom>
          <a:noFill/>
          <a:extLst>
            <a:ext uri="{909E8E84-426E-40DD-AFC4-6F175D3DCCD1}">
              <a14:hiddenFill xmlns:a14="http://schemas.microsoft.com/office/drawing/2010/main">
                <a:solidFill>
                  <a:srgbClr val="FFFFFF"/>
                </a:solidFill>
              </a14:hiddenFill>
            </a:ext>
          </a:extLst>
        </p:spPr>
      </p:pic>
      <p:sp>
        <p:nvSpPr>
          <p:cNvPr id="8" name="Round Diagonal Corner Rectangle 7"/>
          <p:cNvSpPr/>
          <p:nvPr/>
        </p:nvSpPr>
        <p:spPr>
          <a:xfrm>
            <a:off x="340140" y="2834640"/>
            <a:ext cx="4002775" cy="914400"/>
          </a:xfrm>
          <a:prstGeom prst="round2DiagRect">
            <a:avLst/>
          </a:prstGeom>
          <a:solidFill>
            <a:srgbClr val="463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bg1"/>
                </a:solidFill>
                <a:latin typeface="+mj-lt"/>
              </a:rPr>
              <a:t>Access</a:t>
            </a:r>
            <a:endParaRPr lang="en-CA" sz="4800" i="1" dirty="0">
              <a:solidFill>
                <a:schemeClr val="bg1"/>
              </a:solidFill>
              <a:latin typeface="+mj-lt"/>
            </a:endParaRPr>
          </a:p>
        </p:txBody>
      </p:sp>
      <p:sp>
        <p:nvSpPr>
          <p:cNvPr id="10" name="Round Diagonal Corner Rectangle 9"/>
          <p:cNvSpPr/>
          <p:nvPr/>
        </p:nvSpPr>
        <p:spPr>
          <a:xfrm>
            <a:off x="4648200" y="2834640"/>
            <a:ext cx="4158373" cy="914400"/>
          </a:xfrm>
          <a:prstGeom prst="round2DiagRect">
            <a:avLst/>
          </a:prstGeom>
          <a:solidFill>
            <a:srgbClr val="605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bg1"/>
                </a:solidFill>
                <a:latin typeface="+mj-lt"/>
              </a:rPr>
              <a:t>Quality</a:t>
            </a:r>
            <a:endParaRPr lang="en-CA" sz="4800" i="1" dirty="0">
              <a:solidFill>
                <a:schemeClr val="bg1"/>
              </a:solidFill>
              <a:latin typeface="+mj-lt"/>
            </a:endParaRPr>
          </a:p>
        </p:txBody>
      </p:sp>
      <p:sp>
        <p:nvSpPr>
          <p:cNvPr id="13" name="Round Diagonal Corner Rectangle 12"/>
          <p:cNvSpPr/>
          <p:nvPr/>
        </p:nvSpPr>
        <p:spPr>
          <a:xfrm>
            <a:off x="346880" y="5298440"/>
            <a:ext cx="4002775" cy="914400"/>
          </a:xfrm>
          <a:prstGeom prst="round2DiagRect">
            <a:avLst/>
          </a:prstGeom>
          <a:solidFill>
            <a:srgbClr val="605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bg1"/>
                </a:solidFill>
                <a:latin typeface="+mj-lt"/>
              </a:rPr>
              <a:t>Equity</a:t>
            </a:r>
            <a:endParaRPr lang="en-CA" sz="4800" i="1" dirty="0">
              <a:solidFill>
                <a:schemeClr val="bg1"/>
              </a:solidFill>
              <a:latin typeface="+mj-lt"/>
            </a:endParaRPr>
          </a:p>
        </p:txBody>
      </p:sp>
      <p:sp>
        <p:nvSpPr>
          <p:cNvPr id="14" name="Round Diagonal Corner Rectangle 13"/>
          <p:cNvSpPr/>
          <p:nvPr/>
        </p:nvSpPr>
        <p:spPr>
          <a:xfrm>
            <a:off x="4648199" y="5292751"/>
            <a:ext cx="4158373" cy="914400"/>
          </a:xfrm>
          <a:prstGeom prst="round2DiagRect">
            <a:avLst/>
          </a:prstGeom>
          <a:solidFill>
            <a:srgbClr val="463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bg1"/>
                </a:solidFill>
                <a:latin typeface="+mj-lt"/>
              </a:rPr>
              <a:t>Cost</a:t>
            </a:r>
            <a:endParaRPr lang="en-CA" sz="4800" i="1" dirty="0">
              <a:solidFill>
                <a:schemeClr val="bg1"/>
              </a:solidFill>
              <a:latin typeface="+mj-lt"/>
            </a:endParaRPr>
          </a:p>
        </p:txBody>
      </p:sp>
    </p:spTree>
    <p:extLst>
      <p:ext uri="{BB962C8B-B14F-4D97-AF65-F5344CB8AC3E}">
        <p14:creationId xmlns:p14="http://schemas.microsoft.com/office/powerpoint/2010/main" val="682173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165615" y="2029611"/>
            <a:ext cx="4812771" cy="2798778"/>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tx1"/>
                </a:solidFill>
                <a:latin typeface="+mj-lt"/>
              </a:rPr>
              <a:t>Leveraging </a:t>
            </a:r>
            <a:br>
              <a:rPr lang="en-US" sz="4800" i="1" dirty="0">
                <a:solidFill>
                  <a:schemeClr val="tx1"/>
                </a:solidFill>
                <a:latin typeface="+mj-lt"/>
              </a:rPr>
            </a:br>
            <a:r>
              <a:rPr lang="en-US" sz="4800" i="1" dirty="0">
                <a:solidFill>
                  <a:schemeClr val="tx1"/>
                </a:solidFill>
                <a:latin typeface="+mj-lt"/>
              </a:rPr>
              <a:t>New &amp; Existing Technologies</a:t>
            </a:r>
          </a:p>
        </p:txBody>
      </p:sp>
      <p:pic>
        <p:nvPicPr>
          <p:cNvPr id="6" name="Picture 5" descr="Screen Clipping"/>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3972003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6" descr="Screen Clipping">
            <a:extLst>
              <a:ext uri="{FF2B5EF4-FFF2-40B4-BE49-F238E27FC236}">
                <a16:creationId xmlns:a16="http://schemas.microsoft.com/office/drawing/2014/main" id="{A9C9CE5D-4195-4D59-BE26-1F5370761F5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408"/>
          <a:stretch/>
        </p:blipFill>
        <p:spPr>
          <a:xfrm>
            <a:off x="2806092" y="325121"/>
            <a:ext cx="4394470" cy="61214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2598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690792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Value>424</Value>
    </TaxCatchAll>
    <Publication_x0020_Date xmlns="1d6b7383-7e41-4726-b05f-ac2dc8786e4c">2017-06-02T07:00:00+00:00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_dlc_DocId xmlns="d7f63a0c-3387-4091-80af-370ec6ca6610">QKDJTPZ2MZUH-49-6302</_dlc_DocId>
    <_dlc_DocIdUrl xmlns="d7f63a0c-3387-4091-80af-370ec6ca6610">
      <Url>http://connect.col.org/PresidentOffice/_layouts/DocIdRedir.aspx?ID=QKDJTPZ2MZUH-49-6302</Url>
      <Description>QKDJTPZ2MZUH-49-6302</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ABAB020-3665-40F5-976D-704D1080F785}"/>
</file>

<file path=customXml/itemProps2.xml><?xml version="1.0" encoding="utf-8"?>
<ds:datastoreItem xmlns:ds="http://schemas.openxmlformats.org/officeDocument/2006/customXml" ds:itemID="{A76AEBA3-32B0-47BA-96F8-0A9021F2E158}"/>
</file>

<file path=customXml/itemProps3.xml><?xml version="1.0" encoding="utf-8"?>
<ds:datastoreItem xmlns:ds="http://schemas.openxmlformats.org/officeDocument/2006/customXml" ds:itemID="{BFD403DE-548A-4116-8CB3-61125B5536D9}"/>
</file>

<file path=customXml/itemProps4.xml><?xml version="1.0" encoding="utf-8"?>
<ds:datastoreItem xmlns:ds="http://schemas.openxmlformats.org/officeDocument/2006/customXml" ds:itemID="{25422305-2CEE-4C11-BD7F-4E563D95E538}"/>
</file>

<file path=docProps/app.xml><?xml version="1.0" encoding="utf-8"?>
<Properties xmlns="http://schemas.openxmlformats.org/officeDocument/2006/extended-properties" xmlns:vt="http://schemas.openxmlformats.org/officeDocument/2006/docPropsVTypes">
  <Template>Office Theme</Template>
  <TotalTime>2658</TotalTime>
  <Words>1012</Words>
  <Application>Microsoft Office PowerPoint</Application>
  <PresentationFormat>On-screen Show (4:3)</PresentationFormat>
  <Paragraphs>162</Paragraphs>
  <Slides>36</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Aharoni</vt:lpstr>
      <vt:lpstr>Arial</vt:lpstr>
      <vt:lpstr>Calibri</vt:lpstr>
      <vt:lpstr>Calibri Light</vt:lpstr>
      <vt:lpstr>HelveticaNeueLT Std</vt:lpstr>
      <vt:lpstr>HelveticaNeueLT Std Cn</vt:lpstr>
      <vt:lpstr>HelveticaNeueLT Std Lt</vt:lpstr>
      <vt:lpstr>HelveticaNeueLT Std Lt Cn</vt:lpstr>
      <vt:lpstr>Times New Roman</vt:lpstr>
      <vt:lpstr>Office Theme</vt:lpstr>
      <vt:lpstr>COL in the Commonwealth Promoting Learning for Sustainable Development</vt:lpstr>
      <vt:lpstr>PowerPoint Presentation</vt:lpstr>
      <vt:lpstr>Commonwealth Heads of Government Meeting Vancouver, 1987</vt:lpstr>
      <vt:lpstr>PowerPoint Presentation</vt:lpstr>
      <vt:lpstr>PowerPoint Presentation</vt:lpstr>
      <vt:lpstr>Shared Challenges</vt:lpstr>
      <vt:lpstr>PowerPoint Presentation</vt:lpstr>
      <vt:lpstr>PowerPoint Presentation</vt:lpstr>
      <vt:lpstr>PowerPoint Presentation</vt:lpstr>
      <vt:lpstr>Two Sectors</vt:lpstr>
      <vt:lpstr>Learning for Sustainable Development</vt:lpstr>
      <vt:lpstr>Commonwealth Executive MBA/MPA</vt:lpstr>
      <vt:lpstr>Benefits</vt:lpstr>
      <vt:lpstr>PowerPoint Presentation</vt:lpstr>
      <vt:lpstr>PowerPoint Presentation</vt:lpstr>
      <vt:lpstr>Reduced Costs/Increased Benefits</vt:lpstr>
      <vt:lpstr>Graduation</vt:lpstr>
      <vt:lpstr>PowerPoint Presentation</vt:lpstr>
      <vt:lpstr>PowerPoint Presentation</vt:lpstr>
      <vt:lpstr>PowerPoint Presentation</vt:lpstr>
      <vt:lpstr>Unit Cost per Student </vt:lpstr>
      <vt:lpstr>PowerPoint Presentation</vt:lpstr>
      <vt:lpstr>PowerPoint Presentation</vt:lpstr>
      <vt:lpstr>PowerPoint Presentation</vt:lpstr>
      <vt:lpstr>PowerPoint Presentation</vt:lpstr>
      <vt:lpstr>Massive Open Online Course (MOOC)</vt:lpstr>
      <vt:lpstr>PowerPoint Presentation</vt:lpstr>
      <vt:lpstr>COL Highlights  2015-2017</vt:lpstr>
      <vt:lpstr>PowerPoint Presentation</vt:lpstr>
      <vt:lpstr>PowerPoint Presentation</vt:lpstr>
      <vt:lpstr>PowerPoint Presentation</vt:lpstr>
      <vt:lpstr>PowerPoint Presentation</vt:lpstr>
      <vt:lpstr>PowerPoint Presentation</vt:lpstr>
      <vt:lpstr>@30 COL Offers…</vt:lpstr>
      <vt:lpstr>COL Focal Points Our direct link to your country</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Learning for Sustainable Development</dc:title>
  <dc:creator>Helen Askounis</dc:creator>
  <cp:keywords/>
  <cp:lastModifiedBy>Asha Kanwar</cp:lastModifiedBy>
  <cp:revision>232</cp:revision>
  <dcterms:created xsi:type="dcterms:W3CDTF">2017-05-17T16:29:55Z</dcterms:created>
  <dcterms:modified xsi:type="dcterms:W3CDTF">2018-02-11T20:29:29Z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7aedb697-95ce-4b29-bfe1-15cb67580d2a</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ies>
</file>