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5"/>
  </p:sldMasterIdLst>
  <p:notesMasterIdLst>
    <p:notesMasterId r:id="rId39"/>
  </p:notesMasterIdLst>
  <p:handoutMasterIdLst>
    <p:handoutMasterId r:id="rId40"/>
  </p:handoutMasterIdLst>
  <p:sldIdLst>
    <p:sldId id="384" r:id="rId6"/>
    <p:sldId id="414" r:id="rId7"/>
    <p:sldId id="430" r:id="rId8"/>
    <p:sldId id="429" r:id="rId9"/>
    <p:sldId id="465" r:id="rId10"/>
    <p:sldId id="477" r:id="rId11"/>
    <p:sldId id="467" r:id="rId12"/>
    <p:sldId id="468" r:id="rId13"/>
    <p:sldId id="469" r:id="rId14"/>
    <p:sldId id="426" r:id="rId15"/>
    <p:sldId id="422" r:id="rId16"/>
    <p:sldId id="475" r:id="rId17"/>
    <p:sldId id="427" r:id="rId18"/>
    <p:sldId id="438" r:id="rId19"/>
    <p:sldId id="470" r:id="rId20"/>
    <p:sldId id="476" r:id="rId21"/>
    <p:sldId id="478" r:id="rId22"/>
    <p:sldId id="479" r:id="rId23"/>
    <p:sldId id="473" r:id="rId24"/>
    <p:sldId id="481" r:id="rId25"/>
    <p:sldId id="444" r:id="rId26"/>
    <p:sldId id="472" r:id="rId27"/>
    <p:sldId id="482" r:id="rId28"/>
    <p:sldId id="483" r:id="rId29"/>
    <p:sldId id="474" r:id="rId30"/>
    <p:sldId id="485" r:id="rId31"/>
    <p:sldId id="486" r:id="rId32"/>
    <p:sldId id="487" r:id="rId33"/>
    <p:sldId id="488" r:id="rId34"/>
    <p:sldId id="489" r:id="rId35"/>
    <p:sldId id="490" r:id="rId36"/>
    <p:sldId id="491" r:id="rId37"/>
    <p:sldId id="492" r:id="rId38"/>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B02F624-8874-CD4B-819C-EFD61391B52F}">
          <p14:sldIdLst>
            <p14:sldId id="384"/>
            <p14:sldId id="414"/>
            <p14:sldId id="430"/>
            <p14:sldId id="429"/>
            <p14:sldId id="465"/>
            <p14:sldId id="477"/>
            <p14:sldId id="467"/>
            <p14:sldId id="468"/>
            <p14:sldId id="469"/>
            <p14:sldId id="426"/>
            <p14:sldId id="422"/>
            <p14:sldId id="475"/>
            <p14:sldId id="427"/>
            <p14:sldId id="438"/>
            <p14:sldId id="470"/>
            <p14:sldId id="476"/>
            <p14:sldId id="478"/>
            <p14:sldId id="479"/>
            <p14:sldId id="473"/>
            <p14:sldId id="481"/>
            <p14:sldId id="444"/>
            <p14:sldId id="472"/>
            <p14:sldId id="482"/>
            <p14:sldId id="483"/>
            <p14:sldId id="474"/>
            <p14:sldId id="485"/>
            <p14:sldId id="486"/>
            <p14:sldId id="487"/>
            <p14:sldId id="488"/>
            <p14:sldId id="489"/>
            <p14:sldId id="490"/>
            <p14:sldId id="491"/>
            <p14:sldId id="492"/>
          </p14:sldIdLst>
        </p14:section>
        <p14:section name="Untitled Section" id="{066B84ED-B4FD-984D-8B2C-E9F68D217E8D}">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0088"/>
    <a:srgbClr val="E9E6E6"/>
    <a:srgbClr val="F3F1EB"/>
    <a:srgbClr val="A9103D"/>
    <a:srgbClr val="6E6E6D"/>
    <a:srgbClr val="BABE10"/>
    <a:srgbClr val="4679BC"/>
    <a:srgbClr val="00946C"/>
    <a:srgbClr val="EBEBEB"/>
    <a:srgbClr val="CA3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902" autoAdjust="0"/>
    <p:restoredTop sz="72589" autoAdjust="0"/>
  </p:normalViewPr>
  <p:slideViewPr>
    <p:cSldViewPr snapToGrid="0">
      <p:cViewPr varScale="1">
        <p:scale>
          <a:sx n="83" d="100"/>
          <a:sy n="83" d="100"/>
        </p:scale>
        <p:origin x="876" y="84"/>
      </p:cViewPr>
      <p:guideLst/>
    </p:cSldViewPr>
  </p:slideViewPr>
  <p:notesTextViewPr>
    <p:cViewPr>
      <p:scale>
        <a:sx n="1" d="1"/>
        <a:sy n="1" d="1"/>
      </p:scale>
      <p:origin x="0" y="0"/>
    </p:cViewPr>
  </p:notesTextViewPr>
  <p:sorterViewPr>
    <p:cViewPr>
      <p:scale>
        <a:sx n="109" d="100"/>
        <a:sy n="109" d="100"/>
      </p:scale>
      <p:origin x="0" y="-1119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4972D28-B48E-4A49-9D0C-24ED452373DD}"/>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a:extLst>
              <a:ext uri="{FF2B5EF4-FFF2-40B4-BE49-F238E27FC236}">
                <a16:creationId xmlns:a16="http://schemas.microsoft.com/office/drawing/2014/main" id="{99A2BC88-17BA-4D0C-84C1-3FDB555DD273}"/>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279A7810-FECE-47C6-9607-30365085F7E3}" type="datetimeFigureOut">
              <a:rPr lang="en-US" smtClean="0"/>
              <a:t>5/31/2018</a:t>
            </a:fld>
            <a:endParaRPr lang="en-US"/>
          </a:p>
        </p:txBody>
      </p:sp>
      <p:sp>
        <p:nvSpPr>
          <p:cNvPr id="4" name="Footer Placeholder 3">
            <a:extLst>
              <a:ext uri="{FF2B5EF4-FFF2-40B4-BE49-F238E27FC236}">
                <a16:creationId xmlns:a16="http://schemas.microsoft.com/office/drawing/2014/main" id="{BE210D4C-20F1-403C-96F3-9096947E8069}"/>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r>
              <a:rPr lang="en-US"/>
              <a:t>RM/COL Session 3</a:t>
            </a:r>
          </a:p>
        </p:txBody>
      </p:sp>
      <p:sp>
        <p:nvSpPr>
          <p:cNvPr id="5" name="Slide Number Placeholder 4">
            <a:extLst>
              <a:ext uri="{FF2B5EF4-FFF2-40B4-BE49-F238E27FC236}">
                <a16:creationId xmlns:a16="http://schemas.microsoft.com/office/drawing/2014/main" id="{C420EED4-8AC6-4FAB-90CA-B2C71695A2C7}"/>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5F11441C-E31C-4C77-9ADF-7B49E2E94703}" type="slidenum">
              <a:rPr lang="en-US" smtClean="0"/>
              <a:t>‹#›</a:t>
            </a:fld>
            <a:endParaRPr lang="en-US"/>
          </a:p>
        </p:txBody>
      </p:sp>
    </p:spTree>
    <p:extLst>
      <p:ext uri="{BB962C8B-B14F-4D97-AF65-F5344CB8AC3E}">
        <p14:creationId xmlns:p14="http://schemas.microsoft.com/office/powerpoint/2010/main" val="200019802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4B9E61EF-D09D-412B-A36D-8667E3C62306}" type="datetimeFigureOut">
              <a:rPr lang="en-US" smtClean="0"/>
              <a:t>5/31/2018</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r>
              <a:rPr lang="en-US"/>
              <a:t>RM/COL Session 3</a:t>
            </a:r>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
        <p:nvSpPr>
          <p:cNvPr id="5" name="Footer Placeholder 4">
            <a:extLst>
              <a:ext uri="{FF2B5EF4-FFF2-40B4-BE49-F238E27FC236}">
                <a16:creationId xmlns:a16="http://schemas.microsoft.com/office/drawing/2014/main" id="{E73D00FD-35C2-48C6-8147-A7BE1A3EF5EC}"/>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25463640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CD79AA3-B20B-4D96-AF09-52B0C3BCFB3F}" type="slidenum">
              <a:rPr lang="en-CA" smtClean="0"/>
              <a:t>29</a:t>
            </a:fld>
            <a:endParaRPr lang="en-CA"/>
          </a:p>
        </p:txBody>
      </p:sp>
      <p:sp>
        <p:nvSpPr>
          <p:cNvPr id="5" name="Footer Placeholder 4">
            <a:extLst>
              <a:ext uri="{FF2B5EF4-FFF2-40B4-BE49-F238E27FC236}">
                <a16:creationId xmlns:a16="http://schemas.microsoft.com/office/drawing/2014/main" id="{64C328CC-B5BC-4168-937F-562DE3FB6EEC}"/>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1166108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CD79AA3-B20B-4D96-AF09-52B0C3BCFB3F}" type="slidenum">
              <a:rPr lang="en-CA" smtClean="0"/>
              <a:t>30</a:t>
            </a:fld>
            <a:endParaRPr lang="en-CA"/>
          </a:p>
        </p:txBody>
      </p:sp>
      <p:sp>
        <p:nvSpPr>
          <p:cNvPr id="5" name="Footer Placeholder 4">
            <a:extLst>
              <a:ext uri="{FF2B5EF4-FFF2-40B4-BE49-F238E27FC236}">
                <a16:creationId xmlns:a16="http://schemas.microsoft.com/office/drawing/2014/main" id="{78468101-3074-48FA-ABA5-6C31578917FE}"/>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3154808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about dividing this into direct and indirect benefits </a:t>
            </a:r>
          </a:p>
        </p:txBody>
      </p:sp>
      <p:sp>
        <p:nvSpPr>
          <p:cNvPr id="4" name="Slide Number Placeholder 3"/>
          <p:cNvSpPr>
            <a:spLocks noGrp="1"/>
          </p:cNvSpPr>
          <p:nvPr>
            <p:ph type="sldNum" sz="quarter" idx="10"/>
          </p:nvPr>
        </p:nvSpPr>
        <p:spPr/>
        <p:txBody>
          <a:bodyPr/>
          <a:lstStyle/>
          <a:p>
            <a:fld id="{BCD79AA3-B20B-4D96-AF09-52B0C3BCFB3F}" type="slidenum">
              <a:rPr lang="en-CA" smtClean="0"/>
              <a:t>31</a:t>
            </a:fld>
            <a:endParaRPr lang="en-CA"/>
          </a:p>
        </p:txBody>
      </p:sp>
      <p:sp>
        <p:nvSpPr>
          <p:cNvPr id="5" name="Footer Placeholder 4">
            <a:extLst>
              <a:ext uri="{FF2B5EF4-FFF2-40B4-BE49-F238E27FC236}">
                <a16:creationId xmlns:a16="http://schemas.microsoft.com/office/drawing/2014/main" id="{B7D34D07-EA71-41AF-B51B-CC0C76B4812C}"/>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3516539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Six qualifications registered by four countries</a:t>
            </a:r>
            <a:endParaRPr lang="en-CA" dirty="0"/>
          </a:p>
        </p:txBody>
      </p:sp>
      <p:sp>
        <p:nvSpPr>
          <p:cNvPr id="4" name="Slide Number Placeholder 3"/>
          <p:cNvSpPr>
            <a:spLocks noGrp="1"/>
          </p:cNvSpPr>
          <p:nvPr>
            <p:ph type="sldNum" sz="quarter" idx="10"/>
          </p:nvPr>
        </p:nvSpPr>
        <p:spPr/>
        <p:txBody>
          <a:bodyPr/>
          <a:lstStyle/>
          <a:p>
            <a:fld id="{BCD79AA3-B20B-4D96-AF09-52B0C3BCFB3F}" type="slidenum">
              <a:rPr lang="en-CA" smtClean="0"/>
              <a:t>32</a:t>
            </a:fld>
            <a:endParaRPr lang="en-CA"/>
          </a:p>
        </p:txBody>
      </p:sp>
      <p:sp>
        <p:nvSpPr>
          <p:cNvPr id="5" name="Footer Placeholder 4">
            <a:extLst>
              <a:ext uri="{FF2B5EF4-FFF2-40B4-BE49-F238E27FC236}">
                <a16:creationId xmlns:a16="http://schemas.microsoft.com/office/drawing/2014/main" id="{8C46732D-9FEA-48E1-8D14-DD36A6CA68FF}"/>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1753475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in case you need something explain the concept of VUSSC</a:t>
            </a:r>
            <a:endParaRPr lang="en-CA" dirty="0"/>
          </a:p>
        </p:txBody>
      </p:sp>
      <p:sp>
        <p:nvSpPr>
          <p:cNvPr id="4" name="Slide Number Placeholder 3"/>
          <p:cNvSpPr>
            <a:spLocks noGrp="1"/>
          </p:cNvSpPr>
          <p:nvPr>
            <p:ph type="sldNum" sz="quarter" idx="10"/>
          </p:nvPr>
        </p:nvSpPr>
        <p:spPr/>
        <p:txBody>
          <a:bodyPr/>
          <a:lstStyle/>
          <a:p>
            <a:fld id="{BCD79AA3-B20B-4D96-AF09-52B0C3BCFB3F}" type="slidenum">
              <a:rPr lang="en-CA" smtClean="0"/>
              <a:t>33</a:t>
            </a:fld>
            <a:endParaRPr lang="en-CA"/>
          </a:p>
        </p:txBody>
      </p:sp>
      <p:sp>
        <p:nvSpPr>
          <p:cNvPr id="5" name="Footer Placeholder 4">
            <a:extLst>
              <a:ext uri="{FF2B5EF4-FFF2-40B4-BE49-F238E27FC236}">
                <a16:creationId xmlns:a16="http://schemas.microsoft.com/office/drawing/2014/main" id="{5A0FCA2E-539F-4A80-9605-B5E6CD0F3F02}"/>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3660111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5</a:t>
            </a:fld>
            <a:endParaRPr lang="en-US"/>
          </a:p>
        </p:txBody>
      </p:sp>
      <p:sp>
        <p:nvSpPr>
          <p:cNvPr id="5" name="Footer Placeholder 4">
            <a:extLst>
              <a:ext uri="{FF2B5EF4-FFF2-40B4-BE49-F238E27FC236}">
                <a16:creationId xmlns:a16="http://schemas.microsoft.com/office/drawing/2014/main" id="{9DD834C2-6D19-44E4-9C76-8F639D9826AD}"/>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850685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9</a:t>
            </a:fld>
            <a:endParaRPr lang="en-US"/>
          </a:p>
        </p:txBody>
      </p:sp>
      <p:sp>
        <p:nvSpPr>
          <p:cNvPr id="5" name="Footer Placeholder 4">
            <a:extLst>
              <a:ext uri="{FF2B5EF4-FFF2-40B4-BE49-F238E27FC236}">
                <a16:creationId xmlns:a16="http://schemas.microsoft.com/office/drawing/2014/main" id="{3D2E8D97-E7F9-4430-ABAA-3A5E04A29901}"/>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3820258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13</a:t>
            </a:fld>
            <a:endParaRPr lang="en-US"/>
          </a:p>
        </p:txBody>
      </p:sp>
      <p:sp>
        <p:nvSpPr>
          <p:cNvPr id="5" name="Footer Placeholder 4">
            <a:extLst>
              <a:ext uri="{FF2B5EF4-FFF2-40B4-BE49-F238E27FC236}">
                <a16:creationId xmlns:a16="http://schemas.microsoft.com/office/drawing/2014/main" id="{AE5F86E8-F486-45A0-8220-D4A8D7470C05}"/>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39383466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19</a:t>
            </a:fld>
            <a:endParaRPr lang="en-US"/>
          </a:p>
        </p:txBody>
      </p:sp>
      <p:sp>
        <p:nvSpPr>
          <p:cNvPr id="5" name="Footer Placeholder 4">
            <a:extLst>
              <a:ext uri="{FF2B5EF4-FFF2-40B4-BE49-F238E27FC236}">
                <a16:creationId xmlns:a16="http://schemas.microsoft.com/office/drawing/2014/main" id="{E244EFC5-0235-4518-BA3C-496F4A32FE75}"/>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1230738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txBox="1">
            <a:spLocks noGrp="1" noChangeArrowheads="1"/>
          </p:cNvSpPr>
          <p:nvPr/>
        </p:nvSpPr>
        <p:spPr bwMode="auto">
          <a:xfrm>
            <a:off x="4235029" y="9210997"/>
            <a:ext cx="3241040" cy="48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753" tIns="48877" rIns="97753" bIns="48877" anchor="b"/>
          <a:lstStyle>
            <a:lvl1pPr defTabSz="925513" eaLnBrk="0" hangingPunct="0">
              <a:defRPr sz="3600" i="1">
                <a:solidFill>
                  <a:schemeClr val="tx1"/>
                </a:solidFill>
                <a:latin typeface="Arial" pitchFamily="34" charset="0"/>
                <a:cs typeface="Arial" pitchFamily="34" charset="0"/>
              </a:defRPr>
            </a:lvl1pPr>
            <a:lvl2pPr marL="742950" indent="-285750" defTabSz="925513" eaLnBrk="0" hangingPunct="0">
              <a:defRPr sz="3600" i="1">
                <a:solidFill>
                  <a:schemeClr val="tx1"/>
                </a:solidFill>
                <a:latin typeface="Arial" pitchFamily="34" charset="0"/>
                <a:cs typeface="Arial" pitchFamily="34" charset="0"/>
              </a:defRPr>
            </a:lvl2pPr>
            <a:lvl3pPr marL="1143000" indent="-228600" defTabSz="925513" eaLnBrk="0" hangingPunct="0">
              <a:defRPr sz="3600" i="1">
                <a:solidFill>
                  <a:schemeClr val="tx1"/>
                </a:solidFill>
                <a:latin typeface="Arial" pitchFamily="34" charset="0"/>
                <a:cs typeface="Arial" pitchFamily="34" charset="0"/>
              </a:defRPr>
            </a:lvl3pPr>
            <a:lvl4pPr marL="1600200" indent="-228600" defTabSz="925513" eaLnBrk="0" hangingPunct="0">
              <a:defRPr sz="3600" i="1">
                <a:solidFill>
                  <a:schemeClr val="tx1"/>
                </a:solidFill>
                <a:latin typeface="Arial" pitchFamily="34" charset="0"/>
                <a:cs typeface="Arial" pitchFamily="34" charset="0"/>
              </a:defRPr>
            </a:lvl4pPr>
            <a:lvl5pPr marL="2057400" indent="-228600" defTabSz="925513" eaLnBrk="0" hangingPunct="0">
              <a:defRPr sz="3600" i="1">
                <a:solidFill>
                  <a:schemeClr val="tx1"/>
                </a:solidFill>
                <a:latin typeface="Arial" pitchFamily="34" charset="0"/>
                <a:cs typeface="Arial" pitchFamily="34" charset="0"/>
              </a:defRPr>
            </a:lvl5pPr>
            <a:lvl6pPr marL="2514600" indent="-228600" defTabSz="925513" eaLnBrk="0" fontAlgn="base" hangingPunct="0">
              <a:spcBef>
                <a:spcPct val="0"/>
              </a:spcBef>
              <a:spcAft>
                <a:spcPct val="0"/>
              </a:spcAft>
              <a:defRPr sz="3600" i="1">
                <a:solidFill>
                  <a:schemeClr val="tx1"/>
                </a:solidFill>
                <a:latin typeface="Arial" pitchFamily="34" charset="0"/>
                <a:cs typeface="Arial" pitchFamily="34" charset="0"/>
              </a:defRPr>
            </a:lvl6pPr>
            <a:lvl7pPr marL="2971800" indent="-228600" defTabSz="925513" eaLnBrk="0" fontAlgn="base" hangingPunct="0">
              <a:spcBef>
                <a:spcPct val="0"/>
              </a:spcBef>
              <a:spcAft>
                <a:spcPct val="0"/>
              </a:spcAft>
              <a:defRPr sz="3600" i="1">
                <a:solidFill>
                  <a:schemeClr val="tx1"/>
                </a:solidFill>
                <a:latin typeface="Arial" pitchFamily="34" charset="0"/>
                <a:cs typeface="Arial" pitchFamily="34" charset="0"/>
              </a:defRPr>
            </a:lvl7pPr>
            <a:lvl8pPr marL="3429000" indent="-228600" defTabSz="925513" eaLnBrk="0" fontAlgn="base" hangingPunct="0">
              <a:spcBef>
                <a:spcPct val="0"/>
              </a:spcBef>
              <a:spcAft>
                <a:spcPct val="0"/>
              </a:spcAft>
              <a:defRPr sz="3600" i="1">
                <a:solidFill>
                  <a:schemeClr val="tx1"/>
                </a:solidFill>
                <a:latin typeface="Arial" pitchFamily="34" charset="0"/>
                <a:cs typeface="Arial" pitchFamily="34" charset="0"/>
              </a:defRPr>
            </a:lvl8pPr>
            <a:lvl9pPr marL="3886200" indent="-228600" defTabSz="925513" eaLnBrk="0" fontAlgn="base" hangingPunct="0">
              <a:spcBef>
                <a:spcPct val="0"/>
              </a:spcBef>
              <a:spcAft>
                <a:spcPct val="0"/>
              </a:spcAft>
              <a:defRPr sz="3600" i="1">
                <a:solidFill>
                  <a:schemeClr val="tx1"/>
                </a:solidFill>
                <a:latin typeface="Arial" pitchFamily="34" charset="0"/>
                <a:cs typeface="Arial" pitchFamily="34" charset="0"/>
              </a:defRPr>
            </a:lvl9pPr>
          </a:lstStyle>
          <a:p>
            <a:pPr algn="r" eaLnBrk="1" hangingPunct="1"/>
            <a:fld id="{0D090A7C-F22C-4912-B18C-37DF4E1A3FED}" type="slidenum">
              <a:rPr lang="en-GB" altLang="en-US" sz="1300" i="0">
                <a:latin typeface="Calibri" pitchFamily="34" charset="0"/>
              </a:rPr>
              <a:pPr algn="r" eaLnBrk="1" hangingPunct="1"/>
              <a:t>23</a:t>
            </a:fld>
            <a:endParaRPr lang="en-GB" altLang="en-US" sz="1300" i="0">
              <a:latin typeface="Calibri" pitchFamily="34" charset="0"/>
            </a:endParaRPr>
          </a:p>
        </p:txBody>
      </p:sp>
      <p:sp>
        <p:nvSpPr>
          <p:cNvPr id="44035" name="Rectangle 2"/>
          <p:cNvSpPr>
            <a:spLocks noGrp="1" noRot="1" noChangeAspect="1" noChangeArrowheads="1" noTextEdit="1"/>
          </p:cNvSpPr>
          <p:nvPr>
            <p:ph type="sldImg"/>
          </p:nvPr>
        </p:nvSpPr>
        <p:spPr>
          <a:xfrm>
            <a:off x="504825" y="727075"/>
            <a:ext cx="6465888" cy="3638550"/>
          </a:xfrm>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753" tIns="48877" rIns="97753" bIns="48877"/>
          <a:lstStyle/>
          <a:p>
            <a:pPr eaLnBrk="1" hangingPunct="1"/>
            <a:endParaRPr lang="en-GB" altLang="en-US"/>
          </a:p>
        </p:txBody>
      </p:sp>
      <p:sp>
        <p:nvSpPr>
          <p:cNvPr id="2" name="Footer Placeholder 1">
            <a:extLst>
              <a:ext uri="{FF2B5EF4-FFF2-40B4-BE49-F238E27FC236}">
                <a16:creationId xmlns:a16="http://schemas.microsoft.com/office/drawing/2014/main" id="{B60D8895-55A1-41F0-8EF0-7D2D79E94B68}"/>
              </a:ext>
            </a:extLst>
          </p:cNvPr>
          <p:cNvSpPr>
            <a:spLocks noGrp="1"/>
          </p:cNvSpPr>
          <p:nvPr>
            <p:ph type="ftr" sz="quarter" idx="10"/>
          </p:nvPr>
        </p:nvSpPr>
        <p:spPr/>
        <p:txBody>
          <a:bodyPr/>
          <a:lstStyle/>
          <a:p>
            <a:r>
              <a:rPr lang="en-US"/>
              <a:t>RM/COL Session 3</a:t>
            </a:r>
          </a:p>
        </p:txBody>
      </p:sp>
    </p:spTree>
    <p:extLst>
      <p:ext uri="{BB962C8B-B14F-4D97-AF65-F5344CB8AC3E}">
        <p14:creationId xmlns:p14="http://schemas.microsoft.com/office/powerpoint/2010/main" val="3442641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CA" sz="1300" dirty="0"/>
              <a:t>TQF is linked to the European Qualifications Framework, Pacific Registry of Qualifications and Standards, CARICOM, the Association of South East Asian Nations (ASEAN), and the Southern African Development Community. It provides a means through which courses offered within the VUSSC environment can be understood and compared, thereby paving the way for exchange and transfer of courses, learners and qualifications. </a:t>
            </a:r>
          </a:p>
          <a:p>
            <a:endParaRPr lang="en-CA" dirty="0"/>
          </a:p>
        </p:txBody>
      </p:sp>
      <p:sp>
        <p:nvSpPr>
          <p:cNvPr id="4" name="Slide Number Placeholder 3"/>
          <p:cNvSpPr>
            <a:spLocks noGrp="1"/>
          </p:cNvSpPr>
          <p:nvPr>
            <p:ph type="sldNum" sz="quarter" idx="10"/>
          </p:nvPr>
        </p:nvSpPr>
        <p:spPr/>
        <p:txBody>
          <a:bodyPr/>
          <a:lstStyle/>
          <a:p>
            <a:fld id="{BCD79AA3-B20B-4D96-AF09-52B0C3BCFB3F}" type="slidenum">
              <a:rPr lang="en-CA" smtClean="0"/>
              <a:t>26</a:t>
            </a:fld>
            <a:endParaRPr lang="en-CA"/>
          </a:p>
        </p:txBody>
      </p:sp>
      <p:sp>
        <p:nvSpPr>
          <p:cNvPr id="5" name="Footer Placeholder 4">
            <a:extLst>
              <a:ext uri="{FF2B5EF4-FFF2-40B4-BE49-F238E27FC236}">
                <a16:creationId xmlns:a16="http://schemas.microsoft.com/office/drawing/2014/main" id="{798132AB-1FE0-4111-9700-5F1DA8F1ED16}"/>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146858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CD79AA3-B20B-4D96-AF09-52B0C3BCFB3F}" type="slidenum">
              <a:rPr lang="en-CA" smtClean="0"/>
              <a:t>27</a:t>
            </a:fld>
            <a:endParaRPr lang="en-CA"/>
          </a:p>
        </p:txBody>
      </p:sp>
      <p:sp>
        <p:nvSpPr>
          <p:cNvPr id="5" name="Footer Placeholder 4">
            <a:extLst>
              <a:ext uri="{FF2B5EF4-FFF2-40B4-BE49-F238E27FC236}">
                <a16:creationId xmlns:a16="http://schemas.microsoft.com/office/drawing/2014/main" id="{1EAF7300-19D7-42D8-AACE-CD8C747924B4}"/>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813599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CD79AA3-B20B-4D96-AF09-52B0C3BCFB3F}" type="slidenum">
              <a:rPr lang="en-CA" smtClean="0"/>
              <a:t>28</a:t>
            </a:fld>
            <a:endParaRPr lang="en-CA"/>
          </a:p>
        </p:txBody>
      </p:sp>
      <p:sp>
        <p:nvSpPr>
          <p:cNvPr id="5" name="Footer Placeholder 4">
            <a:extLst>
              <a:ext uri="{FF2B5EF4-FFF2-40B4-BE49-F238E27FC236}">
                <a16:creationId xmlns:a16="http://schemas.microsoft.com/office/drawing/2014/main" id="{80C0D6D2-9BA3-494E-8A56-D08E49E7087F}"/>
              </a:ext>
            </a:extLst>
          </p:cNvPr>
          <p:cNvSpPr>
            <a:spLocks noGrp="1"/>
          </p:cNvSpPr>
          <p:nvPr>
            <p:ph type="ftr" sz="quarter" idx="11"/>
          </p:nvPr>
        </p:nvSpPr>
        <p:spPr/>
        <p:txBody>
          <a:bodyPr/>
          <a:lstStyle/>
          <a:p>
            <a:r>
              <a:rPr lang="en-US"/>
              <a:t>RM/COL Session 3</a:t>
            </a:r>
          </a:p>
        </p:txBody>
      </p:sp>
    </p:spTree>
    <p:extLst>
      <p:ext uri="{BB962C8B-B14F-4D97-AF65-F5344CB8AC3E}">
        <p14:creationId xmlns:p14="http://schemas.microsoft.com/office/powerpoint/2010/main" val="22197825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0"/>
            <a:ext cx="12191999" cy="6894285"/>
          </a:xfrm>
          <a:prstGeom prst="rect">
            <a:avLst/>
          </a:prstGeom>
        </p:spPr>
      </p:pic>
      <p:sp>
        <p:nvSpPr>
          <p:cNvPr id="2" name="Title 1"/>
          <p:cNvSpPr>
            <a:spLocks noGrp="1"/>
          </p:cNvSpPr>
          <p:nvPr>
            <p:ph type="title"/>
          </p:nvPr>
        </p:nvSpPr>
        <p:spPr>
          <a:xfrm>
            <a:off x="455365" y="122467"/>
            <a:ext cx="11460864" cy="5178843"/>
          </a:xfrm>
        </p:spPr>
        <p:txBody>
          <a:bodyPr>
            <a:noAutofit/>
          </a:bodyPr>
          <a:lstStyle>
            <a:lvl1pPr algn="ctr">
              <a:defRPr lang="en-US" sz="60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687786" y="5203334"/>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2"/>
            <a:ext cx="5376104" cy="892665"/>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204182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1469839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3"/>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ECD245-0481-414C-AD4C-E009E2C29EB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F6E461-C688-473F-9C03-55D0626563F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019BB-40F5-4E27-AF33-C72AEC2A297A}"/>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04D6CBF-C71A-4145-9863-CC7A16DA674C}"/>
              </a:ext>
            </a:extLst>
          </p:cNvPr>
          <p:cNvSpPr>
            <a:spLocks noGrp="1"/>
          </p:cNvSpPr>
          <p:nvPr>
            <p:ph type="dt" sz="half" idx="10"/>
          </p:nvPr>
        </p:nvSpPr>
        <p:spPr/>
        <p:txBody>
          <a:bodyPr/>
          <a:lstStyle/>
          <a:p>
            <a:fld id="{CD03EA6F-09DB-443B-B17A-76613FDF79B8}" type="datetimeFigureOut">
              <a:rPr lang="en-US" smtClean="0"/>
              <a:pPr/>
              <a:t>5/31/2018</a:t>
            </a:fld>
            <a:endParaRPr lang="en-US"/>
          </a:p>
        </p:txBody>
      </p:sp>
      <p:sp>
        <p:nvSpPr>
          <p:cNvPr id="4" name="Footer Placeholder 3">
            <a:extLst>
              <a:ext uri="{FF2B5EF4-FFF2-40B4-BE49-F238E27FC236}">
                <a16:creationId xmlns:a16="http://schemas.microsoft.com/office/drawing/2014/main" id="{D34E2F0E-7F28-4240-814E-0AA06CA3272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CBA040-0BB7-465D-B7C3-893A4DEE3553}"/>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D089DE07-5E6E-47CE-A7AF-E35C83DE9AD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Tree>
    <p:extLst>
      <p:ext uri="{BB962C8B-B14F-4D97-AF65-F5344CB8AC3E}">
        <p14:creationId xmlns:p14="http://schemas.microsoft.com/office/powerpoint/2010/main" val="1281032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7621BA4-DBAF-4A2B-B85A-A8A4C0C496F8}"/>
              </a:ext>
            </a:extLst>
          </p:cNvPr>
          <p:cNvSpPr>
            <a:spLocks noGrp="1"/>
          </p:cNvSpPr>
          <p:nvPr>
            <p:ph type="dt" sz="half" idx="10"/>
          </p:nvPr>
        </p:nvSpPr>
        <p:spPr/>
        <p:txBody>
          <a:bodyPr/>
          <a:lstStyle/>
          <a:p>
            <a:fld id="{CD03EA6F-09DB-443B-B17A-76613FDF79B8}" type="datetimeFigureOut">
              <a:rPr lang="en-US" smtClean="0"/>
              <a:pPr/>
              <a:t>5/31/2018</a:t>
            </a:fld>
            <a:endParaRPr lang="en-US"/>
          </a:p>
        </p:txBody>
      </p:sp>
      <p:sp>
        <p:nvSpPr>
          <p:cNvPr id="4" name="Footer Placeholder 3">
            <a:extLst>
              <a:ext uri="{FF2B5EF4-FFF2-40B4-BE49-F238E27FC236}">
                <a16:creationId xmlns:a16="http://schemas.microsoft.com/office/drawing/2014/main" id="{7F63AE1B-1DFA-4688-9537-39CB9A4BE93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1F954B-8314-4935-B65C-93C75E09C394}"/>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3C3ABB79-15E8-460F-9CA8-DD5F0CF85C2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911"/>
          <a:stretch/>
        </p:blipFill>
        <p:spPr>
          <a:xfrm>
            <a:off x="-33866" y="-38101"/>
            <a:ext cx="4738068" cy="6896101"/>
          </a:xfrm>
          <a:prstGeom prst="rect">
            <a:avLst/>
          </a:prstGeom>
        </p:spPr>
      </p:pic>
    </p:spTree>
    <p:extLst>
      <p:ext uri="{BB962C8B-B14F-4D97-AF65-F5344CB8AC3E}">
        <p14:creationId xmlns:p14="http://schemas.microsoft.com/office/powerpoint/2010/main" val="445372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Completely blank">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40252321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7C448-C7B9-4CEA-A569-1927D70CA48D}"/>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1A95CE4C-C8D6-496E-85D8-9CCEBA31DC19}"/>
              </a:ext>
            </a:extLst>
          </p:cNvPr>
          <p:cNvSpPr>
            <a:spLocks noGrp="1"/>
          </p:cNvSpPr>
          <p:nvPr>
            <p:ph type="dt" sz="half" idx="10"/>
          </p:nvPr>
        </p:nvSpPr>
        <p:spPr/>
        <p:txBody>
          <a:bodyPr/>
          <a:lstStyle/>
          <a:p>
            <a:fld id="{CD03EA6F-09DB-443B-B17A-76613FDF79B8}" type="datetimeFigureOut">
              <a:rPr lang="en-US" smtClean="0"/>
              <a:pPr/>
              <a:t>5/31/2018</a:t>
            </a:fld>
            <a:endParaRPr lang="en-US"/>
          </a:p>
        </p:txBody>
      </p:sp>
      <p:sp>
        <p:nvSpPr>
          <p:cNvPr id="4" name="Footer Placeholder 3">
            <a:extLst>
              <a:ext uri="{FF2B5EF4-FFF2-40B4-BE49-F238E27FC236}">
                <a16:creationId xmlns:a16="http://schemas.microsoft.com/office/drawing/2014/main" id="{AC18D0A7-F220-4908-99D8-4799DCB12A3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198071-6BFF-4B67-8E72-025B968423F9}"/>
              </a:ext>
            </a:extLst>
          </p:cNvPr>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3826579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5/31/2018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4623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673426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5/31/2018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5338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5/31/2018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1435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5/31/2018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81876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5/31/2018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211613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5/31/2018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777561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5/31/2018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a:p>
        </p:txBody>
      </p:sp>
    </p:spTree>
    <p:extLst>
      <p:ext uri="{BB962C8B-B14F-4D97-AF65-F5344CB8AC3E}">
        <p14:creationId xmlns:p14="http://schemas.microsoft.com/office/powerpoint/2010/main" val="2105461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F17B360-CB58-4577-B560-1A67FD772D50}"/>
              </a:ext>
            </a:extLst>
          </p:cNvPr>
          <p:cNvPicPr>
            <a:picLocks noChangeAspect="1"/>
          </p:cNvPicPr>
          <p:nvPr userDrawn="1"/>
        </p:nvPicPr>
        <p:blipFill rotWithShape="1">
          <a:blip r:embed="rId20"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pic>
        <p:nvPicPr>
          <p:cNvPr id="9" name="Picture 8">
            <a:extLst>
              <a:ext uri="{FF2B5EF4-FFF2-40B4-BE49-F238E27FC236}">
                <a16:creationId xmlns:a16="http://schemas.microsoft.com/office/drawing/2014/main" id="{8196368B-AEB8-4975-80C1-47E30510F47C}"/>
              </a:ext>
            </a:extLst>
          </p:cNvPr>
          <p:cNvPicPr>
            <a:picLocks noChangeAspect="1"/>
          </p:cNvPicPr>
          <p:nvPr userDrawn="1"/>
        </p:nvPicPr>
        <p:blipFill rotWithShape="1">
          <a:blip r:embed="rId21" cstate="print">
            <a:extLst>
              <a:ext uri="{28A0092B-C50C-407E-A947-70E740481C1C}">
                <a14:useLocalDpi xmlns:a14="http://schemas.microsoft.com/office/drawing/2010/main" val="0"/>
              </a:ext>
            </a:extLst>
          </a:blip>
          <a:srcRect/>
          <a:stretch/>
        </p:blipFill>
        <p:spPr>
          <a:xfrm>
            <a:off x="11280249" y="6015831"/>
            <a:ext cx="604303" cy="681037"/>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5/31/2018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a:p>
        </p:txBody>
      </p:sp>
    </p:spTree>
    <p:extLst>
      <p:ext uri="{BB962C8B-B14F-4D97-AF65-F5344CB8AC3E}">
        <p14:creationId xmlns:p14="http://schemas.microsoft.com/office/powerpoint/2010/main" val="4098781964"/>
      </p:ext>
    </p:extLst>
  </p:cSld>
  <p:clrMap bg1="lt1" tx1="dk1" bg2="lt2" tx2="dk2" accent1="accent1" accent2="accent2" accent3="accent3" accent4="accent4" accent5="accent5" accent6="accent6" hlink="hlink" folHlink="folHlink"/>
  <p:sldLayoutIdLst>
    <p:sldLayoutId id="214748366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665" r:id="rId12"/>
    <p:sldLayoutId id="2147483683" r:id="rId13"/>
    <p:sldLayoutId id="2147483684" r:id="rId14"/>
    <p:sldLayoutId id="2147483727" r:id="rId15"/>
    <p:sldLayoutId id="2147483731" r:id="rId16"/>
    <p:sldLayoutId id="2147483734" r:id="rId17"/>
    <p:sldLayoutId id="2147483735"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oasis.co.org/handle/11599/501"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z5E6WHoglWk"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D56F3B-59B5-4B6F-AF48-C664E8773C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 y="-36285"/>
            <a:ext cx="12191999" cy="6894285"/>
          </a:xfrm>
          <a:prstGeom prst="rect">
            <a:avLst/>
          </a:prstGeom>
        </p:spPr>
      </p:pic>
      <p:sp>
        <p:nvSpPr>
          <p:cNvPr id="5" name="Isosceles Triangle 4"/>
          <p:cNvSpPr/>
          <p:nvPr/>
        </p:nvSpPr>
        <p:spPr>
          <a:xfrm>
            <a:off x="2286000" y="3581400"/>
            <a:ext cx="8382000" cy="327660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a:extLst>
              <a:ext uri="{FF2B5EF4-FFF2-40B4-BE49-F238E27FC236}">
                <a16:creationId xmlns:a16="http://schemas.microsoft.com/office/drawing/2014/main" id="{74871D83-E070-4DA0-B9F8-2A61AD11C564}"/>
              </a:ext>
            </a:extLst>
          </p:cNvPr>
          <p:cNvSpPr>
            <a:spLocks noGrp="1"/>
          </p:cNvSpPr>
          <p:nvPr>
            <p:ph type="title"/>
          </p:nvPr>
        </p:nvSpPr>
        <p:spPr>
          <a:xfrm>
            <a:off x="838201" y="2464803"/>
            <a:ext cx="10515600" cy="1325563"/>
          </a:xfrm>
        </p:spPr>
        <p:txBody>
          <a:bodyPr>
            <a:noAutofit/>
          </a:bodyPr>
          <a:lstStyle/>
          <a:p>
            <a:pPr algn="ctr"/>
            <a:r>
              <a:rPr lang="en-US" sz="8000" dirty="0">
                <a:solidFill>
                  <a:srgbClr val="290088"/>
                </a:solidFill>
              </a:rPr>
              <a:t>Quality Assurance tools</a:t>
            </a:r>
            <a:br>
              <a:rPr lang="en-US" sz="9600" dirty="0">
                <a:solidFill>
                  <a:srgbClr val="290088"/>
                </a:solidFill>
              </a:rPr>
            </a:br>
            <a:endParaRPr lang="en-CA" sz="9600" dirty="0">
              <a:solidFill>
                <a:srgbClr val="290088"/>
              </a:solidFill>
            </a:endParaRPr>
          </a:p>
        </p:txBody>
      </p:sp>
      <p:sp>
        <p:nvSpPr>
          <p:cNvPr id="15" name="Text Placeholder 14">
            <a:extLst>
              <a:ext uri="{FF2B5EF4-FFF2-40B4-BE49-F238E27FC236}">
                <a16:creationId xmlns:a16="http://schemas.microsoft.com/office/drawing/2014/main" id="{0BE18172-2568-486E-BBCF-99CB76FFE929}"/>
              </a:ext>
            </a:extLst>
          </p:cNvPr>
          <p:cNvSpPr>
            <a:spLocks noGrp="1"/>
          </p:cNvSpPr>
          <p:nvPr>
            <p:ph type="body" sz="quarter" idx="4294967295"/>
          </p:nvPr>
        </p:nvSpPr>
        <p:spPr>
          <a:xfrm>
            <a:off x="6661946" y="4936427"/>
            <a:ext cx="4999037" cy="1800123"/>
          </a:xfrm>
        </p:spPr>
        <p:txBody>
          <a:bodyPr>
            <a:normAutofit/>
          </a:bodyPr>
          <a:lstStyle/>
          <a:p>
            <a:pPr marL="0" indent="0">
              <a:buNone/>
            </a:pPr>
            <a:r>
              <a:rPr lang="en-US" sz="2400" dirty="0">
                <a:solidFill>
                  <a:srgbClr val="290088"/>
                </a:solidFill>
              </a:rPr>
              <a:t>Romeela Mohee</a:t>
            </a:r>
            <a:br>
              <a:rPr lang="en-US" sz="2000" dirty="0">
                <a:solidFill>
                  <a:srgbClr val="290088"/>
                </a:solidFill>
              </a:rPr>
            </a:br>
            <a:r>
              <a:rPr lang="en-US" sz="2000" dirty="0">
                <a:solidFill>
                  <a:srgbClr val="290088"/>
                </a:solidFill>
              </a:rPr>
              <a:t>Education Specialist: Higher Education</a:t>
            </a:r>
            <a:endParaRPr lang="en-CA" sz="2000" dirty="0">
              <a:solidFill>
                <a:srgbClr val="290088"/>
              </a:solidFill>
            </a:endParaRPr>
          </a:p>
          <a:p>
            <a:pPr marL="0" indent="0">
              <a:buNone/>
            </a:pPr>
            <a:br>
              <a:rPr lang="en-US" sz="2000" dirty="0">
                <a:solidFill>
                  <a:srgbClr val="290088"/>
                </a:solidFill>
              </a:rPr>
            </a:br>
            <a:r>
              <a:rPr lang="en-US" sz="2000" dirty="0">
                <a:solidFill>
                  <a:srgbClr val="290088"/>
                </a:solidFill>
              </a:rPr>
              <a:t>PEBL workshop</a:t>
            </a:r>
          </a:p>
          <a:p>
            <a:pPr marL="0" indent="0">
              <a:buNone/>
            </a:pPr>
            <a:r>
              <a:rPr lang="en-US" sz="2000" dirty="0">
                <a:solidFill>
                  <a:srgbClr val="290088"/>
                </a:solidFill>
              </a:rPr>
              <a:t>Nairobi, 17-20 April 2018</a:t>
            </a:r>
          </a:p>
        </p:txBody>
      </p:sp>
      <p:pic>
        <p:nvPicPr>
          <p:cNvPr id="3" name="Picture 2">
            <a:extLst>
              <a:ext uri="{FF2B5EF4-FFF2-40B4-BE49-F238E27FC236}">
                <a16:creationId xmlns:a16="http://schemas.microsoft.com/office/drawing/2014/main" id="{296D6DAE-206A-4944-A3E1-AAC8701A75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497" y="4860227"/>
            <a:ext cx="1545932" cy="1821668"/>
          </a:xfrm>
          <a:prstGeom prst="rect">
            <a:avLst/>
          </a:prstGeom>
        </p:spPr>
      </p:pic>
    </p:spTree>
    <p:extLst>
      <p:ext uri="{BB962C8B-B14F-4D97-AF65-F5344CB8AC3E}">
        <p14:creationId xmlns:p14="http://schemas.microsoft.com/office/powerpoint/2010/main" val="254591681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FB242-1000-4326-9EC8-1C67E46E708F}"/>
              </a:ext>
            </a:extLst>
          </p:cNvPr>
          <p:cNvSpPr>
            <a:spLocks noGrp="1"/>
          </p:cNvSpPr>
          <p:nvPr>
            <p:ph type="title"/>
          </p:nvPr>
        </p:nvSpPr>
        <p:spPr/>
        <p:txBody>
          <a:bodyPr/>
          <a:lstStyle/>
          <a:p>
            <a:r>
              <a:rPr lang="en-US" dirty="0"/>
              <a:t>QA policy</a:t>
            </a:r>
          </a:p>
        </p:txBody>
      </p:sp>
    </p:spTree>
    <p:extLst>
      <p:ext uri="{BB962C8B-B14F-4D97-AF65-F5344CB8AC3E}">
        <p14:creationId xmlns:p14="http://schemas.microsoft.com/office/powerpoint/2010/main" val="4164118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Elements of QA policy</a:t>
            </a:r>
          </a:p>
        </p:txBody>
      </p:sp>
      <p:sp>
        <p:nvSpPr>
          <p:cNvPr id="3" name="Content Placeholder 2"/>
          <p:cNvSpPr>
            <a:spLocks noGrp="1"/>
          </p:cNvSpPr>
          <p:nvPr>
            <p:ph idx="1"/>
          </p:nvPr>
        </p:nvSpPr>
        <p:spPr/>
        <p:txBody>
          <a:bodyPr>
            <a:normAutofit lnSpcReduction="10000"/>
          </a:bodyPr>
          <a:lstStyle/>
          <a:p>
            <a:r>
              <a:rPr lang="en-US" dirty="0"/>
              <a:t>All activities that promote quality assurance should be documented in a university’s quality assurance policy.</a:t>
            </a:r>
          </a:p>
          <a:p>
            <a:r>
              <a:rPr lang="en-US" dirty="0"/>
              <a:t> </a:t>
            </a:r>
            <a:r>
              <a:rPr lang="en-US" dirty="0">
                <a:solidFill>
                  <a:srgbClr val="FF0000"/>
                </a:solidFill>
              </a:rPr>
              <a:t>A comprehensive policy allows a university to articulate in a single document its values, goals and objectives in the area of quality assurance as well as the activities that enable it to meet these goals and objectives.</a:t>
            </a:r>
          </a:p>
          <a:p>
            <a:r>
              <a:rPr lang="en-US" dirty="0"/>
              <a:t>It helps to ensure that there is a common terminology to support quality assurance, and that activities related to quality assurance are carried out consistently across programs, services, or units over time. </a:t>
            </a:r>
          </a:p>
          <a:p>
            <a:r>
              <a:rPr lang="en-US" dirty="0"/>
              <a:t>It facilitates communication and dialogue, and ultimately ensures an effective process.</a:t>
            </a:r>
          </a:p>
        </p:txBody>
      </p:sp>
    </p:spTree>
    <p:extLst>
      <p:ext uri="{BB962C8B-B14F-4D97-AF65-F5344CB8AC3E}">
        <p14:creationId xmlns:p14="http://schemas.microsoft.com/office/powerpoint/2010/main" val="2519506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QA policy</a:t>
            </a:r>
          </a:p>
        </p:txBody>
      </p:sp>
      <p:sp>
        <p:nvSpPr>
          <p:cNvPr id="3" name="Content Placeholder 2"/>
          <p:cNvSpPr>
            <a:spLocks noGrp="1"/>
          </p:cNvSpPr>
          <p:nvPr>
            <p:ph idx="1"/>
          </p:nvPr>
        </p:nvSpPr>
        <p:spPr/>
        <p:txBody>
          <a:bodyPr>
            <a:normAutofit fontScale="92500"/>
          </a:bodyPr>
          <a:lstStyle/>
          <a:p>
            <a:r>
              <a:rPr lang="en-US" dirty="0"/>
              <a:t>Institution policy in quality that defines the institution goal and standard and that reflects the values and principles of its mission statement</a:t>
            </a:r>
          </a:p>
          <a:p>
            <a:r>
              <a:rPr lang="en-US" dirty="0"/>
              <a:t>Develop an operational plan that describe the processes that will monitor quality and performance indicators and assigns responsibility for implementation</a:t>
            </a:r>
          </a:p>
          <a:p>
            <a:pPr lvl="1"/>
            <a:r>
              <a:rPr lang="en-US" dirty="0"/>
              <a:t>Op plan –identifies analyses and maps critical functions. Describe steps in all procedures, standards of performance ( turnaround time for student assignments….)</a:t>
            </a:r>
          </a:p>
          <a:p>
            <a:r>
              <a:rPr lang="en-US" dirty="0"/>
              <a:t>It should describe the various review processes (academic and non-academic) and other related quality assurance activities, and include the lines of accountability and responsibility as well as timelines for key steps of each process.</a:t>
            </a:r>
          </a:p>
        </p:txBody>
      </p:sp>
      <p:sp>
        <p:nvSpPr>
          <p:cNvPr id="4" name="TextBox 3">
            <a:extLst>
              <a:ext uri="{FF2B5EF4-FFF2-40B4-BE49-F238E27FC236}">
                <a16:creationId xmlns:a16="http://schemas.microsoft.com/office/drawing/2014/main" id="{209DD718-113F-4F9A-B469-E821536D74C3}"/>
              </a:ext>
            </a:extLst>
          </p:cNvPr>
          <p:cNvSpPr txBox="1"/>
          <p:nvPr/>
        </p:nvSpPr>
        <p:spPr>
          <a:xfrm>
            <a:off x="940525" y="6211669"/>
            <a:ext cx="10920549" cy="646331"/>
          </a:xfrm>
          <a:prstGeom prst="rect">
            <a:avLst/>
          </a:prstGeom>
          <a:noFill/>
        </p:spPr>
        <p:txBody>
          <a:bodyPr wrap="square" rtlCol="0">
            <a:spAutoFit/>
          </a:bodyPr>
          <a:lstStyle/>
          <a:p>
            <a:r>
              <a:rPr lang="en-US" dirty="0"/>
              <a:t>Reference: From tools to an internal quality assurance system. University of Duisburg-Essen, Germany. http://www.iiep.unesco.org/</a:t>
            </a:r>
          </a:p>
        </p:txBody>
      </p:sp>
    </p:spTree>
    <p:extLst>
      <p:ext uri="{BB962C8B-B14F-4D97-AF65-F5344CB8AC3E}">
        <p14:creationId xmlns:p14="http://schemas.microsoft.com/office/powerpoint/2010/main" val="1233112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C6616-D645-467C-9991-008C147ACF8B}"/>
              </a:ext>
            </a:extLst>
          </p:cNvPr>
          <p:cNvSpPr>
            <a:spLocks noGrp="1"/>
          </p:cNvSpPr>
          <p:nvPr>
            <p:ph type="title"/>
          </p:nvPr>
        </p:nvSpPr>
        <p:spPr/>
        <p:txBody>
          <a:bodyPr/>
          <a:lstStyle/>
          <a:p>
            <a:r>
              <a:rPr lang="en-US" dirty="0"/>
              <a:t>QA policy ( Open University of Mauritius)</a:t>
            </a:r>
          </a:p>
        </p:txBody>
      </p:sp>
      <p:sp>
        <p:nvSpPr>
          <p:cNvPr id="3" name="Content Placeholder 2">
            <a:extLst>
              <a:ext uri="{FF2B5EF4-FFF2-40B4-BE49-F238E27FC236}">
                <a16:creationId xmlns:a16="http://schemas.microsoft.com/office/drawing/2014/main" id="{70A1CF51-D630-4317-B8CE-BC26862F630D}"/>
              </a:ext>
            </a:extLst>
          </p:cNvPr>
          <p:cNvSpPr>
            <a:spLocks noGrp="1"/>
          </p:cNvSpPr>
          <p:nvPr>
            <p:ph idx="1"/>
          </p:nvPr>
        </p:nvSpPr>
        <p:spPr/>
        <p:txBody>
          <a:bodyPr>
            <a:normAutofit fontScale="92500" lnSpcReduction="10000"/>
          </a:bodyPr>
          <a:lstStyle/>
          <a:p>
            <a:r>
              <a:rPr lang="en-GB" dirty="0"/>
              <a:t>The QA policy provides for transparent and more explicit quality assurance measures to promote effectiveness in the implementation of quality standards and criteria by;</a:t>
            </a:r>
            <a:endParaRPr lang="en-US" dirty="0"/>
          </a:p>
          <a:p>
            <a:pPr lvl="1"/>
            <a:r>
              <a:rPr lang="en-GB" dirty="0"/>
              <a:t>Establishing key QA management structures, including a quality assurance unit and corresponding committees to monitor and review quality assurance practices</a:t>
            </a:r>
            <a:endParaRPr lang="en-US" dirty="0"/>
          </a:p>
          <a:p>
            <a:pPr lvl="1"/>
            <a:r>
              <a:rPr lang="en-GB" dirty="0"/>
              <a:t>Developing a </a:t>
            </a:r>
            <a:r>
              <a:rPr lang="en-GB" dirty="0">
                <a:solidFill>
                  <a:srgbClr val="FF0000"/>
                </a:solidFill>
              </a:rPr>
              <a:t>quality assurance manual </a:t>
            </a:r>
            <a:r>
              <a:rPr lang="en-GB" dirty="0"/>
              <a:t>and procedures</a:t>
            </a:r>
            <a:endParaRPr lang="en-US" dirty="0"/>
          </a:p>
          <a:p>
            <a:pPr lvl="1"/>
            <a:r>
              <a:rPr lang="en-GB" dirty="0"/>
              <a:t>Developing formal mechanisms or policy for development, approval, monitoring and review of programmes, courses and awards</a:t>
            </a:r>
            <a:endParaRPr lang="en-US" dirty="0"/>
          </a:p>
          <a:p>
            <a:pPr lvl="1"/>
            <a:r>
              <a:rPr lang="en-GB" dirty="0"/>
              <a:t>Designing and implementing a comprehensive learner support system, which ensures that tutorial, counselling, pastoral and academic support required by learners are considered in programme and course design, development and production of distance learning products and services</a:t>
            </a:r>
            <a:endParaRPr lang="en-US" dirty="0"/>
          </a:p>
          <a:p>
            <a:pPr lvl="1"/>
            <a:r>
              <a:rPr lang="en-GB" dirty="0"/>
              <a:t>Ensuring institutional compliance with national and international quality standards</a:t>
            </a:r>
            <a:br>
              <a:rPr lang="en-GB" dirty="0"/>
            </a:br>
            <a:r>
              <a:rPr lang="en-GB" dirty="0"/>
              <a:t> </a:t>
            </a:r>
            <a:endParaRPr lang="en-US" dirty="0"/>
          </a:p>
          <a:p>
            <a:endParaRPr lang="en-US" dirty="0"/>
          </a:p>
        </p:txBody>
      </p:sp>
      <p:sp>
        <p:nvSpPr>
          <p:cNvPr id="4" name="TextBox 3">
            <a:extLst>
              <a:ext uri="{FF2B5EF4-FFF2-40B4-BE49-F238E27FC236}">
                <a16:creationId xmlns:a16="http://schemas.microsoft.com/office/drawing/2014/main" id="{B52DCAF9-DD34-4967-93E1-27EEF47138C4}"/>
              </a:ext>
            </a:extLst>
          </p:cNvPr>
          <p:cNvSpPr txBox="1"/>
          <p:nvPr/>
        </p:nvSpPr>
        <p:spPr>
          <a:xfrm>
            <a:off x="4415481" y="5997146"/>
            <a:ext cx="6384325" cy="369332"/>
          </a:xfrm>
          <a:prstGeom prst="rect">
            <a:avLst/>
          </a:prstGeom>
          <a:noFill/>
        </p:spPr>
        <p:txBody>
          <a:bodyPr wrap="square" rtlCol="0">
            <a:spAutoFit/>
          </a:bodyPr>
          <a:lstStyle/>
          <a:p>
            <a:r>
              <a:rPr lang="en-US" dirty="0"/>
              <a:t>Source: OUM policy document. </a:t>
            </a:r>
            <a:r>
              <a:rPr lang="en-US" dirty="0" err="1"/>
              <a:t>T.Nhundu</a:t>
            </a:r>
            <a:r>
              <a:rPr lang="en-US" dirty="0"/>
              <a:t>. April 2018.</a:t>
            </a:r>
            <a:endParaRPr lang="en-US" sz="2000" dirty="0"/>
          </a:p>
        </p:txBody>
      </p:sp>
    </p:spTree>
    <p:extLst>
      <p:ext uri="{BB962C8B-B14F-4D97-AF65-F5344CB8AC3E}">
        <p14:creationId xmlns:p14="http://schemas.microsoft.com/office/powerpoint/2010/main" val="512381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QA manual/handbook</a:t>
            </a:r>
          </a:p>
        </p:txBody>
      </p:sp>
      <p:sp>
        <p:nvSpPr>
          <p:cNvPr id="3" name="Content Placeholder 2"/>
          <p:cNvSpPr>
            <a:spLocks noGrp="1"/>
          </p:cNvSpPr>
          <p:nvPr>
            <p:ph idx="1"/>
          </p:nvPr>
        </p:nvSpPr>
        <p:spPr/>
        <p:txBody>
          <a:bodyPr/>
          <a:lstStyle/>
          <a:p>
            <a:r>
              <a:rPr lang="en-US" dirty="0"/>
              <a:t>A QA manual/handbook will contain</a:t>
            </a:r>
          </a:p>
          <a:p>
            <a:pPr lvl="1"/>
            <a:r>
              <a:rPr lang="en-US" dirty="0"/>
              <a:t>Glossary of key terms </a:t>
            </a:r>
          </a:p>
          <a:p>
            <a:pPr lvl="1"/>
            <a:r>
              <a:rPr lang="en-US" dirty="0"/>
              <a:t>procedures for implementing, modifying, and terminating a study </a:t>
            </a:r>
            <a:r>
              <a:rPr lang="en-US" dirty="0" err="1"/>
              <a:t>programme</a:t>
            </a:r>
            <a:r>
              <a:rPr lang="en-US" dirty="0"/>
              <a:t>, using flowcharts and written descriptions; </a:t>
            </a:r>
          </a:p>
          <a:p>
            <a:pPr lvl="1"/>
            <a:r>
              <a:rPr lang="en-US" dirty="0"/>
              <a:t>tools for internal quality assurance and their application in study programmes, departments, and faculties. </a:t>
            </a:r>
          </a:p>
          <a:p>
            <a:pPr lvl="1"/>
            <a:r>
              <a:rPr lang="en-US" dirty="0"/>
              <a:t>Glossary of key terms </a:t>
            </a:r>
          </a:p>
          <a:p>
            <a:pPr lvl="1"/>
            <a:r>
              <a:rPr lang="en-US" dirty="0"/>
              <a:t>Main QA tools used at the institution</a:t>
            </a:r>
          </a:p>
          <a:p>
            <a:pPr lvl="1"/>
            <a:endParaRPr lang="en-US" dirty="0"/>
          </a:p>
        </p:txBody>
      </p:sp>
    </p:spTree>
    <p:extLst>
      <p:ext uri="{BB962C8B-B14F-4D97-AF65-F5344CB8AC3E}">
        <p14:creationId xmlns:p14="http://schemas.microsoft.com/office/powerpoint/2010/main" val="1153665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Self Assessment</a:t>
            </a:r>
          </a:p>
        </p:txBody>
      </p:sp>
      <p:sp>
        <p:nvSpPr>
          <p:cNvPr id="5" name="Content Placeholder 4"/>
          <p:cNvSpPr>
            <a:spLocks noGrp="1"/>
          </p:cNvSpPr>
          <p:nvPr>
            <p:ph idx="1"/>
          </p:nvPr>
        </p:nvSpPr>
        <p:spPr/>
        <p:txBody>
          <a:bodyPr>
            <a:normAutofit fontScale="92500" lnSpcReduction="10000"/>
          </a:bodyPr>
          <a:lstStyle/>
          <a:p>
            <a:r>
              <a:rPr lang="en-CA" dirty="0"/>
              <a:t>A Self- Assessment Report (SAR) is a formal tool used by institutions to assess the quality of a program, from the perspective of its’ instructors.  </a:t>
            </a:r>
          </a:p>
          <a:p>
            <a:r>
              <a:rPr lang="en-CA" dirty="0"/>
              <a:t>Self-Assessments give instructors the opportunity to provide their institutions with thoughtful, structured feedback about the strengths and weakness of program or course. </a:t>
            </a:r>
          </a:p>
          <a:p>
            <a:r>
              <a:rPr lang="en-CA" dirty="0"/>
              <a:t>These reports are not intended to be disciplinary tools; instead, they are tools intended  to support instructors, and  institution as a whole, in their development as providers of quality education.   </a:t>
            </a:r>
          </a:p>
          <a:p>
            <a:r>
              <a:rPr lang="en-CA" dirty="0"/>
              <a:t>SARs are most effective when they include not only strengths and weaknesses, but also actionable suggestions about what is needed to improve.  They should be filled out honestly, critically and at regular intervals.</a:t>
            </a:r>
            <a:endParaRPr lang="en-US" dirty="0"/>
          </a:p>
          <a:p>
            <a:endParaRPr lang="en-US" dirty="0"/>
          </a:p>
        </p:txBody>
      </p:sp>
    </p:spTree>
    <p:extLst>
      <p:ext uri="{BB962C8B-B14F-4D97-AF65-F5344CB8AC3E}">
        <p14:creationId xmlns:p14="http://schemas.microsoft.com/office/powerpoint/2010/main" val="239186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05744-AF11-460A-A63E-E7C488889797}"/>
              </a:ext>
            </a:extLst>
          </p:cNvPr>
          <p:cNvSpPr>
            <a:spLocks noGrp="1"/>
          </p:cNvSpPr>
          <p:nvPr>
            <p:ph type="title"/>
          </p:nvPr>
        </p:nvSpPr>
        <p:spPr/>
        <p:txBody>
          <a:bodyPr/>
          <a:lstStyle/>
          <a:p>
            <a:r>
              <a:rPr lang="en-US" dirty="0"/>
              <a:t>Internal institutional audit</a:t>
            </a:r>
          </a:p>
        </p:txBody>
      </p:sp>
      <p:sp>
        <p:nvSpPr>
          <p:cNvPr id="3" name="Content Placeholder 2">
            <a:extLst>
              <a:ext uri="{FF2B5EF4-FFF2-40B4-BE49-F238E27FC236}">
                <a16:creationId xmlns:a16="http://schemas.microsoft.com/office/drawing/2014/main" id="{E9689335-E3EA-4DCA-85A2-59EAD877186D}"/>
              </a:ext>
            </a:extLst>
          </p:cNvPr>
          <p:cNvSpPr>
            <a:spLocks noGrp="1"/>
          </p:cNvSpPr>
          <p:nvPr>
            <p:ph sz="quarter" idx="1"/>
          </p:nvPr>
        </p:nvSpPr>
        <p:spPr>
          <a:xfrm>
            <a:off x="838200" y="1825625"/>
            <a:ext cx="8488680" cy="4351338"/>
          </a:xfrm>
        </p:spPr>
        <p:txBody>
          <a:bodyPr/>
          <a:lstStyle/>
          <a:p>
            <a:r>
              <a:rPr lang="en-US" dirty="0"/>
              <a:t>Common QA procedures in an audit are</a:t>
            </a:r>
          </a:p>
          <a:p>
            <a:pPr lvl="1"/>
            <a:r>
              <a:rPr lang="en-US" dirty="0"/>
              <a:t>Self study/self evaluation</a:t>
            </a:r>
          </a:p>
          <a:p>
            <a:pPr lvl="1"/>
            <a:r>
              <a:rPr lang="en-US" dirty="0"/>
              <a:t>Peer review by an expert panel</a:t>
            </a:r>
          </a:p>
          <a:p>
            <a:pPr lvl="1"/>
            <a:r>
              <a:rPr lang="en-US" dirty="0"/>
              <a:t>Use of statistical indicators and performance indicators; completion rates, overall grades</a:t>
            </a:r>
          </a:p>
          <a:p>
            <a:pPr lvl="1"/>
            <a:r>
              <a:rPr lang="en-US" dirty="0"/>
              <a:t>Surveys of key stakeholders such as students, graduate, employers, faculty</a:t>
            </a:r>
          </a:p>
          <a:p>
            <a:pPr lvl="1"/>
            <a:r>
              <a:rPr lang="en-US" dirty="0"/>
              <a:t>UNISA trial audit (2007) </a:t>
            </a:r>
          </a:p>
          <a:p>
            <a:pPr lvl="2"/>
            <a:r>
              <a:rPr lang="en-US" dirty="0"/>
              <a:t>29 Commendations and </a:t>
            </a:r>
            <a:r>
              <a:rPr lang="en-US"/>
              <a:t>5 recommendations</a:t>
            </a:r>
            <a:endParaRPr lang="en-US" dirty="0"/>
          </a:p>
        </p:txBody>
      </p:sp>
      <p:pic>
        <p:nvPicPr>
          <p:cNvPr id="4" name="Picture 3">
            <a:extLst>
              <a:ext uri="{FF2B5EF4-FFF2-40B4-BE49-F238E27FC236}">
                <a16:creationId xmlns:a16="http://schemas.microsoft.com/office/drawing/2014/main" id="{A53DD04F-3FD3-423F-9B06-CF209DE54BF5}"/>
              </a:ext>
            </a:extLst>
          </p:cNvPr>
          <p:cNvPicPr>
            <a:picLocks noChangeAspect="1"/>
          </p:cNvPicPr>
          <p:nvPr/>
        </p:nvPicPr>
        <p:blipFill>
          <a:blip r:embed="rId2"/>
          <a:stretch>
            <a:fillRect/>
          </a:stretch>
        </p:blipFill>
        <p:spPr>
          <a:xfrm>
            <a:off x="8771709" y="842726"/>
            <a:ext cx="3022590" cy="4215306"/>
          </a:xfrm>
          <a:prstGeom prst="rect">
            <a:avLst/>
          </a:prstGeom>
        </p:spPr>
      </p:pic>
      <p:sp>
        <p:nvSpPr>
          <p:cNvPr id="5" name="TextBox 4">
            <a:extLst>
              <a:ext uri="{FF2B5EF4-FFF2-40B4-BE49-F238E27FC236}">
                <a16:creationId xmlns:a16="http://schemas.microsoft.com/office/drawing/2014/main" id="{DCDF8B05-BFD0-46EC-9B5F-B3081331450F}"/>
              </a:ext>
            </a:extLst>
          </p:cNvPr>
          <p:cNvSpPr txBox="1"/>
          <p:nvPr/>
        </p:nvSpPr>
        <p:spPr>
          <a:xfrm>
            <a:off x="7087071" y="5293163"/>
            <a:ext cx="6211330" cy="369332"/>
          </a:xfrm>
          <a:prstGeom prst="rect">
            <a:avLst/>
          </a:prstGeom>
          <a:noFill/>
        </p:spPr>
        <p:txBody>
          <a:bodyPr wrap="square" rtlCol="0">
            <a:spAutoFit/>
          </a:bodyPr>
          <a:lstStyle/>
          <a:p>
            <a:r>
              <a:rPr lang="en-US" dirty="0"/>
              <a:t>Reference: http://oasis.col.org/handle/11599/211</a:t>
            </a:r>
          </a:p>
        </p:txBody>
      </p:sp>
    </p:spTree>
    <p:extLst>
      <p:ext uri="{BB962C8B-B14F-4D97-AF65-F5344CB8AC3E}">
        <p14:creationId xmlns:p14="http://schemas.microsoft.com/office/powerpoint/2010/main" val="1889048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COL tools</a:t>
            </a:r>
            <a:br>
              <a:rPr lang="en-US" dirty="0"/>
            </a:br>
            <a:endParaRPr lang="en-US" dirty="0"/>
          </a:p>
        </p:txBody>
      </p:sp>
    </p:spTree>
    <p:extLst>
      <p:ext uri="{BB962C8B-B14F-4D97-AF65-F5344CB8AC3E}">
        <p14:creationId xmlns:p14="http://schemas.microsoft.com/office/powerpoint/2010/main" val="11153364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COL tools</a:t>
            </a:r>
          </a:p>
        </p:txBody>
      </p:sp>
      <p:sp>
        <p:nvSpPr>
          <p:cNvPr id="4" name="Content Placeholder 3"/>
          <p:cNvSpPr>
            <a:spLocks noGrp="1"/>
          </p:cNvSpPr>
          <p:nvPr>
            <p:ph idx="1"/>
          </p:nvPr>
        </p:nvSpPr>
        <p:spPr/>
        <p:txBody>
          <a:bodyPr/>
          <a:lstStyle/>
          <a:p>
            <a:r>
              <a:rPr lang="en-US" dirty="0"/>
              <a:t>QA audit in Ghana and UNISA</a:t>
            </a:r>
          </a:p>
          <a:p>
            <a:r>
              <a:rPr lang="en-US" dirty="0"/>
              <a:t>COLRIM</a:t>
            </a:r>
          </a:p>
          <a:p>
            <a:r>
              <a:rPr lang="en-US" dirty="0"/>
              <a:t>QA toolkit for </a:t>
            </a:r>
          </a:p>
          <a:p>
            <a:r>
              <a:rPr lang="en-US" dirty="0"/>
              <a:t>TIPS framework for OER</a:t>
            </a:r>
          </a:p>
          <a:p>
            <a:r>
              <a:rPr lang="en-US" dirty="0"/>
              <a:t>Transnational Qualifications framework ( TQF)</a:t>
            </a:r>
          </a:p>
        </p:txBody>
      </p:sp>
    </p:spTree>
    <p:extLst>
      <p:ext uri="{BB962C8B-B14F-4D97-AF65-F5344CB8AC3E}">
        <p14:creationId xmlns:p14="http://schemas.microsoft.com/office/powerpoint/2010/main" val="1139396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 RIM – Commonwealth of Learning review and Improvement model</a:t>
            </a:r>
          </a:p>
        </p:txBody>
      </p:sp>
      <p:sp>
        <p:nvSpPr>
          <p:cNvPr id="3" name="Content Placeholder 2"/>
          <p:cNvSpPr>
            <a:spLocks noGrp="1"/>
          </p:cNvSpPr>
          <p:nvPr>
            <p:ph idx="1"/>
          </p:nvPr>
        </p:nvSpPr>
        <p:spPr>
          <a:xfrm>
            <a:off x="838200" y="1825625"/>
            <a:ext cx="7791450" cy="4351338"/>
          </a:xfrm>
        </p:spPr>
        <p:txBody>
          <a:bodyPr/>
          <a:lstStyle/>
          <a:p>
            <a:r>
              <a:rPr lang="en-US" dirty="0"/>
              <a:t>Combines internal and external quality assurance in a low-cost ‘do-it-yourself’ approach which does not require a panel of external experts </a:t>
            </a:r>
          </a:p>
          <a:p>
            <a:r>
              <a:rPr lang="en-US" dirty="0"/>
              <a:t>Develops systemic thinking and organizational learning </a:t>
            </a:r>
          </a:p>
          <a:p>
            <a:r>
              <a:rPr lang="en-US" dirty="0"/>
              <a:t>Offers credibility without high-stakes consequences for poor performance </a:t>
            </a:r>
          </a:p>
          <a:p>
            <a:r>
              <a:rPr lang="en-US" dirty="0"/>
              <a:t>Focuses on improvement and includes capacity building and developmental support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7852" y="2705100"/>
            <a:ext cx="4067948" cy="3239887"/>
          </a:xfrm>
          <a:prstGeom prst="rect">
            <a:avLst/>
          </a:prstGeom>
        </p:spPr>
      </p:pic>
      <p:sp>
        <p:nvSpPr>
          <p:cNvPr id="5" name="TextBox 4">
            <a:extLst>
              <a:ext uri="{FF2B5EF4-FFF2-40B4-BE49-F238E27FC236}">
                <a16:creationId xmlns:a16="http://schemas.microsoft.com/office/drawing/2014/main" id="{031494D3-8D38-4AC1-9A4D-643030D5BDAA}"/>
              </a:ext>
            </a:extLst>
          </p:cNvPr>
          <p:cNvSpPr txBox="1"/>
          <p:nvPr/>
        </p:nvSpPr>
        <p:spPr>
          <a:xfrm>
            <a:off x="1397726" y="6328954"/>
            <a:ext cx="5571308" cy="369332"/>
          </a:xfrm>
          <a:prstGeom prst="rect">
            <a:avLst/>
          </a:prstGeom>
          <a:noFill/>
        </p:spPr>
        <p:txBody>
          <a:bodyPr wrap="square" rtlCol="0">
            <a:spAutoFit/>
          </a:bodyPr>
          <a:lstStyle/>
          <a:p>
            <a:r>
              <a:rPr lang="en-US" dirty="0"/>
              <a:t>Reference: oasis.col.org/handle/11599/602</a:t>
            </a:r>
          </a:p>
        </p:txBody>
      </p:sp>
    </p:spTree>
    <p:extLst>
      <p:ext uri="{BB962C8B-B14F-4D97-AF65-F5344CB8AC3E}">
        <p14:creationId xmlns:p14="http://schemas.microsoft.com/office/powerpoint/2010/main" val="87345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504AA-34D1-4DE0-9F20-4A48B89EB1D0}"/>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868114F9-AE77-4783-8A43-2F8F15B3AB31}"/>
              </a:ext>
            </a:extLst>
          </p:cNvPr>
          <p:cNvSpPr>
            <a:spLocks noGrp="1"/>
          </p:cNvSpPr>
          <p:nvPr>
            <p:ph sz="half" idx="1"/>
          </p:nvPr>
        </p:nvSpPr>
        <p:spPr/>
        <p:txBody>
          <a:bodyPr/>
          <a:lstStyle/>
          <a:p>
            <a:r>
              <a:rPr lang="en-US" dirty="0"/>
              <a:t>Institutional QA</a:t>
            </a:r>
          </a:p>
          <a:p>
            <a:pPr lvl="1"/>
            <a:r>
              <a:rPr lang="en-US" dirty="0"/>
              <a:t>Quality management systems</a:t>
            </a:r>
          </a:p>
          <a:p>
            <a:pPr lvl="1"/>
            <a:r>
              <a:rPr lang="en-US" dirty="0"/>
              <a:t>QA policy</a:t>
            </a:r>
          </a:p>
          <a:p>
            <a:pPr lvl="1"/>
            <a:r>
              <a:rPr lang="en-US" dirty="0"/>
              <a:t>QA audit- Self assessment report</a:t>
            </a:r>
          </a:p>
          <a:p>
            <a:pPr lvl="1"/>
            <a:r>
              <a:rPr lang="en-US" dirty="0"/>
              <a:t>COLRIM</a:t>
            </a:r>
          </a:p>
          <a:p>
            <a:r>
              <a:rPr lang="en-US" dirty="0"/>
              <a:t>TQF</a:t>
            </a:r>
          </a:p>
        </p:txBody>
      </p:sp>
      <p:sp>
        <p:nvSpPr>
          <p:cNvPr id="4" name="Content Placeholder 3"/>
          <p:cNvSpPr>
            <a:spLocks noGrp="1"/>
          </p:cNvSpPr>
          <p:nvPr>
            <p:ph sz="half" idx="2"/>
          </p:nvPr>
        </p:nvSpPr>
        <p:spPr/>
        <p:txBody>
          <a:bodyPr/>
          <a:lstStyle/>
          <a:p>
            <a:r>
              <a:rPr lang="en-US" dirty="0"/>
              <a:t>Learning outcomes</a:t>
            </a:r>
          </a:p>
          <a:p>
            <a:pPr lvl="1"/>
            <a:r>
              <a:rPr lang="en-US" dirty="0"/>
              <a:t>Define QA mechanisms and tools in Higher education systems</a:t>
            </a:r>
          </a:p>
          <a:p>
            <a:pPr lvl="1"/>
            <a:r>
              <a:rPr lang="en-US" dirty="0"/>
              <a:t>Differentiate between QA tools at institution level</a:t>
            </a:r>
          </a:p>
        </p:txBody>
      </p:sp>
    </p:spTree>
    <p:extLst>
      <p:ext uri="{BB962C8B-B14F-4D97-AF65-F5344CB8AC3E}">
        <p14:creationId xmlns:p14="http://schemas.microsoft.com/office/powerpoint/2010/main" val="7926140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8978E-6D8F-47FF-9B0C-C25F312950BB}"/>
              </a:ext>
            </a:extLst>
          </p:cNvPr>
          <p:cNvSpPr>
            <a:spLocks noGrp="1"/>
          </p:cNvSpPr>
          <p:nvPr>
            <p:ph type="title"/>
          </p:nvPr>
        </p:nvSpPr>
        <p:spPr/>
        <p:txBody>
          <a:bodyPr>
            <a:normAutofit/>
          </a:bodyPr>
          <a:lstStyle/>
          <a:p>
            <a:r>
              <a:rPr lang="en-US" dirty="0"/>
              <a:t>COL/RIM</a:t>
            </a:r>
          </a:p>
        </p:txBody>
      </p:sp>
      <p:sp>
        <p:nvSpPr>
          <p:cNvPr id="3" name="Content Placeholder 2">
            <a:extLst>
              <a:ext uri="{FF2B5EF4-FFF2-40B4-BE49-F238E27FC236}">
                <a16:creationId xmlns:a16="http://schemas.microsoft.com/office/drawing/2014/main" id="{DE78DFB7-B2D1-485B-98CE-E640C66AA357}"/>
              </a:ext>
            </a:extLst>
          </p:cNvPr>
          <p:cNvSpPr>
            <a:spLocks noGrp="1"/>
          </p:cNvSpPr>
          <p:nvPr>
            <p:ph idx="1"/>
          </p:nvPr>
        </p:nvSpPr>
        <p:spPr/>
        <p:txBody>
          <a:bodyPr>
            <a:normAutofit/>
          </a:bodyPr>
          <a:lstStyle/>
          <a:p>
            <a:r>
              <a:rPr lang="en-US" dirty="0"/>
              <a:t>COL/RIM certificate awarded to 10 institutions</a:t>
            </a:r>
          </a:p>
          <a:p>
            <a:pPr lvl="1"/>
            <a:r>
              <a:rPr lang="en-US" dirty="0"/>
              <a:t>Bangladesh Open University</a:t>
            </a:r>
          </a:p>
          <a:p>
            <a:pPr lvl="1"/>
            <a:r>
              <a:rPr lang="en-US" dirty="0" err="1"/>
              <a:t>Wawasan</a:t>
            </a:r>
            <a:r>
              <a:rPr lang="en-US" dirty="0"/>
              <a:t> Open University, Malaysia  </a:t>
            </a:r>
          </a:p>
          <a:p>
            <a:pPr lvl="1"/>
            <a:r>
              <a:rPr lang="en-US" dirty="0"/>
              <a:t>Krishna </a:t>
            </a:r>
            <a:r>
              <a:rPr lang="en-US" dirty="0" err="1"/>
              <a:t>Kanta</a:t>
            </a:r>
            <a:r>
              <a:rPr lang="en-US" dirty="0"/>
              <a:t> </a:t>
            </a:r>
            <a:r>
              <a:rPr lang="en-US" dirty="0" err="1"/>
              <a:t>Handiqui</a:t>
            </a:r>
            <a:r>
              <a:rPr lang="en-US" dirty="0"/>
              <a:t> State Open University (KKSHOU), India </a:t>
            </a:r>
          </a:p>
          <a:p>
            <a:pPr lvl="1"/>
            <a:r>
              <a:rPr lang="en-US" dirty="0"/>
              <a:t>NIHSS Seychelles </a:t>
            </a:r>
          </a:p>
          <a:p>
            <a:pPr lvl="1"/>
            <a:r>
              <a:rPr lang="en-US" dirty="0"/>
              <a:t>The University of Jaffna in Sri Lanka</a:t>
            </a:r>
          </a:p>
          <a:p>
            <a:pPr lvl="1"/>
            <a:r>
              <a:rPr lang="en-US" dirty="0"/>
              <a:t>Fatima Jinnah Women’s University Pakistan </a:t>
            </a:r>
          </a:p>
          <a:p>
            <a:pPr lvl="1"/>
            <a:r>
              <a:rPr lang="en-US" dirty="0" err="1"/>
              <a:t>Allama</a:t>
            </a:r>
            <a:r>
              <a:rPr lang="en-US" dirty="0"/>
              <a:t> Iqbal Open University (AIOU) Pakistan</a:t>
            </a:r>
          </a:p>
          <a:p>
            <a:pPr lvl="1"/>
            <a:r>
              <a:rPr lang="en-US" dirty="0"/>
              <a:t>National University of Lesotho</a:t>
            </a:r>
          </a:p>
          <a:p>
            <a:pPr lvl="1"/>
            <a:r>
              <a:rPr lang="en-US" dirty="0"/>
              <a:t>University of Mauritius</a:t>
            </a:r>
          </a:p>
          <a:p>
            <a:pPr lvl="1"/>
            <a:endParaRPr lang="en-US" dirty="0"/>
          </a:p>
        </p:txBody>
      </p:sp>
      <p:pic>
        <p:nvPicPr>
          <p:cNvPr id="4" name="Picture 3">
            <a:extLst>
              <a:ext uri="{FF2B5EF4-FFF2-40B4-BE49-F238E27FC236}">
                <a16:creationId xmlns:a16="http://schemas.microsoft.com/office/drawing/2014/main" id="{96F3B3F4-D162-4421-8FFA-17C440B59378}"/>
              </a:ext>
            </a:extLst>
          </p:cNvPr>
          <p:cNvPicPr>
            <a:picLocks noChangeAspect="1"/>
          </p:cNvPicPr>
          <p:nvPr/>
        </p:nvPicPr>
        <p:blipFill>
          <a:blip r:embed="rId2"/>
          <a:stretch>
            <a:fillRect/>
          </a:stretch>
        </p:blipFill>
        <p:spPr>
          <a:xfrm>
            <a:off x="7620000" y="3525647"/>
            <a:ext cx="3398520" cy="2618839"/>
          </a:xfrm>
          <a:prstGeom prst="rect">
            <a:avLst/>
          </a:prstGeom>
        </p:spPr>
      </p:pic>
    </p:spTree>
    <p:extLst>
      <p:ext uri="{BB962C8B-B14F-4D97-AF65-F5344CB8AC3E}">
        <p14:creationId xmlns:p14="http://schemas.microsoft.com/office/powerpoint/2010/main" val="3083356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COLRIM process</a:t>
            </a:r>
          </a:p>
        </p:txBody>
      </p:sp>
      <p:sp>
        <p:nvSpPr>
          <p:cNvPr id="3" name="Content Placeholder 2"/>
          <p:cNvSpPr>
            <a:spLocks noGrp="1"/>
          </p:cNvSpPr>
          <p:nvPr>
            <p:ph idx="1"/>
          </p:nvPr>
        </p:nvSpPr>
        <p:spPr/>
        <p:txBody>
          <a:bodyPr/>
          <a:lstStyle/>
          <a:p>
            <a:endParaRPr lang="en-US" dirty="0"/>
          </a:p>
          <a:p>
            <a:pPr fontAlgn="ctr"/>
            <a:r>
              <a:rPr lang="en-US" i="1" dirty="0"/>
              <a:t>“Quality is an emergent property of an institution’s own systematic review and improvement of its own performance” </a:t>
            </a:r>
            <a:endParaRPr lang="en-US" dirty="0"/>
          </a:p>
          <a:p>
            <a:r>
              <a:rPr lang="en-US" dirty="0"/>
              <a:t>Communication</a:t>
            </a:r>
            <a:br>
              <a:rPr lang="en-US" dirty="0"/>
            </a:br>
            <a:r>
              <a:rPr lang="en-US" dirty="0"/>
              <a:t>• Needs orientation</a:t>
            </a:r>
            <a:br>
              <a:rPr lang="en-US" dirty="0"/>
            </a:br>
            <a:r>
              <a:rPr lang="en-US" dirty="0"/>
              <a:t>• Capacity-building</a:t>
            </a:r>
            <a:br>
              <a:rPr lang="en-US" dirty="0"/>
            </a:br>
            <a:r>
              <a:rPr lang="en-US" dirty="0"/>
              <a:t>• Quality management</a:t>
            </a:r>
            <a:br>
              <a:rPr lang="en-US" dirty="0"/>
            </a:br>
            <a:r>
              <a:rPr lang="en-US" dirty="0"/>
              <a:t>• </a:t>
            </a:r>
            <a:r>
              <a:rPr lang="en-US" i="1" dirty="0"/>
              <a:t>Engagement</a:t>
            </a:r>
            <a:br>
              <a:rPr lang="en-US" i="1" dirty="0"/>
            </a:br>
            <a:r>
              <a:rPr lang="en-US" dirty="0"/>
              <a:t>• </a:t>
            </a:r>
            <a:r>
              <a:rPr lang="en-US" i="1" dirty="0"/>
              <a:t>Innovation &amp; Creativity </a:t>
            </a:r>
            <a:endParaRPr lang="en-US" dirty="0"/>
          </a:p>
          <a:p>
            <a:endParaRPr lang="en-US" dirty="0"/>
          </a:p>
        </p:txBody>
      </p:sp>
    </p:spTree>
    <p:extLst>
      <p:ext uri="{BB962C8B-B14F-4D97-AF65-F5344CB8AC3E}">
        <p14:creationId xmlns:p14="http://schemas.microsoft.com/office/powerpoint/2010/main" val="1099343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Self Review ( COLRIM)</a:t>
            </a:r>
          </a:p>
        </p:txBody>
      </p:sp>
      <p:sp>
        <p:nvSpPr>
          <p:cNvPr id="3" name="Content Placeholder 2"/>
          <p:cNvSpPr>
            <a:spLocks noGrp="1"/>
          </p:cNvSpPr>
          <p:nvPr>
            <p:ph idx="1"/>
          </p:nvPr>
        </p:nvSpPr>
        <p:spPr/>
        <p:txBody>
          <a:bodyPr>
            <a:normAutofit fontScale="92500"/>
          </a:bodyPr>
          <a:lstStyle/>
          <a:p>
            <a:r>
              <a:rPr lang="en-US" dirty="0"/>
              <a:t>How effectively does the institution communicate with its stakeholders? </a:t>
            </a:r>
          </a:p>
          <a:p>
            <a:r>
              <a:rPr lang="en-US" dirty="0"/>
              <a:t>How well does the institution provide the outcomes that its stakeholders need and value? </a:t>
            </a:r>
          </a:p>
          <a:p>
            <a:r>
              <a:rPr lang="en-US" dirty="0"/>
              <a:t>How effectively does the institution engage with local and international communities? </a:t>
            </a:r>
          </a:p>
          <a:p>
            <a:r>
              <a:rPr lang="en-US" dirty="0"/>
              <a:t>How effective are the institution’s innovative and creative responses to a changing environment? </a:t>
            </a:r>
          </a:p>
          <a:p>
            <a:r>
              <a:rPr lang="en-US" dirty="0"/>
              <a:t>How effectively does the institution develop the capacity of its people to provide valued outcomes for stakeholders? </a:t>
            </a:r>
          </a:p>
          <a:p>
            <a:r>
              <a:rPr lang="en-US" dirty="0"/>
              <a:t>How well does the institution monitor and improve its performance?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4907942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flipH="1" flipV="1">
            <a:off x="-228600" y="0"/>
            <a:ext cx="76200" cy="579438"/>
          </a:xfrm>
          <a:prstGeom prst="rect">
            <a:avLst/>
          </a:prstGeom>
          <a:solidFill>
            <a:srgbClr val="FFCC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rot="10800000">
            <a:spAutoFit/>
          </a:bodyPr>
          <a:lstStyle>
            <a:lvl1pPr eaLnBrk="0" hangingPunct="0">
              <a:defRPr sz="3600" i="1">
                <a:solidFill>
                  <a:schemeClr val="tx1"/>
                </a:solidFill>
                <a:latin typeface="Arial" pitchFamily="34" charset="0"/>
                <a:cs typeface="Arial" pitchFamily="34" charset="0"/>
              </a:defRPr>
            </a:lvl1pPr>
            <a:lvl2pPr marL="742950" indent="-285750" eaLnBrk="0" hangingPunct="0">
              <a:defRPr sz="3600" i="1">
                <a:solidFill>
                  <a:schemeClr val="tx1"/>
                </a:solidFill>
                <a:latin typeface="Arial" pitchFamily="34" charset="0"/>
                <a:cs typeface="Arial" pitchFamily="34" charset="0"/>
              </a:defRPr>
            </a:lvl2pPr>
            <a:lvl3pPr marL="1143000" indent="-228600" eaLnBrk="0" hangingPunct="0">
              <a:defRPr sz="3600" i="1">
                <a:solidFill>
                  <a:schemeClr val="tx1"/>
                </a:solidFill>
                <a:latin typeface="Arial" pitchFamily="34" charset="0"/>
                <a:cs typeface="Arial" pitchFamily="34" charset="0"/>
              </a:defRPr>
            </a:lvl3pPr>
            <a:lvl4pPr marL="1600200" indent="-228600" eaLnBrk="0" hangingPunct="0">
              <a:defRPr sz="3600" i="1">
                <a:solidFill>
                  <a:schemeClr val="tx1"/>
                </a:solidFill>
                <a:latin typeface="Arial" pitchFamily="34" charset="0"/>
                <a:cs typeface="Arial" pitchFamily="34" charset="0"/>
              </a:defRPr>
            </a:lvl4pPr>
            <a:lvl5pPr marL="2057400" indent="-228600" eaLnBrk="0" hangingPunct="0">
              <a:defRPr sz="3600"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3600"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3600"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3600"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3600" i="1">
                <a:solidFill>
                  <a:schemeClr val="tx1"/>
                </a:solidFill>
                <a:latin typeface="Arial" pitchFamily="34" charset="0"/>
                <a:cs typeface="Arial" pitchFamily="34" charset="0"/>
              </a:defRPr>
            </a:lvl9pPr>
          </a:lstStyle>
          <a:p>
            <a:pPr>
              <a:spcBef>
                <a:spcPct val="50000"/>
              </a:spcBef>
            </a:pPr>
            <a:endParaRPr lang="en-GB" altLang="en-US" sz="3200" b="1" i="0">
              <a:solidFill>
                <a:srgbClr val="000000"/>
              </a:solidFill>
              <a:latin typeface="LogoCentre"/>
            </a:endParaRPr>
          </a:p>
        </p:txBody>
      </p:sp>
      <p:sp>
        <p:nvSpPr>
          <p:cNvPr id="24579" name="Text Box 3"/>
          <p:cNvSpPr txBox="1">
            <a:spLocks noChangeArrowheads="1"/>
          </p:cNvSpPr>
          <p:nvPr/>
        </p:nvSpPr>
        <p:spPr bwMode="auto">
          <a:xfrm>
            <a:off x="6248400" y="42672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Arial" pitchFamily="34" charset="0"/>
                <a:cs typeface="Arial" pitchFamily="34" charset="0"/>
              </a:defRPr>
            </a:lvl1pPr>
            <a:lvl2pPr marL="742950" indent="-285750" eaLnBrk="0" hangingPunct="0">
              <a:defRPr sz="3600" i="1">
                <a:solidFill>
                  <a:schemeClr val="tx1"/>
                </a:solidFill>
                <a:latin typeface="Arial" pitchFamily="34" charset="0"/>
                <a:cs typeface="Arial" pitchFamily="34" charset="0"/>
              </a:defRPr>
            </a:lvl2pPr>
            <a:lvl3pPr marL="1143000" indent="-228600" eaLnBrk="0" hangingPunct="0">
              <a:defRPr sz="3600" i="1">
                <a:solidFill>
                  <a:schemeClr val="tx1"/>
                </a:solidFill>
                <a:latin typeface="Arial" pitchFamily="34" charset="0"/>
                <a:cs typeface="Arial" pitchFamily="34" charset="0"/>
              </a:defRPr>
            </a:lvl3pPr>
            <a:lvl4pPr marL="1600200" indent="-228600" eaLnBrk="0" hangingPunct="0">
              <a:defRPr sz="3600" i="1">
                <a:solidFill>
                  <a:schemeClr val="tx1"/>
                </a:solidFill>
                <a:latin typeface="Arial" pitchFamily="34" charset="0"/>
                <a:cs typeface="Arial" pitchFamily="34" charset="0"/>
              </a:defRPr>
            </a:lvl4pPr>
            <a:lvl5pPr marL="2057400" indent="-228600" eaLnBrk="0" hangingPunct="0">
              <a:defRPr sz="3600"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3600"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3600"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3600"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3600" i="1">
                <a:solidFill>
                  <a:schemeClr val="tx1"/>
                </a:solidFill>
                <a:latin typeface="Arial" pitchFamily="34" charset="0"/>
                <a:cs typeface="Arial" pitchFamily="34" charset="0"/>
              </a:defRPr>
            </a:lvl9pPr>
          </a:lstStyle>
          <a:p>
            <a:pPr>
              <a:spcBef>
                <a:spcPct val="50000"/>
              </a:spcBef>
            </a:pPr>
            <a:endParaRPr lang="en-GB" altLang="en-US" sz="2400" b="1" i="0">
              <a:latin typeface="Times New Roman" pitchFamily="18" charset="0"/>
            </a:endParaRPr>
          </a:p>
        </p:txBody>
      </p:sp>
      <p:sp>
        <p:nvSpPr>
          <p:cNvPr id="24580" name="Text Box 4"/>
          <p:cNvSpPr txBox="1">
            <a:spLocks noChangeArrowheads="1"/>
          </p:cNvSpPr>
          <p:nvPr/>
        </p:nvSpPr>
        <p:spPr bwMode="auto">
          <a:xfrm>
            <a:off x="1981200" y="1"/>
            <a:ext cx="8305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Arial" pitchFamily="34" charset="0"/>
                <a:cs typeface="Arial" pitchFamily="34" charset="0"/>
              </a:defRPr>
            </a:lvl1pPr>
            <a:lvl2pPr marL="742950" indent="-285750" eaLnBrk="0" hangingPunct="0">
              <a:defRPr sz="3600" i="1">
                <a:solidFill>
                  <a:schemeClr val="tx1"/>
                </a:solidFill>
                <a:latin typeface="Arial" pitchFamily="34" charset="0"/>
                <a:cs typeface="Arial" pitchFamily="34" charset="0"/>
              </a:defRPr>
            </a:lvl2pPr>
            <a:lvl3pPr marL="1143000" indent="-228600" eaLnBrk="0" hangingPunct="0">
              <a:defRPr sz="3600" i="1">
                <a:solidFill>
                  <a:schemeClr val="tx1"/>
                </a:solidFill>
                <a:latin typeface="Arial" pitchFamily="34" charset="0"/>
                <a:cs typeface="Arial" pitchFamily="34" charset="0"/>
              </a:defRPr>
            </a:lvl3pPr>
            <a:lvl4pPr marL="1600200" indent="-228600" eaLnBrk="0" hangingPunct="0">
              <a:defRPr sz="3600" i="1">
                <a:solidFill>
                  <a:schemeClr val="tx1"/>
                </a:solidFill>
                <a:latin typeface="Arial" pitchFamily="34" charset="0"/>
                <a:cs typeface="Arial" pitchFamily="34" charset="0"/>
              </a:defRPr>
            </a:lvl4pPr>
            <a:lvl5pPr marL="2057400" indent="-228600" eaLnBrk="0" hangingPunct="0">
              <a:defRPr sz="3600"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3600"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3600"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3600"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3600" i="1">
                <a:solidFill>
                  <a:schemeClr val="tx1"/>
                </a:solidFill>
                <a:latin typeface="Arial" pitchFamily="34" charset="0"/>
                <a:cs typeface="Arial" pitchFamily="34" charset="0"/>
              </a:defRPr>
            </a:lvl9pPr>
          </a:lstStyle>
          <a:p>
            <a:pPr algn="ctr"/>
            <a:endParaRPr lang="en-GB" altLang="en-US" sz="2400" b="1" i="0"/>
          </a:p>
          <a:p>
            <a:pPr algn="ctr"/>
            <a:endParaRPr lang="en-GB" altLang="en-US" sz="2400" b="1" i="0"/>
          </a:p>
          <a:p>
            <a:pPr algn="ctr"/>
            <a:endParaRPr lang="en-GB" altLang="en-US" sz="2400" b="1" i="0"/>
          </a:p>
        </p:txBody>
      </p:sp>
      <p:sp>
        <p:nvSpPr>
          <p:cNvPr id="24582" name="Text Box 6"/>
          <p:cNvSpPr txBox="1">
            <a:spLocks noChangeArrowheads="1"/>
          </p:cNvSpPr>
          <p:nvPr/>
        </p:nvSpPr>
        <p:spPr bwMode="auto">
          <a:xfrm>
            <a:off x="2063750" y="404813"/>
            <a:ext cx="8077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Arial" pitchFamily="34" charset="0"/>
                <a:cs typeface="Arial" pitchFamily="34" charset="0"/>
              </a:defRPr>
            </a:lvl1pPr>
            <a:lvl2pPr marL="742950" indent="-285750" eaLnBrk="0" hangingPunct="0">
              <a:defRPr sz="3600" i="1">
                <a:solidFill>
                  <a:schemeClr val="tx1"/>
                </a:solidFill>
                <a:latin typeface="Arial" pitchFamily="34" charset="0"/>
                <a:cs typeface="Arial" pitchFamily="34" charset="0"/>
              </a:defRPr>
            </a:lvl2pPr>
            <a:lvl3pPr marL="1143000" indent="-228600" eaLnBrk="0" hangingPunct="0">
              <a:defRPr sz="3600" i="1">
                <a:solidFill>
                  <a:schemeClr val="tx1"/>
                </a:solidFill>
                <a:latin typeface="Arial" pitchFamily="34" charset="0"/>
                <a:cs typeface="Arial" pitchFamily="34" charset="0"/>
              </a:defRPr>
            </a:lvl3pPr>
            <a:lvl4pPr marL="1600200" indent="-228600" eaLnBrk="0" hangingPunct="0">
              <a:defRPr sz="3600" i="1">
                <a:solidFill>
                  <a:schemeClr val="tx1"/>
                </a:solidFill>
                <a:latin typeface="Arial" pitchFamily="34" charset="0"/>
                <a:cs typeface="Arial" pitchFamily="34" charset="0"/>
              </a:defRPr>
            </a:lvl4pPr>
            <a:lvl5pPr marL="2057400" indent="-228600" eaLnBrk="0" hangingPunct="0">
              <a:defRPr sz="3600"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3600"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3600"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3600"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3600" i="1">
                <a:solidFill>
                  <a:schemeClr val="tx1"/>
                </a:solidFill>
                <a:latin typeface="Arial" pitchFamily="34" charset="0"/>
                <a:cs typeface="Arial" pitchFamily="34" charset="0"/>
              </a:defRPr>
            </a:lvl9pPr>
          </a:lstStyle>
          <a:p>
            <a:pPr>
              <a:spcBef>
                <a:spcPct val="50000"/>
              </a:spcBef>
            </a:pPr>
            <a:endParaRPr lang="en-GB" altLang="en-US" sz="4400" b="1" i="0"/>
          </a:p>
        </p:txBody>
      </p:sp>
      <p:sp>
        <p:nvSpPr>
          <p:cNvPr id="24583" name="Text Box 7"/>
          <p:cNvSpPr txBox="1">
            <a:spLocks noChangeArrowheads="1"/>
          </p:cNvSpPr>
          <p:nvPr/>
        </p:nvSpPr>
        <p:spPr bwMode="auto">
          <a:xfrm>
            <a:off x="1774824" y="74614"/>
            <a:ext cx="85693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Arial" pitchFamily="34" charset="0"/>
                <a:cs typeface="Arial" pitchFamily="34" charset="0"/>
              </a:defRPr>
            </a:lvl1pPr>
            <a:lvl2pPr marL="742950" indent="-285750" eaLnBrk="0" hangingPunct="0">
              <a:defRPr sz="3600" i="1">
                <a:solidFill>
                  <a:schemeClr val="tx1"/>
                </a:solidFill>
                <a:latin typeface="Arial" pitchFamily="34" charset="0"/>
                <a:cs typeface="Arial" pitchFamily="34" charset="0"/>
              </a:defRPr>
            </a:lvl2pPr>
            <a:lvl3pPr marL="1143000" indent="-228600" eaLnBrk="0" hangingPunct="0">
              <a:defRPr sz="3600" i="1">
                <a:solidFill>
                  <a:schemeClr val="tx1"/>
                </a:solidFill>
                <a:latin typeface="Arial" pitchFamily="34" charset="0"/>
                <a:cs typeface="Arial" pitchFamily="34" charset="0"/>
              </a:defRPr>
            </a:lvl3pPr>
            <a:lvl4pPr marL="1600200" indent="-228600" eaLnBrk="0" hangingPunct="0">
              <a:defRPr sz="3600" i="1">
                <a:solidFill>
                  <a:schemeClr val="tx1"/>
                </a:solidFill>
                <a:latin typeface="Arial" pitchFamily="34" charset="0"/>
                <a:cs typeface="Arial" pitchFamily="34" charset="0"/>
              </a:defRPr>
            </a:lvl4pPr>
            <a:lvl5pPr marL="2057400" indent="-228600" eaLnBrk="0" hangingPunct="0">
              <a:defRPr sz="3600" i="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3600" i="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3600" i="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3600" i="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3600" i="1">
                <a:solidFill>
                  <a:schemeClr val="tx1"/>
                </a:solidFill>
                <a:latin typeface="Arial" pitchFamily="34" charset="0"/>
                <a:cs typeface="Arial" pitchFamily="34" charset="0"/>
              </a:defRPr>
            </a:lvl9pPr>
          </a:lstStyle>
          <a:p>
            <a:pPr algn="ctr">
              <a:spcBef>
                <a:spcPct val="50000"/>
              </a:spcBef>
            </a:pPr>
            <a:endParaRPr lang="en-US" altLang="en-US" sz="3200" b="1" i="0" dirty="0">
              <a:latin typeface="Times New Roman" pitchFamily="18" charset="0"/>
            </a:endParaRPr>
          </a:p>
          <a:p>
            <a:pPr>
              <a:spcBef>
                <a:spcPct val="50000"/>
              </a:spcBef>
            </a:pPr>
            <a:endParaRPr lang="en-GB" altLang="en-US" sz="3200" b="1" i="0" dirty="0">
              <a:latin typeface="Times New Roman" pitchFamily="18" charset="0"/>
            </a:endParaRPr>
          </a:p>
        </p:txBody>
      </p:sp>
      <p:sp>
        <p:nvSpPr>
          <p:cNvPr id="10" name="Title 1"/>
          <p:cNvSpPr txBox="1">
            <a:spLocks/>
          </p:cNvSpPr>
          <p:nvPr/>
        </p:nvSpPr>
        <p:spPr>
          <a:xfrm>
            <a:off x="1800224" y="655637"/>
            <a:ext cx="8229600" cy="1265238"/>
          </a:xfrm>
          <a:prstGeom prst="rect">
            <a:avLst/>
          </a:prstGeom>
        </p:spPr>
        <p:txBody>
          <a:bodyPr/>
          <a:lstStyle>
            <a:lvl1pPr algn="l" rtl="0" eaLnBrk="1" fontAlgn="base" hangingPunct="1">
              <a:spcBef>
                <a:spcPct val="0"/>
              </a:spcBef>
              <a:spcAft>
                <a:spcPct val="0"/>
              </a:spcAft>
              <a:defRPr sz="3800"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altLang="en-US" dirty="0"/>
              <a:t>COL Resources on Quality</a:t>
            </a:r>
          </a:p>
        </p:txBody>
      </p:sp>
      <p:pic>
        <p:nvPicPr>
          <p:cNvPr id="2" name="Picture 1">
            <a:extLst>
              <a:ext uri="{FF2B5EF4-FFF2-40B4-BE49-F238E27FC236}">
                <a16:creationId xmlns:a16="http://schemas.microsoft.com/office/drawing/2014/main" id="{4041110B-9D04-4971-BF6D-F0C03A9E5BDC}"/>
              </a:ext>
            </a:extLst>
          </p:cNvPr>
          <p:cNvPicPr>
            <a:picLocks noChangeAspect="1"/>
          </p:cNvPicPr>
          <p:nvPr/>
        </p:nvPicPr>
        <p:blipFill>
          <a:blip r:embed="rId3"/>
          <a:stretch>
            <a:fillRect/>
          </a:stretch>
        </p:blipFill>
        <p:spPr>
          <a:xfrm>
            <a:off x="1676400" y="1288257"/>
            <a:ext cx="9144000" cy="5204625"/>
          </a:xfrm>
          <a:prstGeom prst="rect">
            <a:avLst/>
          </a:prstGeom>
        </p:spPr>
      </p:pic>
    </p:spTree>
    <p:extLst>
      <p:ext uri="{BB962C8B-B14F-4D97-AF65-F5344CB8AC3E}">
        <p14:creationId xmlns:p14="http://schemas.microsoft.com/office/powerpoint/2010/main" val="2728360840"/>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73FF0-DB89-47DD-ACC5-13EC42E36528}"/>
              </a:ext>
            </a:extLst>
          </p:cNvPr>
          <p:cNvSpPr>
            <a:spLocks noGrp="1"/>
          </p:cNvSpPr>
          <p:nvPr>
            <p:ph type="title"/>
          </p:nvPr>
        </p:nvSpPr>
        <p:spPr/>
        <p:txBody>
          <a:bodyPr/>
          <a:lstStyle/>
          <a:p>
            <a:endParaRPr lang="en-US" dirty="0"/>
          </a:p>
        </p:txBody>
      </p:sp>
      <p:pic>
        <p:nvPicPr>
          <p:cNvPr id="4" name="Content Placeholder 3">
            <a:extLst>
              <a:ext uri="{FF2B5EF4-FFF2-40B4-BE49-F238E27FC236}">
                <a16:creationId xmlns:a16="http://schemas.microsoft.com/office/drawing/2014/main" id="{F4BD1960-9FA3-45B0-99B3-B31BDCABD3C5}"/>
              </a:ext>
            </a:extLst>
          </p:cNvPr>
          <p:cNvPicPr>
            <a:picLocks noGrp="1" noChangeAspect="1"/>
          </p:cNvPicPr>
          <p:nvPr>
            <p:ph idx="1"/>
          </p:nvPr>
        </p:nvPicPr>
        <p:blipFill>
          <a:blip r:embed="rId2"/>
          <a:stretch>
            <a:fillRect/>
          </a:stretch>
        </p:blipFill>
        <p:spPr>
          <a:xfrm>
            <a:off x="1715589" y="152400"/>
            <a:ext cx="8382000" cy="4116832"/>
          </a:xfrm>
          <a:prstGeom prst="rect">
            <a:avLst/>
          </a:prstGeom>
        </p:spPr>
      </p:pic>
      <p:pic>
        <p:nvPicPr>
          <p:cNvPr id="5" name="Content Placeholder 4" descr="QA-Toolkit3 pic.JPG">
            <a:extLst>
              <a:ext uri="{FF2B5EF4-FFF2-40B4-BE49-F238E27FC236}">
                <a16:creationId xmlns:a16="http://schemas.microsoft.com/office/drawing/2014/main" id="{AC7F28C4-4ABF-4E63-8673-4C9EE56BFB7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4269233"/>
            <a:ext cx="4664370" cy="2432509"/>
          </a:xfrm>
          <a:prstGeom prst="rect">
            <a:avLst/>
          </a:prstGeom>
          <a:noFill/>
          <a:ln w="9525">
            <a:noFill/>
            <a:miter lim="800000"/>
            <a:headEnd/>
            <a:tailEnd/>
          </a:ln>
        </p:spPr>
      </p:pic>
    </p:spTree>
    <p:extLst>
      <p:ext uri="{BB962C8B-B14F-4D97-AF65-F5344CB8AC3E}">
        <p14:creationId xmlns:p14="http://schemas.microsoft.com/office/powerpoint/2010/main" val="30606824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Transnational Quality framework </a:t>
            </a:r>
            <a:br>
              <a:rPr lang="en-US" dirty="0"/>
            </a:br>
            <a:r>
              <a:rPr lang="en-US" dirty="0"/>
              <a:t>( TQF)</a:t>
            </a:r>
            <a:br>
              <a:rPr lang="en-US" dirty="0"/>
            </a:br>
            <a:r>
              <a:rPr lang="en-US" sz="1800" dirty="0" err="1"/>
              <a:t>Courtsey</a:t>
            </a:r>
            <a:r>
              <a:rPr lang="en-US" sz="1800" dirty="0"/>
              <a:t>: Dr Mairette Newman, Education Specialist, VUSSC, COL</a:t>
            </a:r>
          </a:p>
        </p:txBody>
      </p:sp>
    </p:spTree>
    <p:extLst>
      <p:ext uri="{BB962C8B-B14F-4D97-AF65-F5344CB8AC3E}">
        <p14:creationId xmlns:p14="http://schemas.microsoft.com/office/powerpoint/2010/main" val="1765503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294C0-6ACC-444F-A75F-E0EC9DCF7CB3}"/>
              </a:ext>
            </a:extLst>
          </p:cNvPr>
          <p:cNvSpPr>
            <a:spLocks noGrp="1"/>
          </p:cNvSpPr>
          <p:nvPr>
            <p:ph type="title"/>
          </p:nvPr>
        </p:nvSpPr>
        <p:spPr>
          <a:xfrm>
            <a:off x="839788" y="457200"/>
            <a:ext cx="10945812" cy="889000"/>
          </a:xfrm>
        </p:spPr>
        <p:txBody>
          <a:bodyPr>
            <a:normAutofit/>
          </a:bodyPr>
          <a:lstStyle/>
          <a:p>
            <a:r>
              <a:rPr lang="en-CA" sz="3600" b="1" dirty="0"/>
              <a:t>What is the Transnational Qualifications Framework (TQF)?</a:t>
            </a:r>
          </a:p>
        </p:txBody>
      </p:sp>
      <p:pic>
        <p:nvPicPr>
          <p:cNvPr id="4" name="Picture 2" descr="E:\Documents\Work Related Workspace\CCEM\CCEM 2015\VUSSC Presentation to Ministers\TQF.PNG">
            <a:extLst>
              <a:ext uri="{FF2B5EF4-FFF2-40B4-BE49-F238E27FC236}">
                <a16:creationId xmlns:a16="http://schemas.microsoft.com/office/drawing/2014/main" id="{D9363D2B-31AE-42BF-971C-8719BE3DBE9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8287676" y="1970353"/>
            <a:ext cx="2871808" cy="36862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 Placeholder 4">
            <a:extLst>
              <a:ext uri="{FF2B5EF4-FFF2-40B4-BE49-F238E27FC236}">
                <a16:creationId xmlns:a16="http://schemas.microsoft.com/office/drawing/2014/main" id="{060FC5AA-CB45-48F4-B7EC-8BA9B7867109}"/>
              </a:ext>
            </a:extLst>
          </p:cNvPr>
          <p:cNvSpPr>
            <a:spLocks noGrp="1"/>
          </p:cNvSpPr>
          <p:nvPr>
            <p:ph type="body" sz="half" idx="2"/>
          </p:nvPr>
        </p:nvSpPr>
        <p:spPr>
          <a:xfrm>
            <a:off x="839788" y="1863943"/>
            <a:ext cx="5671079" cy="3216058"/>
          </a:xfrm>
        </p:spPr>
        <p:txBody>
          <a:bodyPr>
            <a:normAutofit lnSpcReduction="10000"/>
          </a:bodyPr>
          <a:lstStyle/>
          <a:p>
            <a:endParaRPr lang="en-US" sz="2000" b="1" dirty="0"/>
          </a:p>
          <a:p>
            <a:r>
              <a:rPr lang="en-US" sz="2000" b="1" dirty="0"/>
              <a:t>A reference system </a:t>
            </a:r>
          </a:p>
          <a:p>
            <a:pPr lvl="1"/>
            <a:r>
              <a:rPr lang="en-US" sz="1800" dirty="0"/>
              <a:t>that links or connects national qualifications systems and frameworks from different small states </a:t>
            </a:r>
          </a:p>
          <a:p>
            <a:r>
              <a:rPr lang="en-US" sz="2000" b="1" dirty="0"/>
              <a:t>A mapping instrument</a:t>
            </a:r>
          </a:p>
          <a:p>
            <a:pPr lvl="1"/>
            <a:r>
              <a:rPr lang="en-US" sz="1800" dirty="0"/>
              <a:t>that</a:t>
            </a:r>
            <a:r>
              <a:rPr lang="en-US" sz="1800" b="1" dirty="0"/>
              <a:t> </a:t>
            </a:r>
            <a:r>
              <a:rPr lang="en-US" sz="1800" dirty="0"/>
              <a:t>allows courses and qualifications to be compared</a:t>
            </a:r>
          </a:p>
          <a:p>
            <a:pPr lvl="1"/>
            <a:endParaRPr lang="en-US" sz="1800" dirty="0"/>
          </a:p>
          <a:p>
            <a:r>
              <a:rPr lang="en-US" sz="2000" b="1" dirty="0"/>
              <a:t>A translation tool </a:t>
            </a:r>
          </a:p>
          <a:p>
            <a:pPr lvl="1"/>
            <a:r>
              <a:rPr lang="en-US" sz="1800" dirty="0"/>
              <a:t>for classifying qualifications according to a set of criteria for different levels of learning outcomes </a:t>
            </a:r>
          </a:p>
          <a:p>
            <a:pPr lvl="1"/>
            <a:endParaRPr lang="en-CA" sz="1800" dirty="0"/>
          </a:p>
        </p:txBody>
      </p:sp>
      <p:sp>
        <p:nvSpPr>
          <p:cNvPr id="3" name="Rectangle 2">
            <a:extLst>
              <a:ext uri="{FF2B5EF4-FFF2-40B4-BE49-F238E27FC236}">
                <a16:creationId xmlns:a16="http://schemas.microsoft.com/office/drawing/2014/main" id="{B9A095F2-A33E-46D5-A976-394ED073316B}"/>
              </a:ext>
            </a:extLst>
          </p:cNvPr>
          <p:cNvSpPr/>
          <p:nvPr/>
        </p:nvSpPr>
        <p:spPr>
          <a:xfrm>
            <a:off x="570095" y="6064683"/>
            <a:ext cx="11215506" cy="646331"/>
          </a:xfrm>
          <a:prstGeom prst="rect">
            <a:avLst/>
          </a:prstGeom>
          <a:solidFill>
            <a:schemeClr val="accent4">
              <a:lumMod val="20000"/>
              <a:lumOff val="80000"/>
            </a:schemeClr>
          </a:solidFill>
          <a:ln>
            <a:solidFill>
              <a:schemeClr val="accent1">
                <a:lumMod val="75000"/>
              </a:schemeClr>
            </a:solidFill>
          </a:ln>
        </p:spPr>
        <p:txBody>
          <a:bodyPr wrap="square">
            <a:spAutoFit/>
          </a:bodyPr>
          <a:lstStyle/>
          <a:p>
            <a:r>
              <a:rPr lang="en-CA" dirty="0">
                <a:solidFill>
                  <a:srgbClr val="000000"/>
                </a:solidFill>
                <a:latin typeface="Calibri" panose="020F0502020204030204" pitchFamily="34" charset="0"/>
                <a:ea typeface="Calibri" panose="020F0502020204030204" pitchFamily="34" charset="0"/>
              </a:rPr>
              <a:t>A manual with guidelines for registering and using the TQF has been developed and is available on the COL Oasis site. </a:t>
            </a:r>
          </a:p>
          <a:p>
            <a:r>
              <a:rPr lang="en-CA" dirty="0">
                <a:hlinkClick r:id="rId4"/>
              </a:rPr>
              <a:t>							Transnational Qualifications Framework 2015</a:t>
            </a:r>
            <a:endParaRPr lang="en-CA" dirty="0"/>
          </a:p>
        </p:txBody>
      </p:sp>
      <p:sp>
        <p:nvSpPr>
          <p:cNvPr id="6" name="TextBox 5">
            <a:extLst>
              <a:ext uri="{FF2B5EF4-FFF2-40B4-BE49-F238E27FC236}">
                <a16:creationId xmlns:a16="http://schemas.microsoft.com/office/drawing/2014/main" id="{1AF993E8-18E8-425F-AAE5-21B1EA8B2B58}"/>
              </a:ext>
            </a:extLst>
          </p:cNvPr>
          <p:cNvSpPr txBox="1"/>
          <p:nvPr/>
        </p:nvSpPr>
        <p:spPr>
          <a:xfrm>
            <a:off x="330043" y="5488129"/>
            <a:ext cx="8242663" cy="646331"/>
          </a:xfrm>
          <a:prstGeom prst="rect">
            <a:avLst/>
          </a:prstGeom>
          <a:noFill/>
        </p:spPr>
        <p:txBody>
          <a:bodyPr wrap="square" rtlCol="0">
            <a:spAutoFit/>
          </a:bodyPr>
          <a:lstStyle/>
          <a:p>
            <a:r>
              <a:rPr lang="en-US" dirty="0"/>
              <a:t>Reference: Transnational qualification framework for the Virtual University for small states of the commonwealth. 2015. oasis.col.org/handle/11599/501</a:t>
            </a:r>
          </a:p>
        </p:txBody>
      </p:sp>
    </p:spTree>
    <p:extLst>
      <p:ext uri="{BB962C8B-B14F-4D97-AF65-F5344CB8AC3E}">
        <p14:creationId xmlns:p14="http://schemas.microsoft.com/office/powerpoint/2010/main" val="2614398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334036D-5F8E-45F9-AA58-1C0E5621A054}"/>
              </a:ext>
            </a:extLst>
          </p:cNvPr>
          <p:cNvSpPr>
            <a:spLocks noGrp="1"/>
          </p:cNvSpPr>
          <p:nvPr>
            <p:ph type="title"/>
          </p:nvPr>
        </p:nvSpPr>
        <p:spPr>
          <a:xfrm>
            <a:off x="297922" y="365125"/>
            <a:ext cx="10515600" cy="727075"/>
          </a:xfrm>
        </p:spPr>
        <p:txBody>
          <a:bodyPr>
            <a:normAutofit/>
          </a:bodyPr>
          <a:lstStyle/>
          <a:p>
            <a:r>
              <a:rPr lang="en-US" sz="3200" dirty="0"/>
              <a:t>Watch a 3 minute video:</a:t>
            </a:r>
            <a:endParaRPr lang="en-CA" sz="3200" dirty="0"/>
          </a:p>
        </p:txBody>
      </p:sp>
      <p:sp>
        <p:nvSpPr>
          <p:cNvPr id="7" name="Text Placeholder 6">
            <a:extLst>
              <a:ext uri="{FF2B5EF4-FFF2-40B4-BE49-F238E27FC236}">
                <a16:creationId xmlns:a16="http://schemas.microsoft.com/office/drawing/2014/main" id="{AA95D534-587B-4236-9E46-3219E49F6341}"/>
              </a:ext>
            </a:extLst>
          </p:cNvPr>
          <p:cNvSpPr>
            <a:spLocks noGrp="1"/>
          </p:cNvSpPr>
          <p:nvPr>
            <p:ph type="body" sz="quarter" idx="3"/>
          </p:nvPr>
        </p:nvSpPr>
        <p:spPr>
          <a:xfrm>
            <a:off x="778933" y="1681163"/>
            <a:ext cx="10576455" cy="460904"/>
          </a:xfrm>
        </p:spPr>
        <p:txBody>
          <a:bodyPr>
            <a:normAutofit fontScale="92500" lnSpcReduction="20000"/>
          </a:bodyPr>
          <a:lstStyle/>
          <a:p>
            <a:pPr algn="ctr"/>
            <a:r>
              <a:rPr lang="en-US" sz="3600" dirty="0">
                <a:hlinkClick r:id="rId3"/>
              </a:rPr>
              <a:t>What is the TQF and how does it work?</a:t>
            </a:r>
            <a:endParaRPr lang="en-CA" sz="3600" dirty="0"/>
          </a:p>
          <a:p>
            <a:endParaRPr lang="en-CA" dirty="0"/>
          </a:p>
        </p:txBody>
      </p:sp>
      <p:pic>
        <p:nvPicPr>
          <p:cNvPr id="9" name="Picture 8">
            <a:extLst>
              <a:ext uri="{FF2B5EF4-FFF2-40B4-BE49-F238E27FC236}">
                <a16:creationId xmlns:a16="http://schemas.microsoft.com/office/drawing/2014/main" id="{229D3F92-CDB4-43EF-9E2A-EFBBC4DEB3F1}"/>
              </a:ext>
            </a:extLst>
          </p:cNvPr>
          <p:cNvPicPr>
            <a:picLocks noChangeAspect="1"/>
          </p:cNvPicPr>
          <p:nvPr/>
        </p:nvPicPr>
        <p:blipFill>
          <a:blip r:embed="rId4"/>
          <a:stretch>
            <a:fillRect/>
          </a:stretch>
        </p:blipFill>
        <p:spPr>
          <a:xfrm>
            <a:off x="1928304" y="2226733"/>
            <a:ext cx="8155496" cy="4285193"/>
          </a:xfrm>
          <a:prstGeom prst="rect">
            <a:avLst/>
          </a:prstGeom>
        </p:spPr>
      </p:pic>
    </p:spTree>
    <p:extLst>
      <p:ext uri="{BB962C8B-B14F-4D97-AF65-F5344CB8AC3E}">
        <p14:creationId xmlns:p14="http://schemas.microsoft.com/office/powerpoint/2010/main" val="31081844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60">
            <a:extLst>
              <a:ext uri="{FF2B5EF4-FFF2-40B4-BE49-F238E27FC236}">
                <a16:creationId xmlns:a16="http://schemas.microsoft.com/office/drawing/2014/main" id="{9BAD1712-92BB-44C7-AFFD-4B5E8BEC44AC}"/>
              </a:ext>
            </a:extLst>
          </p:cNvPr>
          <p:cNvSpPr>
            <a:spLocks noGrp="1"/>
          </p:cNvSpPr>
          <p:nvPr>
            <p:ph type="title"/>
          </p:nvPr>
        </p:nvSpPr>
        <p:spPr>
          <a:xfrm>
            <a:off x="838200" y="365126"/>
            <a:ext cx="10515600" cy="865638"/>
          </a:xfrm>
        </p:spPr>
        <p:txBody>
          <a:bodyPr/>
          <a:lstStyle/>
          <a:p>
            <a:r>
              <a:rPr lang="en-US" dirty="0"/>
              <a:t>Transnational Qualifications Framework</a:t>
            </a:r>
            <a:endParaRPr lang="en-CA" dirty="0"/>
          </a:p>
        </p:txBody>
      </p:sp>
      <p:sp>
        <p:nvSpPr>
          <p:cNvPr id="9" name="Content Placeholder 8">
            <a:extLst>
              <a:ext uri="{FF2B5EF4-FFF2-40B4-BE49-F238E27FC236}">
                <a16:creationId xmlns:a16="http://schemas.microsoft.com/office/drawing/2014/main" id="{7211FABE-0554-4A79-AC4C-04C7DB40ACE3}"/>
              </a:ext>
            </a:extLst>
          </p:cNvPr>
          <p:cNvSpPr>
            <a:spLocks noGrp="1"/>
          </p:cNvSpPr>
          <p:nvPr>
            <p:ph idx="1"/>
          </p:nvPr>
        </p:nvSpPr>
        <p:spPr/>
        <p:txBody>
          <a:bodyPr/>
          <a:lstStyle/>
          <a:p>
            <a:endParaRPr lang="en-CA" dirty="0"/>
          </a:p>
          <a:p>
            <a:pPr marL="0" indent="0">
              <a:buNone/>
            </a:pPr>
            <a:endParaRPr lang="en-CA" dirty="0"/>
          </a:p>
        </p:txBody>
      </p:sp>
      <p:grpSp>
        <p:nvGrpSpPr>
          <p:cNvPr id="10" name="Group 9">
            <a:extLst>
              <a:ext uri="{FF2B5EF4-FFF2-40B4-BE49-F238E27FC236}">
                <a16:creationId xmlns:a16="http://schemas.microsoft.com/office/drawing/2014/main" id="{2A3059A9-7CD7-42C0-A706-7B04DA480B1A}"/>
              </a:ext>
            </a:extLst>
          </p:cNvPr>
          <p:cNvGrpSpPr>
            <a:grpSpLocks/>
          </p:cNvGrpSpPr>
          <p:nvPr/>
        </p:nvGrpSpPr>
        <p:grpSpPr bwMode="auto">
          <a:xfrm>
            <a:off x="9355" y="1228165"/>
            <a:ext cx="7995424" cy="5629835"/>
            <a:chOff x="0" y="0"/>
            <a:chExt cx="11588" cy="8668"/>
          </a:xfrm>
        </p:grpSpPr>
        <p:pic>
          <p:nvPicPr>
            <p:cNvPr id="11" name="Picture 10">
              <a:extLst>
                <a:ext uri="{FF2B5EF4-FFF2-40B4-BE49-F238E27FC236}">
                  <a16:creationId xmlns:a16="http://schemas.microsoft.com/office/drawing/2014/main" id="{632C484F-82F3-4E7D-BCFD-FF39F74254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 y="8"/>
              <a:ext cx="11580" cy="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E53168DF-6BEA-429B-A3CC-7F42152590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17"/>
              <a:ext cx="4460" cy="6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18D12436-2A9B-445A-93BC-FBEAAC99D9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91" y="0"/>
              <a:ext cx="5260" cy="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Freeform 6">
              <a:extLst>
                <a:ext uri="{FF2B5EF4-FFF2-40B4-BE49-F238E27FC236}">
                  <a16:creationId xmlns:a16="http://schemas.microsoft.com/office/drawing/2014/main" id="{52CE361E-3210-46D1-96E0-8038161E055B}"/>
                </a:ext>
              </a:extLst>
            </p:cNvPr>
            <p:cNvSpPr>
              <a:spLocks/>
            </p:cNvSpPr>
            <p:nvPr/>
          </p:nvSpPr>
          <p:spPr bwMode="auto">
            <a:xfrm>
              <a:off x="6168" y="7208"/>
              <a:ext cx="2229" cy="1442"/>
            </a:xfrm>
            <a:custGeom>
              <a:avLst/>
              <a:gdLst>
                <a:gd name="T0" fmla="*/ 1057 w 2229"/>
                <a:gd name="T1" fmla="*/ 0 h 1442"/>
                <a:gd name="T2" fmla="*/ 943 w 2229"/>
                <a:gd name="T3" fmla="*/ 8 h 1442"/>
                <a:gd name="T4" fmla="*/ 782 w 2229"/>
                <a:gd name="T5" fmla="*/ 30 h 1442"/>
                <a:gd name="T6" fmla="*/ 680 w 2229"/>
                <a:gd name="T7" fmla="*/ 55 h 1442"/>
                <a:gd name="T8" fmla="*/ 535 w 2229"/>
                <a:gd name="T9" fmla="*/ 102 h 1442"/>
                <a:gd name="T10" fmla="*/ 405 w 2229"/>
                <a:gd name="T11" fmla="*/ 163 h 1442"/>
                <a:gd name="T12" fmla="*/ 288 w 2229"/>
                <a:gd name="T13" fmla="*/ 236 h 1442"/>
                <a:gd name="T14" fmla="*/ 222 w 2229"/>
                <a:gd name="T15" fmla="*/ 288 h 1442"/>
                <a:gd name="T16" fmla="*/ 160 w 2229"/>
                <a:gd name="T17" fmla="*/ 347 h 1442"/>
                <a:gd name="T18" fmla="*/ 88 w 2229"/>
                <a:gd name="T19" fmla="*/ 438 h 1442"/>
                <a:gd name="T20" fmla="*/ 49 w 2229"/>
                <a:gd name="T21" fmla="*/ 505 h 1442"/>
                <a:gd name="T22" fmla="*/ 22 w 2229"/>
                <a:gd name="T23" fmla="*/ 574 h 1442"/>
                <a:gd name="T24" fmla="*/ 8 w 2229"/>
                <a:gd name="T25" fmla="*/ 630 h 1442"/>
                <a:gd name="T26" fmla="*/ 2 w 2229"/>
                <a:gd name="T27" fmla="*/ 666 h 1442"/>
                <a:gd name="T28" fmla="*/ 0 w 2229"/>
                <a:gd name="T29" fmla="*/ 702 h 1442"/>
                <a:gd name="T30" fmla="*/ 2 w 2229"/>
                <a:gd name="T31" fmla="*/ 758 h 1442"/>
                <a:gd name="T32" fmla="*/ 5 w 2229"/>
                <a:gd name="T33" fmla="*/ 794 h 1442"/>
                <a:gd name="T34" fmla="*/ 13 w 2229"/>
                <a:gd name="T35" fmla="*/ 830 h 1442"/>
                <a:gd name="T36" fmla="*/ 36 w 2229"/>
                <a:gd name="T37" fmla="*/ 902 h 1442"/>
                <a:gd name="T38" fmla="*/ 66 w 2229"/>
                <a:gd name="T39" fmla="*/ 969 h 1442"/>
                <a:gd name="T40" fmla="*/ 111 w 2229"/>
                <a:gd name="T41" fmla="*/ 1033 h 1442"/>
                <a:gd name="T42" fmla="*/ 191 w 2229"/>
                <a:gd name="T43" fmla="*/ 1124 h 1442"/>
                <a:gd name="T44" fmla="*/ 255 w 2229"/>
                <a:gd name="T45" fmla="*/ 1180 h 1442"/>
                <a:gd name="T46" fmla="*/ 366 w 2229"/>
                <a:gd name="T47" fmla="*/ 1255 h 1442"/>
                <a:gd name="T48" fmla="*/ 446 w 2229"/>
                <a:gd name="T49" fmla="*/ 1299 h 1442"/>
                <a:gd name="T50" fmla="*/ 630 w 2229"/>
                <a:gd name="T51" fmla="*/ 1371 h 1442"/>
                <a:gd name="T52" fmla="*/ 782 w 2229"/>
                <a:gd name="T53" fmla="*/ 1410 h 1442"/>
                <a:gd name="T54" fmla="*/ 999 w 2229"/>
                <a:gd name="T55" fmla="*/ 1438 h 1442"/>
                <a:gd name="T56" fmla="*/ 1171 w 2229"/>
                <a:gd name="T57" fmla="*/ 1441 h 1442"/>
                <a:gd name="T58" fmla="*/ 1446 w 2229"/>
                <a:gd name="T59" fmla="*/ 1410 h 1442"/>
                <a:gd name="T60" fmla="*/ 1598 w 2229"/>
                <a:gd name="T61" fmla="*/ 1371 h 1442"/>
                <a:gd name="T62" fmla="*/ 1781 w 2229"/>
                <a:gd name="T63" fmla="*/ 1299 h 1442"/>
                <a:gd name="T64" fmla="*/ 1904 w 2229"/>
                <a:gd name="T65" fmla="*/ 1230 h 1442"/>
                <a:gd name="T66" fmla="*/ 1973 w 2229"/>
                <a:gd name="T67" fmla="*/ 1180 h 1442"/>
                <a:gd name="T68" fmla="*/ 2067 w 2229"/>
                <a:gd name="T69" fmla="*/ 1094 h 1442"/>
                <a:gd name="T70" fmla="*/ 2120 w 2229"/>
                <a:gd name="T71" fmla="*/ 1033 h 1442"/>
                <a:gd name="T72" fmla="*/ 2162 w 2229"/>
                <a:gd name="T73" fmla="*/ 969 h 1442"/>
                <a:gd name="T74" fmla="*/ 2217 w 2229"/>
                <a:gd name="T75" fmla="*/ 830 h 1442"/>
                <a:gd name="T76" fmla="*/ 2223 w 2229"/>
                <a:gd name="T77" fmla="*/ 794 h 1442"/>
                <a:gd name="T78" fmla="*/ 2228 w 2229"/>
                <a:gd name="T79" fmla="*/ 758 h 1442"/>
                <a:gd name="T80" fmla="*/ 2226 w 2229"/>
                <a:gd name="T81" fmla="*/ 666 h 1442"/>
                <a:gd name="T82" fmla="*/ 2220 w 2229"/>
                <a:gd name="T83" fmla="*/ 630 h 1442"/>
                <a:gd name="T84" fmla="*/ 2206 w 2229"/>
                <a:gd name="T85" fmla="*/ 574 h 1442"/>
                <a:gd name="T86" fmla="*/ 2178 w 2229"/>
                <a:gd name="T87" fmla="*/ 505 h 1442"/>
                <a:gd name="T88" fmla="*/ 2142 w 2229"/>
                <a:gd name="T89" fmla="*/ 438 h 1442"/>
                <a:gd name="T90" fmla="*/ 2095 w 2229"/>
                <a:gd name="T91" fmla="*/ 377 h 1442"/>
                <a:gd name="T92" fmla="*/ 1973 w 2229"/>
                <a:gd name="T93" fmla="*/ 261 h 1442"/>
                <a:gd name="T94" fmla="*/ 1904 w 2229"/>
                <a:gd name="T95" fmla="*/ 211 h 1442"/>
                <a:gd name="T96" fmla="*/ 1781 w 2229"/>
                <a:gd name="T97" fmla="*/ 141 h 1442"/>
                <a:gd name="T98" fmla="*/ 1598 w 2229"/>
                <a:gd name="T99" fmla="*/ 69 h 1442"/>
                <a:gd name="T100" fmla="*/ 1446 w 2229"/>
                <a:gd name="T101" fmla="*/ 30 h 1442"/>
                <a:gd name="T102" fmla="*/ 1229 w 2229"/>
                <a:gd name="T103" fmla="*/ 2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29" h="1442">
                  <a:moveTo>
                    <a:pt x="1171" y="0"/>
                  </a:moveTo>
                  <a:lnTo>
                    <a:pt x="1057" y="0"/>
                  </a:lnTo>
                  <a:lnTo>
                    <a:pt x="1002" y="2"/>
                  </a:lnTo>
                  <a:lnTo>
                    <a:pt x="943" y="8"/>
                  </a:lnTo>
                  <a:lnTo>
                    <a:pt x="890" y="13"/>
                  </a:lnTo>
                  <a:lnTo>
                    <a:pt x="782" y="30"/>
                  </a:lnTo>
                  <a:lnTo>
                    <a:pt x="732" y="41"/>
                  </a:lnTo>
                  <a:lnTo>
                    <a:pt x="680" y="55"/>
                  </a:lnTo>
                  <a:lnTo>
                    <a:pt x="630" y="69"/>
                  </a:lnTo>
                  <a:lnTo>
                    <a:pt x="535" y="102"/>
                  </a:lnTo>
                  <a:lnTo>
                    <a:pt x="446" y="141"/>
                  </a:lnTo>
                  <a:lnTo>
                    <a:pt x="405" y="163"/>
                  </a:lnTo>
                  <a:lnTo>
                    <a:pt x="366" y="186"/>
                  </a:lnTo>
                  <a:lnTo>
                    <a:pt x="288" y="236"/>
                  </a:lnTo>
                  <a:lnTo>
                    <a:pt x="255" y="261"/>
                  </a:lnTo>
                  <a:lnTo>
                    <a:pt x="222" y="288"/>
                  </a:lnTo>
                  <a:lnTo>
                    <a:pt x="191" y="316"/>
                  </a:lnTo>
                  <a:lnTo>
                    <a:pt x="160" y="347"/>
                  </a:lnTo>
                  <a:lnTo>
                    <a:pt x="133" y="377"/>
                  </a:lnTo>
                  <a:lnTo>
                    <a:pt x="88" y="438"/>
                  </a:lnTo>
                  <a:lnTo>
                    <a:pt x="66" y="472"/>
                  </a:lnTo>
                  <a:lnTo>
                    <a:pt x="49" y="505"/>
                  </a:lnTo>
                  <a:lnTo>
                    <a:pt x="36" y="541"/>
                  </a:lnTo>
                  <a:lnTo>
                    <a:pt x="22" y="574"/>
                  </a:lnTo>
                  <a:lnTo>
                    <a:pt x="13" y="610"/>
                  </a:lnTo>
                  <a:lnTo>
                    <a:pt x="8" y="630"/>
                  </a:lnTo>
                  <a:lnTo>
                    <a:pt x="5" y="647"/>
                  </a:lnTo>
                  <a:lnTo>
                    <a:pt x="2" y="666"/>
                  </a:lnTo>
                  <a:lnTo>
                    <a:pt x="2" y="683"/>
                  </a:lnTo>
                  <a:lnTo>
                    <a:pt x="0" y="702"/>
                  </a:lnTo>
                  <a:lnTo>
                    <a:pt x="0" y="738"/>
                  </a:lnTo>
                  <a:lnTo>
                    <a:pt x="2" y="758"/>
                  </a:lnTo>
                  <a:lnTo>
                    <a:pt x="2" y="777"/>
                  </a:lnTo>
                  <a:lnTo>
                    <a:pt x="5" y="794"/>
                  </a:lnTo>
                  <a:lnTo>
                    <a:pt x="8" y="813"/>
                  </a:lnTo>
                  <a:lnTo>
                    <a:pt x="13" y="830"/>
                  </a:lnTo>
                  <a:lnTo>
                    <a:pt x="22" y="866"/>
                  </a:lnTo>
                  <a:lnTo>
                    <a:pt x="36" y="902"/>
                  </a:lnTo>
                  <a:lnTo>
                    <a:pt x="49" y="935"/>
                  </a:lnTo>
                  <a:lnTo>
                    <a:pt x="66" y="969"/>
                  </a:lnTo>
                  <a:lnTo>
                    <a:pt x="88" y="1002"/>
                  </a:lnTo>
                  <a:lnTo>
                    <a:pt x="111" y="1033"/>
                  </a:lnTo>
                  <a:lnTo>
                    <a:pt x="133" y="1066"/>
                  </a:lnTo>
                  <a:lnTo>
                    <a:pt x="191" y="1124"/>
                  </a:lnTo>
                  <a:lnTo>
                    <a:pt x="222" y="1152"/>
                  </a:lnTo>
                  <a:lnTo>
                    <a:pt x="255" y="1180"/>
                  </a:lnTo>
                  <a:lnTo>
                    <a:pt x="288" y="1205"/>
                  </a:lnTo>
                  <a:lnTo>
                    <a:pt x="366" y="1255"/>
                  </a:lnTo>
                  <a:lnTo>
                    <a:pt x="405" y="1277"/>
                  </a:lnTo>
                  <a:lnTo>
                    <a:pt x="446" y="1299"/>
                  </a:lnTo>
                  <a:lnTo>
                    <a:pt x="535" y="1338"/>
                  </a:lnTo>
                  <a:lnTo>
                    <a:pt x="630" y="1371"/>
                  </a:lnTo>
                  <a:lnTo>
                    <a:pt x="729" y="1399"/>
                  </a:lnTo>
                  <a:lnTo>
                    <a:pt x="782" y="1410"/>
                  </a:lnTo>
                  <a:lnTo>
                    <a:pt x="890" y="1427"/>
                  </a:lnTo>
                  <a:lnTo>
                    <a:pt x="999" y="1438"/>
                  </a:lnTo>
                  <a:lnTo>
                    <a:pt x="1057" y="1441"/>
                  </a:lnTo>
                  <a:lnTo>
                    <a:pt x="1171" y="1441"/>
                  </a:lnTo>
                  <a:lnTo>
                    <a:pt x="1285" y="1435"/>
                  </a:lnTo>
                  <a:lnTo>
                    <a:pt x="1446" y="1410"/>
                  </a:lnTo>
                  <a:lnTo>
                    <a:pt x="1498" y="1399"/>
                  </a:lnTo>
                  <a:lnTo>
                    <a:pt x="1598" y="1371"/>
                  </a:lnTo>
                  <a:lnTo>
                    <a:pt x="1693" y="1338"/>
                  </a:lnTo>
                  <a:lnTo>
                    <a:pt x="1781" y="1299"/>
                  </a:lnTo>
                  <a:lnTo>
                    <a:pt x="1865" y="1255"/>
                  </a:lnTo>
                  <a:lnTo>
                    <a:pt x="1904" y="1230"/>
                  </a:lnTo>
                  <a:lnTo>
                    <a:pt x="1940" y="1205"/>
                  </a:lnTo>
                  <a:lnTo>
                    <a:pt x="1973" y="1180"/>
                  </a:lnTo>
                  <a:lnTo>
                    <a:pt x="2040" y="1124"/>
                  </a:lnTo>
                  <a:lnTo>
                    <a:pt x="2067" y="1094"/>
                  </a:lnTo>
                  <a:lnTo>
                    <a:pt x="2095" y="1066"/>
                  </a:lnTo>
                  <a:lnTo>
                    <a:pt x="2120" y="1033"/>
                  </a:lnTo>
                  <a:lnTo>
                    <a:pt x="2142" y="1002"/>
                  </a:lnTo>
                  <a:lnTo>
                    <a:pt x="2162" y="969"/>
                  </a:lnTo>
                  <a:lnTo>
                    <a:pt x="2195" y="902"/>
                  </a:lnTo>
                  <a:lnTo>
                    <a:pt x="2217" y="830"/>
                  </a:lnTo>
                  <a:lnTo>
                    <a:pt x="2220" y="813"/>
                  </a:lnTo>
                  <a:lnTo>
                    <a:pt x="2223" y="794"/>
                  </a:lnTo>
                  <a:lnTo>
                    <a:pt x="2226" y="777"/>
                  </a:lnTo>
                  <a:lnTo>
                    <a:pt x="2228" y="758"/>
                  </a:lnTo>
                  <a:lnTo>
                    <a:pt x="2228" y="683"/>
                  </a:lnTo>
                  <a:lnTo>
                    <a:pt x="2226" y="666"/>
                  </a:lnTo>
                  <a:lnTo>
                    <a:pt x="2223" y="647"/>
                  </a:lnTo>
                  <a:lnTo>
                    <a:pt x="2220" y="630"/>
                  </a:lnTo>
                  <a:lnTo>
                    <a:pt x="2217" y="610"/>
                  </a:lnTo>
                  <a:lnTo>
                    <a:pt x="2206" y="574"/>
                  </a:lnTo>
                  <a:lnTo>
                    <a:pt x="2195" y="541"/>
                  </a:lnTo>
                  <a:lnTo>
                    <a:pt x="2178" y="505"/>
                  </a:lnTo>
                  <a:lnTo>
                    <a:pt x="2162" y="472"/>
                  </a:lnTo>
                  <a:lnTo>
                    <a:pt x="2142" y="438"/>
                  </a:lnTo>
                  <a:lnTo>
                    <a:pt x="2120" y="408"/>
                  </a:lnTo>
                  <a:lnTo>
                    <a:pt x="2095" y="377"/>
                  </a:lnTo>
                  <a:lnTo>
                    <a:pt x="2040" y="316"/>
                  </a:lnTo>
                  <a:lnTo>
                    <a:pt x="1973" y="261"/>
                  </a:lnTo>
                  <a:lnTo>
                    <a:pt x="1940" y="236"/>
                  </a:lnTo>
                  <a:lnTo>
                    <a:pt x="1904" y="211"/>
                  </a:lnTo>
                  <a:lnTo>
                    <a:pt x="1865" y="186"/>
                  </a:lnTo>
                  <a:lnTo>
                    <a:pt x="1781" y="141"/>
                  </a:lnTo>
                  <a:lnTo>
                    <a:pt x="1693" y="102"/>
                  </a:lnTo>
                  <a:lnTo>
                    <a:pt x="1598" y="69"/>
                  </a:lnTo>
                  <a:lnTo>
                    <a:pt x="1498" y="41"/>
                  </a:lnTo>
                  <a:lnTo>
                    <a:pt x="1446" y="30"/>
                  </a:lnTo>
                  <a:lnTo>
                    <a:pt x="1337" y="13"/>
                  </a:lnTo>
                  <a:lnTo>
                    <a:pt x="1229" y="2"/>
                  </a:lnTo>
                  <a:lnTo>
                    <a:pt x="117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 name="Freeform 7">
              <a:extLst>
                <a:ext uri="{FF2B5EF4-FFF2-40B4-BE49-F238E27FC236}">
                  <a16:creationId xmlns:a16="http://schemas.microsoft.com/office/drawing/2014/main" id="{501E96E6-5BD0-48DF-9D48-85EA8BCE258A}"/>
                </a:ext>
              </a:extLst>
            </p:cNvPr>
            <p:cNvSpPr>
              <a:spLocks/>
            </p:cNvSpPr>
            <p:nvPr/>
          </p:nvSpPr>
          <p:spPr bwMode="auto">
            <a:xfrm>
              <a:off x="6168" y="7208"/>
              <a:ext cx="2229" cy="1442"/>
            </a:xfrm>
            <a:custGeom>
              <a:avLst/>
              <a:gdLst>
                <a:gd name="T0" fmla="*/ 1057 w 2229"/>
                <a:gd name="T1" fmla="*/ 0 h 1442"/>
                <a:gd name="T2" fmla="*/ 890 w 2229"/>
                <a:gd name="T3" fmla="*/ 13 h 1442"/>
                <a:gd name="T4" fmla="*/ 732 w 2229"/>
                <a:gd name="T5" fmla="*/ 41 h 1442"/>
                <a:gd name="T6" fmla="*/ 582 w 2229"/>
                <a:gd name="T7" fmla="*/ 86 h 1442"/>
                <a:gd name="T8" fmla="*/ 446 w 2229"/>
                <a:gd name="T9" fmla="*/ 141 h 1442"/>
                <a:gd name="T10" fmla="*/ 327 w 2229"/>
                <a:gd name="T11" fmla="*/ 211 h 1442"/>
                <a:gd name="T12" fmla="*/ 222 w 2229"/>
                <a:gd name="T13" fmla="*/ 288 h 1442"/>
                <a:gd name="T14" fmla="*/ 133 w 2229"/>
                <a:gd name="T15" fmla="*/ 377 h 1442"/>
                <a:gd name="T16" fmla="*/ 66 w 2229"/>
                <a:gd name="T17" fmla="*/ 472 h 1442"/>
                <a:gd name="T18" fmla="*/ 22 w 2229"/>
                <a:gd name="T19" fmla="*/ 574 h 1442"/>
                <a:gd name="T20" fmla="*/ 5 w 2229"/>
                <a:gd name="T21" fmla="*/ 647 h 1442"/>
                <a:gd name="T22" fmla="*/ 0 w 2229"/>
                <a:gd name="T23" fmla="*/ 702 h 1442"/>
                <a:gd name="T24" fmla="*/ 2 w 2229"/>
                <a:gd name="T25" fmla="*/ 758 h 1442"/>
                <a:gd name="T26" fmla="*/ 8 w 2229"/>
                <a:gd name="T27" fmla="*/ 813 h 1442"/>
                <a:gd name="T28" fmla="*/ 36 w 2229"/>
                <a:gd name="T29" fmla="*/ 902 h 1442"/>
                <a:gd name="T30" fmla="*/ 88 w 2229"/>
                <a:gd name="T31" fmla="*/ 1002 h 1442"/>
                <a:gd name="T32" fmla="*/ 160 w 2229"/>
                <a:gd name="T33" fmla="*/ 1094 h 1442"/>
                <a:gd name="T34" fmla="*/ 255 w 2229"/>
                <a:gd name="T35" fmla="*/ 1180 h 1442"/>
                <a:gd name="T36" fmla="*/ 366 w 2229"/>
                <a:gd name="T37" fmla="*/ 1255 h 1442"/>
                <a:gd name="T38" fmla="*/ 491 w 2229"/>
                <a:gd name="T39" fmla="*/ 1319 h 1442"/>
                <a:gd name="T40" fmla="*/ 630 w 2229"/>
                <a:gd name="T41" fmla="*/ 1371 h 1442"/>
                <a:gd name="T42" fmla="*/ 782 w 2229"/>
                <a:gd name="T43" fmla="*/ 1410 h 1442"/>
                <a:gd name="T44" fmla="*/ 943 w 2229"/>
                <a:gd name="T45" fmla="*/ 1432 h 1442"/>
                <a:gd name="T46" fmla="*/ 1113 w 2229"/>
                <a:gd name="T47" fmla="*/ 1441 h 1442"/>
                <a:gd name="T48" fmla="*/ 1285 w 2229"/>
                <a:gd name="T49" fmla="*/ 1435 h 1442"/>
                <a:gd name="T50" fmla="*/ 1446 w 2229"/>
                <a:gd name="T51" fmla="*/ 1410 h 1442"/>
                <a:gd name="T52" fmla="*/ 1598 w 2229"/>
                <a:gd name="T53" fmla="*/ 1371 h 1442"/>
                <a:gd name="T54" fmla="*/ 1737 w 2229"/>
                <a:gd name="T55" fmla="*/ 1319 h 1442"/>
                <a:gd name="T56" fmla="*/ 1865 w 2229"/>
                <a:gd name="T57" fmla="*/ 1255 h 1442"/>
                <a:gd name="T58" fmla="*/ 1973 w 2229"/>
                <a:gd name="T59" fmla="*/ 1180 h 1442"/>
                <a:gd name="T60" fmla="*/ 2067 w 2229"/>
                <a:gd name="T61" fmla="*/ 1094 h 1442"/>
                <a:gd name="T62" fmla="*/ 2142 w 2229"/>
                <a:gd name="T63" fmla="*/ 1002 h 1442"/>
                <a:gd name="T64" fmla="*/ 2195 w 2229"/>
                <a:gd name="T65" fmla="*/ 902 h 1442"/>
                <a:gd name="T66" fmla="*/ 2220 w 2229"/>
                <a:gd name="T67" fmla="*/ 813 h 1442"/>
                <a:gd name="T68" fmla="*/ 2228 w 2229"/>
                <a:gd name="T69" fmla="*/ 758 h 1442"/>
                <a:gd name="T70" fmla="*/ 2228 w 2229"/>
                <a:gd name="T71" fmla="*/ 702 h 1442"/>
                <a:gd name="T72" fmla="*/ 2223 w 2229"/>
                <a:gd name="T73" fmla="*/ 647 h 1442"/>
                <a:gd name="T74" fmla="*/ 2206 w 2229"/>
                <a:gd name="T75" fmla="*/ 574 h 1442"/>
                <a:gd name="T76" fmla="*/ 2162 w 2229"/>
                <a:gd name="T77" fmla="*/ 472 h 1442"/>
                <a:gd name="T78" fmla="*/ 2095 w 2229"/>
                <a:gd name="T79" fmla="*/ 377 h 1442"/>
                <a:gd name="T80" fmla="*/ 2006 w 2229"/>
                <a:gd name="T81" fmla="*/ 288 h 1442"/>
                <a:gd name="T82" fmla="*/ 1904 w 2229"/>
                <a:gd name="T83" fmla="*/ 211 h 1442"/>
                <a:gd name="T84" fmla="*/ 1781 w 2229"/>
                <a:gd name="T85" fmla="*/ 141 h 1442"/>
                <a:gd name="T86" fmla="*/ 1645 w 2229"/>
                <a:gd name="T87" fmla="*/ 86 h 1442"/>
                <a:gd name="T88" fmla="*/ 1498 w 2229"/>
                <a:gd name="T89" fmla="*/ 41 h 1442"/>
                <a:gd name="T90" fmla="*/ 1337 w 2229"/>
                <a:gd name="T91" fmla="*/ 13 h 1442"/>
                <a:gd name="T92" fmla="*/ 1171 w 2229"/>
                <a:gd name="T93" fmla="*/ 0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29" h="1442">
                  <a:moveTo>
                    <a:pt x="1115" y="0"/>
                  </a:moveTo>
                  <a:lnTo>
                    <a:pt x="1115" y="0"/>
                  </a:lnTo>
                  <a:lnTo>
                    <a:pt x="1057" y="0"/>
                  </a:lnTo>
                  <a:lnTo>
                    <a:pt x="1002" y="2"/>
                  </a:lnTo>
                  <a:lnTo>
                    <a:pt x="943" y="8"/>
                  </a:lnTo>
                  <a:lnTo>
                    <a:pt x="890" y="13"/>
                  </a:lnTo>
                  <a:lnTo>
                    <a:pt x="835" y="22"/>
                  </a:lnTo>
                  <a:lnTo>
                    <a:pt x="782" y="30"/>
                  </a:lnTo>
                  <a:lnTo>
                    <a:pt x="732" y="41"/>
                  </a:lnTo>
                  <a:lnTo>
                    <a:pt x="680" y="55"/>
                  </a:lnTo>
                  <a:lnTo>
                    <a:pt x="630" y="69"/>
                  </a:lnTo>
                  <a:lnTo>
                    <a:pt x="582" y="86"/>
                  </a:lnTo>
                  <a:lnTo>
                    <a:pt x="535" y="102"/>
                  </a:lnTo>
                  <a:lnTo>
                    <a:pt x="491" y="122"/>
                  </a:lnTo>
                  <a:lnTo>
                    <a:pt x="446" y="141"/>
                  </a:lnTo>
                  <a:lnTo>
                    <a:pt x="405" y="163"/>
                  </a:lnTo>
                  <a:lnTo>
                    <a:pt x="366" y="186"/>
                  </a:lnTo>
                  <a:lnTo>
                    <a:pt x="327" y="211"/>
                  </a:lnTo>
                  <a:lnTo>
                    <a:pt x="288" y="236"/>
                  </a:lnTo>
                  <a:lnTo>
                    <a:pt x="255" y="261"/>
                  </a:lnTo>
                  <a:lnTo>
                    <a:pt x="222" y="288"/>
                  </a:lnTo>
                  <a:lnTo>
                    <a:pt x="191" y="316"/>
                  </a:lnTo>
                  <a:lnTo>
                    <a:pt x="160" y="347"/>
                  </a:lnTo>
                  <a:lnTo>
                    <a:pt x="133" y="377"/>
                  </a:lnTo>
                  <a:lnTo>
                    <a:pt x="111" y="408"/>
                  </a:lnTo>
                  <a:lnTo>
                    <a:pt x="88" y="438"/>
                  </a:lnTo>
                  <a:lnTo>
                    <a:pt x="66" y="472"/>
                  </a:lnTo>
                  <a:lnTo>
                    <a:pt x="49" y="505"/>
                  </a:lnTo>
                  <a:lnTo>
                    <a:pt x="36" y="541"/>
                  </a:lnTo>
                  <a:lnTo>
                    <a:pt x="22" y="574"/>
                  </a:lnTo>
                  <a:lnTo>
                    <a:pt x="13" y="610"/>
                  </a:lnTo>
                  <a:lnTo>
                    <a:pt x="8" y="630"/>
                  </a:lnTo>
                  <a:lnTo>
                    <a:pt x="5" y="647"/>
                  </a:lnTo>
                  <a:lnTo>
                    <a:pt x="2" y="666"/>
                  </a:lnTo>
                  <a:lnTo>
                    <a:pt x="2" y="683"/>
                  </a:lnTo>
                  <a:lnTo>
                    <a:pt x="0" y="702"/>
                  </a:lnTo>
                  <a:lnTo>
                    <a:pt x="0" y="721"/>
                  </a:lnTo>
                  <a:lnTo>
                    <a:pt x="0" y="738"/>
                  </a:lnTo>
                  <a:lnTo>
                    <a:pt x="2" y="758"/>
                  </a:lnTo>
                  <a:lnTo>
                    <a:pt x="2" y="777"/>
                  </a:lnTo>
                  <a:lnTo>
                    <a:pt x="5" y="794"/>
                  </a:lnTo>
                  <a:lnTo>
                    <a:pt x="8" y="813"/>
                  </a:lnTo>
                  <a:lnTo>
                    <a:pt x="13" y="830"/>
                  </a:lnTo>
                  <a:lnTo>
                    <a:pt x="22" y="866"/>
                  </a:lnTo>
                  <a:lnTo>
                    <a:pt x="36" y="902"/>
                  </a:lnTo>
                  <a:lnTo>
                    <a:pt x="49" y="935"/>
                  </a:lnTo>
                  <a:lnTo>
                    <a:pt x="66" y="969"/>
                  </a:lnTo>
                  <a:lnTo>
                    <a:pt x="88" y="1002"/>
                  </a:lnTo>
                  <a:lnTo>
                    <a:pt x="111" y="1033"/>
                  </a:lnTo>
                  <a:lnTo>
                    <a:pt x="133" y="1066"/>
                  </a:lnTo>
                  <a:lnTo>
                    <a:pt x="160" y="1094"/>
                  </a:lnTo>
                  <a:lnTo>
                    <a:pt x="191" y="1124"/>
                  </a:lnTo>
                  <a:lnTo>
                    <a:pt x="222" y="1152"/>
                  </a:lnTo>
                  <a:lnTo>
                    <a:pt x="255" y="1180"/>
                  </a:lnTo>
                  <a:lnTo>
                    <a:pt x="288" y="1205"/>
                  </a:lnTo>
                  <a:lnTo>
                    <a:pt x="327" y="1230"/>
                  </a:lnTo>
                  <a:lnTo>
                    <a:pt x="366" y="1255"/>
                  </a:lnTo>
                  <a:lnTo>
                    <a:pt x="405" y="1277"/>
                  </a:lnTo>
                  <a:lnTo>
                    <a:pt x="446" y="1299"/>
                  </a:lnTo>
                  <a:lnTo>
                    <a:pt x="491" y="1319"/>
                  </a:lnTo>
                  <a:lnTo>
                    <a:pt x="535" y="1338"/>
                  </a:lnTo>
                  <a:lnTo>
                    <a:pt x="582" y="1355"/>
                  </a:lnTo>
                  <a:lnTo>
                    <a:pt x="630" y="1371"/>
                  </a:lnTo>
                  <a:lnTo>
                    <a:pt x="680" y="1385"/>
                  </a:lnTo>
                  <a:lnTo>
                    <a:pt x="729" y="1399"/>
                  </a:lnTo>
                  <a:lnTo>
                    <a:pt x="782" y="1410"/>
                  </a:lnTo>
                  <a:lnTo>
                    <a:pt x="835" y="1418"/>
                  </a:lnTo>
                  <a:lnTo>
                    <a:pt x="890" y="1427"/>
                  </a:lnTo>
                  <a:lnTo>
                    <a:pt x="943" y="1432"/>
                  </a:lnTo>
                  <a:lnTo>
                    <a:pt x="999" y="1438"/>
                  </a:lnTo>
                  <a:lnTo>
                    <a:pt x="1057" y="1441"/>
                  </a:lnTo>
                  <a:lnTo>
                    <a:pt x="1113" y="1441"/>
                  </a:lnTo>
                  <a:lnTo>
                    <a:pt x="1171" y="1441"/>
                  </a:lnTo>
                  <a:lnTo>
                    <a:pt x="1229" y="1438"/>
                  </a:lnTo>
                  <a:lnTo>
                    <a:pt x="1285" y="1435"/>
                  </a:lnTo>
                  <a:lnTo>
                    <a:pt x="1340" y="1427"/>
                  </a:lnTo>
                  <a:lnTo>
                    <a:pt x="1393" y="1418"/>
                  </a:lnTo>
                  <a:lnTo>
                    <a:pt x="1446" y="1410"/>
                  </a:lnTo>
                  <a:lnTo>
                    <a:pt x="1498" y="1399"/>
                  </a:lnTo>
                  <a:lnTo>
                    <a:pt x="1548" y="1385"/>
                  </a:lnTo>
                  <a:lnTo>
                    <a:pt x="1598" y="1371"/>
                  </a:lnTo>
                  <a:lnTo>
                    <a:pt x="1645" y="1355"/>
                  </a:lnTo>
                  <a:lnTo>
                    <a:pt x="1693" y="1338"/>
                  </a:lnTo>
                  <a:lnTo>
                    <a:pt x="1737" y="1319"/>
                  </a:lnTo>
                  <a:lnTo>
                    <a:pt x="1781" y="1299"/>
                  </a:lnTo>
                  <a:lnTo>
                    <a:pt x="1823" y="1277"/>
                  </a:lnTo>
                  <a:lnTo>
                    <a:pt x="1865" y="1255"/>
                  </a:lnTo>
                  <a:lnTo>
                    <a:pt x="1904" y="1230"/>
                  </a:lnTo>
                  <a:lnTo>
                    <a:pt x="1940" y="1205"/>
                  </a:lnTo>
                  <a:lnTo>
                    <a:pt x="1973" y="1180"/>
                  </a:lnTo>
                  <a:lnTo>
                    <a:pt x="2006" y="1152"/>
                  </a:lnTo>
                  <a:lnTo>
                    <a:pt x="2040" y="1124"/>
                  </a:lnTo>
                  <a:lnTo>
                    <a:pt x="2067" y="1094"/>
                  </a:lnTo>
                  <a:lnTo>
                    <a:pt x="2095" y="1066"/>
                  </a:lnTo>
                  <a:lnTo>
                    <a:pt x="2120" y="1033"/>
                  </a:lnTo>
                  <a:lnTo>
                    <a:pt x="2142" y="1002"/>
                  </a:lnTo>
                  <a:lnTo>
                    <a:pt x="2162" y="969"/>
                  </a:lnTo>
                  <a:lnTo>
                    <a:pt x="2178" y="935"/>
                  </a:lnTo>
                  <a:lnTo>
                    <a:pt x="2195" y="902"/>
                  </a:lnTo>
                  <a:lnTo>
                    <a:pt x="2206" y="866"/>
                  </a:lnTo>
                  <a:lnTo>
                    <a:pt x="2217" y="830"/>
                  </a:lnTo>
                  <a:lnTo>
                    <a:pt x="2220" y="813"/>
                  </a:lnTo>
                  <a:lnTo>
                    <a:pt x="2223" y="794"/>
                  </a:lnTo>
                  <a:lnTo>
                    <a:pt x="2226" y="777"/>
                  </a:lnTo>
                  <a:lnTo>
                    <a:pt x="2228" y="758"/>
                  </a:lnTo>
                  <a:lnTo>
                    <a:pt x="2228" y="738"/>
                  </a:lnTo>
                  <a:lnTo>
                    <a:pt x="2228" y="721"/>
                  </a:lnTo>
                  <a:lnTo>
                    <a:pt x="2228" y="702"/>
                  </a:lnTo>
                  <a:lnTo>
                    <a:pt x="2228" y="683"/>
                  </a:lnTo>
                  <a:lnTo>
                    <a:pt x="2226" y="666"/>
                  </a:lnTo>
                  <a:lnTo>
                    <a:pt x="2223" y="647"/>
                  </a:lnTo>
                  <a:lnTo>
                    <a:pt x="2220" y="630"/>
                  </a:lnTo>
                  <a:lnTo>
                    <a:pt x="2217" y="610"/>
                  </a:lnTo>
                  <a:lnTo>
                    <a:pt x="2206" y="574"/>
                  </a:lnTo>
                  <a:lnTo>
                    <a:pt x="2195" y="541"/>
                  </a:lnTo>
                  <a:lnTo>
                    <a:pt x="2178" y="505"/>
                  </a:lnTo>
                  <a:lnTo>
                    <a:pt x="2162" y="472"/>
                  </a:lnTo>
                  <a:lnTo>
                    <a:pt x="2142" y="438"/>
                  </a:lnTo>
                  <a:lnTo>
                    <a:pt x="2120" y="408"/>
                  </a:lnTo>
                  <a:lnTo>
                    <a:pt x="2095" y="377"/>
                  </a:lnTo>
                  <a:lnTo>
                    <a:pt x="2067" y="347"/>
                  </a:lnTo>
                  <a:lnTo>
                    <a:pt x="2040" y="316"/>
                  </a:lnTo>
                  <a:lnTo>
                    <a:pt x="2006" y="288"/>
                  </a:lnTo>
                  <a:lnTo>
                    <a:pt x="1973" y="261"/>
                  </a:lnTo>
                  <a:lnTo>
                    <a:pt x="1940" y="236"/>
                  </a:lnTo>
                  <a:lnTo>
                    <a:pt x="1904" y="211"/>
                  </a:lnTo>
                  <a:lnTo>
                    <a:pt x="1865" y="186"/>
                  </a:lnTo>
                  <a:lnTo>
                    <a:pt x="1823" y="163"/>
                  </a:lnTo>
                  <a:lnTo>
                    <a:pt x="1781" y="141"/>
                  </a:lnTo>
                  <a:lnTo>
                    <a:pt x="1737" y="122"/>
                  </a:lnTo>
                  <a:lnTo>
                    <a:pt x="1693" y="102"/>
                  </a:lnTo>
                  <a:lnTo>
                    <a:pt x="1645" y="86"/>
                  </a:lnTo>
                  <a:lnTo>
                    <a:pt x="1598" y="69"/>
                  </a:lnTo>
                  <a:lnTo>
                    <a:pt x="1548" y="55"/>
                  </a:lnTo>
                  <a:lnTo>
                    <a:pt x="1498" y="41"/>
                  </a:lnTo>
                  <a:lnTo>
                    <a:pt x="1446" y="30"/>
                  </a:lnTo>
                  <a:lnTo>
                    <a:pt x="1393" y="22"/>
                  </a:lnTo>
                  <a:lnTo>
                    <a:pt x="1337" y="13"/>
                  </a:lnTo>
                  <a:lnTo>
                    <a:pt x="1285" y="8"/>
                  </a:lnTo>
                  <a:lnTo>
                    <a:pt x="1229" y="2"/>
                  </a:lnTo>
                  <a:lnTo>
                    <a:pt x="1171" y="0"/>
                  </a:lnTo>
                  <a:lnTo>
                    <a:pt x="1113" y="0"/>
                  </a:lnTo>
                </a:path>
              </a:pathLst>
            </a:custGeom>
            <a:noFill/>
            <a:ln w="10578">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grpSp>
          <p:nvGrpSpPr>
            <p:cNvPr id="16" name="Group 15">
              <a:extLst>
                <a:ext uri="{FF2B5EF4-FFF2-40B4-BE49-F238E27FC236}">
                  <a16:creationId xmlns:a16="http://schemas.microsoft.com/office/drawing/2014/main" id="{93C40D42-F16B-4551-A4DD-E096916D9C5D}"/>
                </a:ext>
              </a:extLst>
            </p:cNvPr>
            <p:cNvGrpSpPr>
              <a:grpSpLocks/>
            </p:cNvGrpSpPr>
            <p:nvPr/>
          </p:nvGrpSpPr>
          <p:grpSpPr bwMode="auto">
            <a:xfrm>
              <a:off x="6876" y="7783"/>
              <a:ext cx="807" cy="334"/>
              <a:chOff x="6876" y="7783"/>
              <a:chExt cx="807" cy="334"/>
            </a:xfrm>
          </p:grpSpPr>
          <p:sp>
            <p:nvSpPr>
              <p:cNvPr id="253" name="Freeform 9">
                <a:extLst>
                  <a:ext uri="{FF2B5EF4-FFF2-40B4-BE49-F238E27FC236}">
                    <a16:creationId xmlns:a16="http://schemas.microsoft.com/office/drawing/2014/main" id="{5265692D-1102-4BED-B6D7-1CFCA658EE22}"/>
                  </a:ext>
                </a:extLst>
              </p:cNvPr>
              <p:cNvSpPr>
                <a:spLocks/>
              </p:cNvSpPr>
              <p:nvPr/>
            </p:nvSpPr>
            <p:spPr bwMode="auto">
              <a:xfrm>
                <a:off x="6876" y="7783"/>
                <a:ext cx="807" cy="334"/>
              </a:xfrm>
              <a:custGeom>
                <a:avLst/>
                <a:gdLst>
                  <a:gd name="T0" fmla="*/ 148 w 807"/>
                  <a:gd name="T1" fmla="*/ 55 h 334"/>
                  <a:gd name="T2" fmla="*/ 88 w 807"/>
                  <a:gd name="T3" fmla="*/ 55 h 334"/>
                  <a:gd name="T4" fmla="*/ 88 w 807"/>
                  <a:gd name="T5" fmla="*/ 303 h 334"/>
                  <a:gd name="T6" fmla="*/ 148 w 807"/>
                  <a:gd name="T7" fmla="*/ 303 h 334"/>
                  <a:gd name="T8" fmla="*/ 148 w 807"/>
                  <a:gd name="T9" fmla="*/ 55 h 334"/>
                </a:gdLst>
                <a:ahLst/>
                <a:cxnLst>
                  <a:cxn ang="0">
                    <a:pos x="T0" y="T1"/>
                  </a:cxn>
                  <a:cxn ang="0">
                    <a:pos x="T2" y="T3"/>
                  </a:cxn>
                  <a:cxn ang="0">
                    <a:pos x="T4" y="T5"/>
                  </a:cxn>
                  <a:cxn ang="0">
                    <a:pos x="T6" y="T7"/>
                  </a:cxn>
                  <a:cxn ang="0">
                    <a:pos x="T8" y="T9"/>
                  </a:cxn>
                </a:cxnLst>
                <a:rect l="0" t="0" r="r" b="b"/>
                <a:pathLst>
                  <a:path w="807" h="334">
                    <a:moveTo>
                      <a:pt x="148" y="55"/>
                    </a:moveTo>
                    <a:lnTo>
                      <a:pt x="88" y="55"/>
                    </a:lnTo>
                    <a:lnTo>
                      <a:pt x="88" y="303"/>
                    </a:lnTo>
                    <a:lnTo>
                      <a:pt x="148" y="303"/>
                    </a:lnTo>
                    <a:lnTo>
                      <a:pt x="148"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4" name="Freeform 10">
                <a:extLst>
                  <a:ext uri="{FF2B5EF4-FFF2-40B4-BE49-F238E27FC236}">
                    <a16:creationId xmlns:a16="http://schemas.microsoft.com/office/drawing/2014/main" id="{B872148B-B6D5-4CE8-B8D2-DFF5E1755851}"/>
                  </a:ext>
                </a:extLst>
              </p:cNvPr>
              <p:cNvSpPr>
                <a:spLocks/>
              </p:cNvSpPr>
              <p:nvPr/>
            </p:nvSpPr>
            <p:spPr bwMode="auto">
              <a:xfrm>
                <a:off x="6876" y="7783"/>
                <a:ext cx="807" cy="334"/>
              </a:xfrm>
              <a:custGeom>
                <a:avLst/>
                <a:gdLst>
                  <a:gd name="T0" fmla="*/ 236 w 807"/>
                  <a:gd name="T1" fmla="*/ 5 h 334"/>
                  <a:gd name="T2" fmla="*/ 0 w 807"/>
                  <a:gd name="T3" fmla="*/ 5 h 334"/>
                  <a:gd name="T4" fmla="*/ 0 w 807"/>
                  <a:gd name="T5" fmla="*/ 55 h 334"/>
                  <a:gd name="T6" fmla="*/ 236 w 807"/>
                  <a:gd name="T7" fmla="*/ 55 h 334"/>
                  <a:gd name="T8" fmla="*/ 236 w 807"/>
                  <a:gd name="T9" fmla="*/ 5 h 334"/>
                </a:gdLst>
                <a:ahLst/>
                <a:cxnLst>
                  <a:cxn ang="0">
                    <a:pos x="T0" y="T1"/>
                  </a:cxn>
                  <a:cxn ang="0">
                    <a:pos x="T2" y="T3"/>
                  </a:cxn>
                  <a:cxn ang="0">
                    <a:pos x="T4" y="T5"/>
                  </a:cxn>
                  <a:cxn ang="0">
                    <a:pos x="T6" y="T7"/>
                  </a:cxn>
                  <a:cxn ang="0">
                    <a:pos x="T8" y="T9"/>
                  </a:cxn>
                </a:cxnLst>
                <a:rect l="0" t="0" r="r" b="b"/>
                <a:pathLst>
                  <a:path w="807" h="334">
                    <a:moveTo>
                      <a:pt x="236" y="5"/>
                    </a:moveTo>
                    <a:lnTo>
                      <a:pt x="0" y="5"/>
                    </a:lnTo>
                    <a:lnTo>
                      <a:pt x="0" y="55"/>
                    </a:lnTo>
                    <a:lnTo>
                      <a:pt x="236" y="55"/>
                    </a:lnTo>
                    <a:lnTo>
                      <a:pt x="236"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5" name="Freeform 11">
                <a:extLst>
                  <a:ext uri="{FF2B5EF4-FFF2-40B4-BE49-F238E27FC236}">
                    <a16:creationId xmlns:a16="http://schemas.microsoft.com/office/drawing/2014/main" id="{823EB560-15C1-474B-911A-F769AE7F6067}"/>
                  </a:ext>
                </a:extLst>
              </p:cNvPr>
              <p:cNvSpPr>
                <a:spLocks/>
              </p:cNvSpPr>
              <p:nvPr/>
            </p:nvSpPr>
            <p:spPr bwMode="auto">
              <a:xfrm>
                <a:off x="6876" y="7783"/>
                <a:ext cx="807" cy="334"/>
              </a:xfrm>
              <a:custGeom>
                <a:avLst/>
                <a:gdLst>
                  <a:gd name="T0" fmla="*/ 562 w 807"/>
                  <a:gd name="T1" fmla="*/ 295 h 334"/>
                  <a:gd name="T2" fmla="*/ 475 w 807"/>
                  <a:gd name="T3" fmla="*/ 295 h 334"/>
                  <a:gd name="T4" fmla="*/ 504 w 807"/>
                  <a:gd name="T5" fmla="*/ 314 h 334"/>
                  <a:gd name="T6" fmla="*/ 512 w 807"/>
                  <a:gd name="T7" fmla="*/ 319 h 334"/>
                  <a:gd name="T8" fmla="*/ 515 w 807"/>
                  <a:gd name="T9" fmla="*/ 321 h 334"/>
                  <a:gd name="T10" fmla="*/ 524 w 807"/>
                  <a:gd name="T11" fmla="*/ 326 h 334"/>
                  <a:gd name="T12" fmla="*/ 533 w 807"/>
                  <a:gd name="T13" fmla="*/ 330 h 334"/>
                  <a:gd name="T14" fmla="*/ 542 w 807"/>
                  <a:gd name="T15" fmla="*/ 333 h 334"/>
                  <a:gd name="T16" fmla="*/ 562 w 807"/>
                  <a:gd name="T17" fmla="*/ 29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334">
                    <a:moveTo>
                      <a:pt x="562" y="295"/>
                    </a:moveTo>
                    <a:lnTo>
                      <a:pt x="475" y="295"/>
                    </a:lnTo>
                    <a:lnTo>
                      <a:pt x="504" y="314"/>
                    </a:lnTo>
                    <a:lnTo>
                      <a:pt x="512" y="319"/>
                    </a:lnTo>
                    <a:lnTo>
                      <a:pt x="515" y="321"/>
                    </a:lnTo>
                    <a:lnTo>
                      <a:pt x="524" y="326"/>
                    </a:lnTo>
                    <a:lnTo>
                      <a:pt x="533" y="330"/>
                    </a:lnTo>
                    <a:lnTo>
                      <a:pt x="542" y="333"/>
                    </a:lnTo>
                    <a:lnTo>
                      <a:pt x="562" y="2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6" name="Freeform 12">
                <a:extLst>
                  <a:ext uri="{FF2B5EF4-FFF2-40B4-BE49-F238E27FC236}">
                    <a16:creationId xmlns:a16="http://schemas.microsoft.com/office/drawing/2014/main" id="{AB9FA4E5-A2B4-4A51-9847-893B1E38FF18}"/>
                  </a:ext>
                </a:extLst>
              </p:cNvPr>
              <p:cNvSpPr>
                <a:spLocks/>
              </p:cNvSpPr>
              <p:nvPr/>
            </p:nvSpPr>
            <p:spPr bwMode="auto">
              <a:xfrm>
                <a:off x="6876" y="7783"/>
                <a:ext cx="807" cy="334"/>
              </a:xfrm>
              <a:custGeom>
                <a:avLst/>
                <a:gdLst>
                  <a:gd name="T0" fmla="*/ 409 w 807"/>
                  <a:gd name="T1" fmla="*/ 0 h 334"/>
                  <a:gd name="T2" fmla="*/ 377 w 807"/>
                  <a:gd name="T3" fmla="*/ 2 h 334"/>
                  <a:gd name="T4" fmla="*/ 349 w 807"/>
                  <a:gd name="T5" fmla="*/ 10 h 334"/>
                  <a:gd name="T6" fmla="*/ 324 w 807"/>
                  <a:gd name="T7" fmla="*/ 22 h 334"/>
                  <a:gd name="T8" fmla="*/ 303 w 807"/>
                  <a:gd name="T9" fmla="*/ 40 h 334"/>
                  <a:gd name="T10" fmla="*/ 286 w 807"/>
                  <a:gd name="T11" fmla="*/ 62 h 334"/>
                  <a:gd name="T12" fmla="*/ 274 w 807"/>
                  <a:gd name="T13" fmla="*/ 89 h 334"/>
                  <a:gd name="T14" fmla="*/ 266 w 807"/>
                  <a:gd name="T15" fmla="*/ 119 h 334"/>
                  <a:gd name="T16" fmla="*/ 264 w 807"/>
                  <a:gd name="T17" fmla="*/ 154 h 334"/>
                  <a:gd name="T18" fmla="*/ 266 w 807"/>
                  <a:gd name="T19" fmla="*/ 188 h 334"/>
                  <a:gd name="T20" fmla="*/ 274 w 807"/>
                  <a:gd name="T21" fmla="*/ 219 h 334"/>
                  <a:gd name="T22" fmla="*/ 286 w 807"/>
                  <a:gd name="T23" fmla="*/ 245 h 334"/>
                  <a:gd name="T24" fmla="*/ 303 w 807"/>
                  <a:gd name="T25" fmla="*/ 267 h 334"/>
                  <a:gd name="T26" fmla="*/ 324 w 807"/>
                  <a:gd name="T27" fmla="*/ 285 h 334"/>
                  <a:gd name="T28" fmla="*/ 349 w 807"/>
                  <a:gd name="T29" fmla="*/ 298 h 334"/>
                  <a:gd name="T30" fmla="*/ 378 w 807"/>
                  <a:gd name="T31" fmla="*/ 305 h 334"/>
                  <a:gd name="T32" fmla="*/ 411 w 807"/>
                  <a:gd name="T33" fmla="*/ 308 h 334"/>
                  <a:gd name="T34" fmla="*/ 428 w 807"/>
                  <a:gd name="T35" fmla="*/ 307 h 334"/>
                  <a:gd name="T36" fmla="*/ 445 w 807"/>
                  <a:gd name="T37" fmla="*/ 305 h 334"/>
                  <a:gd name="T38" fmla="*/ 460 w 807"/>
                  <a:gd name="T39" fmla="*/ 301 h 334"/>
                  <a:gd name="T40" fmla="*/ 475 w 807"/>
                  <a:gd name="T41" fmla="*/ 295 h 334"/>
                  <a:gd name="T42" fmla="*/ 562 w 807"/>
                  <a:gd name="T43" fmla="*/ 295 h 334"/>
                  <a:gd name="T44" fmla="*/ 564 w 807"/>
                  <a:gd name="T45" fmla="*/ 290 h 334"/>
                  <a:gd name="T46" fmla="*/ 552 w 807"/>
                  <a:gd name="T47" fmla="*/ 285 h 334"/>
                  <a:gd name="T48" fmla="*/ 539 w 807"/>
                  <a:gd name="T49" fmla="*/ 279 h 334"/>
                  <a:gd name="T50" fmla="*/ 527 w 807"/>
                  <a:gd name="T51" fmla="*/ 272 h 334"/>
                  <a:gd name="T52" fmla="*/ 516 w 807"/>
                  <a:gd name="T53" fmla="*/ 265 h 334"/>
                  <a:gd name="T54" fmla="*/ 522 w 807"/>
                  <a:gd name="T55" fmla="*/ 258 h 334"/>
                  <a:gd name="T56" fmla="*/ 407 w 807"/>
                  <a:gd name="T57" fmla="*/ 258 h 334"/>
                  <a:gd name="T58" fmla="*/ 390 w 807"/>
                  <a:gd name="T59" fmla="*/ 256 h 334"/>
                  <a:gd name="T60" fmla="*/ 375 w 807"/>
                  <a:gd name="T61" fmla="*/ 251 h 334"/>
                  <a:gd name="T62" fmla="*/ 361 w 807"/>
                  <a:gd name="T63" fmla="*/ 243 h 334"/>
                  <a:gd name="T64" fmla="*/ 349 w 807"/>
                  <a:gd name="T65" fmla="*/ 232 h 334"/>
                  <a:gd name="T66" fmla="*/ 339 w 807"/>
                  <a:gd name="T67" fmla="*/ 217 h 334"/>
                  <a:gd name="T68" fmla="*/ 332 w 807"/>
                  <a:gd name="T69" fmla="*/ 199 h 334"/>
                  <a:gd name="T70" fmla="*/ 327 w 807"/>
                  <a:gd name="T71" fmla="*/ 178 h 334"/>
                  <a:gd name="T72" fmla="*/ 326 w 807"/>
                  <a:gd name="T73" fmla="*/ 154 h 334"/>
                  <a:gd name="T74" fmla="*/ 327 w 807"/>
                  <a:gd name="T75" fmla="*/ 129 h 334"/>
                  <a:gd name="T76" fmla="*/ 332 w 807"/>
                  <a:gd name="T77" fmla="*/ 109 h 334"/>
                  <a:gd name="T78" fmla="*/ 339 w 807"/>
                  <a:gd name="T79" fmla="*/ 91 h 334"/>
                  <a:gd name="T80" fmla="*/ 349 w 807"/>
                  <a:gd name="T81" fmla="*/ 77 h 334"/>
                  <a:gd name="T82" fmla="*/ 361 w 807"/>
                  <a:gd name="T83" fmla="*/ 65 h 334"/>
                  <a:gd name="T84" fmla="*/ 375 w 807"/>
                  <a:gd name="T85" fmla="*/ 57 h 334"/>
                  <a:gd name="T86" fmla="*/ 391 w 807"/>
                  <a:gd name="T87" fmla="*/ 53 h 334"/>
                  <a:gd name="T88" fmla="*/ 409 w 807"/>
                  <a:gd name="T89" fmla="*/ 51 h 334"/>
                  <a:gd name="T90" fmla="*/ 522 w 807"/>
                  <a:gd name="T91" fmla="*/ 51 h 334"/>
                  <a:gd name="T92" fmla="*/ 514 w 807"/>
                  <a:gd name="T93" fmla="*/ 40 h 334"/>
                  <a:gd name="T94" fmla="*/ 493 w 807"/>
                  <a:gd name="T95" fmla="*/ 22 h 334"/>
                  <a:gd name="T96" fmla="*/ 468 w 807"/>
                  <a:gd name="T97" fmla="*/ 10 h 334"/>
                  <a:gd name="T98" fmla="*/ 440 w 807"/>
                  <a:gd name="T99" fmla="*/ 2 h 334"/>
                  <a:gd name="T100" fmla="*/ 409 w 807"/>
                  <a:gd name="T101"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7" h="334">
                    <a:moveTo>
                      <a:pt x="409" y="0"/>
                    </a:moveTo>
                    <a:lnTo>
                      <a:pt x="377" y="2"/>
                    </a:lnTo>
                    <a:lnTo>
                      <a:pt x="349" y="10"/>
                    </a:lnTo>
                    <a:lnTo>
                      <a:pt x="324" y="22"/>
                    </a:lnTo>
                    <a:lnTo>
                      <a:pt x="303" y="40"/>
                    </a:lnTo>
                    <a:lnTo>
                      <a:pt x="286" y="62"/>
                    </a:lnTo>
                    <a:lnTo>
                      <a:pt x="274" y="89"/>
                    </a:lnTo>
                    <a:lnTo>
                      <a:pt x="266" y="119"/>
                    </a:lnTo>
                    <a:lnTo>
                      <a:pt x="264" y="154"/>
                    </a:lnTo>
                    <a:lnTo>
                      <a:pt x="266" y="188"/>
                    </a:lnTo>
                    <a:lnTo>
                      <a:pt x="274" y="219"/>
                    </a:lnTo>
                    <a:lnTo>
                      <a:pt x="286" y="245"/>
                    </a:lnTo>
                    <a:lnTo>
                      <a:pt x="303" y="267"/>
                    </a:lnTo>
                    <a:lnTo>
                      <a:pt x="324" y="285"/>
                    </a:lnTo>
                    <a:lnTo>
                      <a:pt x="349" y="298"/>
                    </a:lnTo>
                    <a:lnTo>
                      <a:pt x="378" y="305"/>
                    </a:lnTo>
                    <a:lnTo>
                      <a:pt x="411" y="308"/>
                    </a:lnTo>
                    <a:lnTo>
                      <a:pt x="428" y="307"/>
                    </a:lnTo>
                    <a:lnTo>
                      <a:pt x="445" y="305"/>
                    </a:lnTo>
                    <a:lnTo>
                      <a:pt x="460" y="301"/>
                    </a:lnTo>
                    <a:lnTo>
                      <a:pt x="475" y="295"/>
                    </a:lnTo>
                    <a:lnTo>
                      <a:pt x="562" y="295"/>
                    </a:lnTo>
                    <a:lnTo>
                      <a:pt x="564" y="290"/>
                    </a:lnTo>
                    <a:lnTo>
                      <a:pt x="552" y="285"/>
                    </a:lnTo>
                    <a:lnTo>
                      <a:pt x="539" y="279"/>
                    </a:lnTo>
                    <a:lnTo>
                      <a:pt x="527" y="272"/>
                    </a:lnTo>
                    <a:lnTo>
                      <a:pt x="516" y="265"/>
                    </a:lnTo>
                    <a:lnTo>
                      <a:pt x="522" y="258"/>
                    </a:lnTo>
                    <a:lnTo>
                      <a:pt x="407" y="258"/>
                    </a:lnTo>
                    <a:lnTo>
                      <a:pt x="390" y="256"/>
                    </a:lnTo>
                    <a:lnTo>
                      <a:pt x="375" y="251"/>
                    </a:lnTo>
                    <a:lnTo>
                      <a:pt x="361" y="243"/>
                    </a:lnTo>
                    <a:lnTo>
                      <a:pt x="349" y="232"/>
                    </a:lnTo>
                    <a:lnTo>
                      <a:pt x="339" y="217"/>
                    </a:lnTo>
                    <a:lnTo>
                      <a:pt x="332" y="199"/>
                    </a:lnTo>
                    <a:lnTo>
                      <a:pt x="327" y="178"/>
                    </a:lnTo>
                    <a:lnTo>
                      <a:pt x="326" y="154"/>
                    </a:lnTo>
                    <a:lnTo>
                      <a:pt x="327" y="129"/>
                    </a:lnTo>
                    <a:lnTo>
                      <a:pt x="332" y="109"/>
                    </a:lnTo>
                    <a:lnTo>
                      <a:pt x="339" y="91"/>
                    </a:lnTo>
                    <a:lnTo>
                      <a:pt x="349" y="77"/>
                    </a:lnTo>
                    <a:lnTo>
                      <a:pt x="361" y="65"/>
                    </a:lnTo>
                    <a:lnTo>
                      <a:pt x="375" y="57"/>
                    </a:lnTo>
                    <a:lnTo>
                      <a:pt x="391" y="53"/>
                    </a:lnTo>
                    <a:lnTo>
                      <a:pt x="409" y="51"/>
                    </a:lnTo>
                    <a:lnTo>
                      <a:pt x="522" y="51"/>
                    </a:lnTo>
                    <a:lnTo>
                      <a:pt x="514" y="40"/>
                    </a:lnTo>
                    <a:lnTo>
                      <a:pt x="493" y="22"/>
                    </a:lnTo>
                    <a:lnTo>
                      <a:pt x="468" y="10"/>
                    </a:lnTo>
                    <a:lnTo>
                      <a:pt x="440" y="2"/>
                    </a:lnTo>
                    <a:lnTo>
                      <a:pt x="40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7" name="Freeform 13">
                <a:extLst>
                  <a:ext uri="{FF2B5EF4-FFF2-40B4-BE49-F238E27FC236}">
                    <a16:creationId xmlns:a16="http://schemas.microsoft.com/office/drawing/2014/main" id="{F412EEBA-5D51-4AFC-8467-C843EC678AF2}"/>
                  </a:ext>
                </a:extLst>
              </p:cNvPr>
              <p:cNvSpPr>
                <a:spLocks/>
              </p:cNvSpPr>
              <p:nvPr/>
            </p:nvSpPr>
            <p:spPr bwMode="auto">
              <a:xfrm>
                <a:off x="6876" y="7783"/>
                <a:ext cx="807" cy="334"/>
              </a:xfrm>
              <a:custGeom>
                <a:avLst/>
                <a:gdLst>
                  <a:gd name="T0" fmla="*/ 411 w 807"/>
                  <a:gd name="T1" fmla="*/ 200 h 334"/>
                  <a:gd name="T2" fmla="*/ 394 w 807"/>
                  <a:gd name="T3" fmla="*/ 235 h 334"/>
                  <a:gd name="T4" fmla="*/ 404 w 807"/>
                  <a:gd name="T5" fmla="*/ 239 h 334"/>
                  <a:gd name="T6" fmla="*/ 413 w 807"/>
                  <a:gd name="T7" fmla="*/ 243 h 334"/>
                  <a:gd name="T8" fmla="*/ 422 w 807"/>
                  <a:gd name="T9" fmla="*/ 248 h 334"/>
                  <a:gd name="T10" fmla="*/ 431 w 807"/>
                  <a:gd name="T11" fmla="*/ 254 h 334"/>
                  <a:gd name="T12" fmla="*/ 424 w 807"/>
                  <a:gd name="T13" fmla="*/ 256 h 334"/>
                  <a:gd name="T14" fmla="*/ 415 w 807"/>
                  <a:gd name="T15" fmla="*/ 258 h 334"/>
                  <a:gd name="T16" fmla="*/ 522 w 807"/>
                  <a:gd name="T17" fmla="*/ 258 h 334"/>
                  <a:gd name="T18" fmla="*/ 524 w 807"/>
                  <a:gd name="T19" fmla="*/ 254 h 334"/>
                  <a:gd name="T20" fmla="*/ 532 w 807"/>
                  <a:gd name="T21" fmla="*/ 244 h 334"/>
                  <a:gd name="T22" fmla="*/ 537 w 807"/>
                  <a:gd name="T23" fmla="*/ 233 h 334"/>
                  <a:gd name="T24" fmla="*/ 538 w 807"/>
                  <a:gd name="T25" fmla="*/ 231 h 334"/>
                  <a:gd name="T26" fmla="*/ 468 w 807"/>
                  <a:gd name="T27" fmla="*/ 231 h 334"/>
                  <a:gd name="T28" fmla="*/ 454 w 807"/>
                  <a:gd name="T29" fmla="*/ 221 h 334"/>
                  <a:gd name="T30" fmla="*/ 440 w 807"/>
                  <a:gd name="T31" fmla="*/ 213 h 334"/>
                  <a:gd name="T32" fmla="*/ 426 w 807"/>
                  <a:gd name="T33" fmla="*/ 206 h 334"/>
                  <a:gd name="T34" fmla="*/ 411 w 807"/>
                  <a:gd name="T35" fmla="*/ 20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7" h="334">
                    <a:moveTo>
                      <a:pt x="411" y="200"/>
                    </a:moveTo>
                    <a:lnTo>
                      <a:pt x="394" y="235"/>
                    </a:lnTo>
                    <a:lnTo>
                      <a:pt x="404" y="239"/>
                    </a:lnTo>
                    <a:lnTo>
                      <a:pt x="413" y="243"/>
                    </a:lnTo>
                    <a:lnTo>
                      <a:pt x="422" y="248"/>
                    </a:lnTo>
                    <a:lnTo>
                      <a:pt x="431" y="254"/>
                    </a:lnTo>
                    <a:lnTo>
                      <a:pt x="424" y="256"/>
                    </a:lnTo>
                    <a:lnTo>
                      <a:pt x="415" y="258"/>
                    </a:lnTo>
                    <a:lnTo>
                      <a:pt x="522" y="258"/>
                    </a:lnTo>
                    <a:lnTo>
                      <a:pt x="524" y="254"/>
                    </a:lnTo>
                    <a:lnTo>
                      <a:pt x="532" y="244"/>
                    </a:lnTo>
                    <a:lnTo>
                      <a:pt x="537" y="233"/>
                    </a:lnTo>
                    <a:lnTo>
                      <a:pt x="538" y="231"/>
                    </a:lnTo>
                    <a:lnTo>
                      <a:pt x="468" y="231"/>
                    </a:lnTo>
                    <a:lnTo>
                      <a:pt x="454" y="221"/>
                    </a:lnTo>
                    <a:lnTo>
                      <a:pt x="440" y="213"/>
                    </a:lnTo>
                    <a:lnTo>
                      <a:pt x="426" y="206"/>
                    </a:lnTo>
                    <a:lnTo>
                      <a:pt x="411" y="2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8" name="Freeform 14">
                <a:extLst>
                  <a:ext uri="{FF2B5EF4-FFF2-40B4-BE49-F238E27FC236}">
                    <a16:creationId xmlns:a16="http://schemas.microsoft.com/office/drawing/2014/main" id="{9C9B5D16-D09B-4B4F-85A5-1061DA320F93}"/>
                  </a:ext>
                </a:extLst>
              </p:cNvPr>
              <p:cNvSpPr>
                <a:spLocks/>
              </p:cNvSpPr>
              <p:nvPr/>
            </p:nvSpPr>
            <p:spPr bwMode="auto">
              <a:xfrm>
                <a:off x="6876" y="7783"/>
                <a:ext cx="807" cy="334"/>
              </a:xfrm>
              <a:custGeom>
                <a:avLst/>
                <a:gdLst>
                  <a:gd name="T0" fmla="*/ 522 w 807"/>
                  <a:gd name="T1" fmla="*/ 51 h 334"/>
                  <a:gd name="T2" fmla="*/ 409 w 807"/>
                  <a:gd name="T3" fmla="*/ 51 h 334"/>
                  <a:gd name="T4" fmla="*/ 426 w 807"/>
                  <a:gd name="T5" fmla="*/ 53 h 334"/>
                  <a:gd name="T6" fmla="*/ 442 w 807"/>
                  <a:gd name="T7" fmla="*/ 57 h 334"/>
                  <a:gd name="T8" fmla="*/ 456 w 807"/>
                  <a:gd name="T9" fmla="*/ 65 h 334"/>
                  <a:gd name="T10" fmla="*/ 468 w 807"/>
                  <a:gd name="T11" fmla="*/ 76 h 334"/>
                  <a:gd name="T12" fmla="*/ 478 w 807"/>
                  <a:gd name="T13" fmla="*/ 91 h 334"/>
                  <a:gd name="T14" fmla="*/ 485 w 807"/>
                  <a:gd name="T15" fmla="*/ 109 h 334"/>
                  <a:gd name="T16" fmla="*/ 489 w 807"/>
                  <a:gd name="T17" fmla="*/ 130 h 334"/>
                  <a:gd name="T18" fmla="*/ 491 w 807"/>
                  <a:gd name="T19" fmla="*/ 154 h 334"/>
                  <a:gd name="T20" fmla="*/ 491 w 807"/>
                  <a:gd name="T21" fmla="*/ 166 h 334"/>
                  <a:gd name="T22" fmla="*/ 489 w 807"/>
                  <a:gd name="T23" fmla="*/ 177 h 334"/>
                  <a:gd name="T24" fmla="*/ 488 w 807"/>
                  <a:gd name="T25" fmla="*/ 188 h 334"/>
                  <a:gd name="T26" fmla="*/ 485 w 807"/>
                  <a:gd name="T27" fmla="*/ 198 h 334"/>
                  <a:gd name="T28" fmla="*/ 481 w 807"/>
                  <a:gd name="T29" fmla="*/ 211 h 334"/>
                  <a:gd name="T30" fmla="*/ 475 w 807"/>
                  <a:gd name="T31" fmla="*/ 222 h 334"/>
                  <a:gd name="T32" fmla="*/ 468 w 807"/>
                  <a:gd name="T33" fmla="*/ 231 h 334"/>
                  <a:gd name="T34" fmla="*/ 538 w 807"/>
                  <a:gd name="T35" fmla="*/ 231 h 334"/>
                  <a:gd name="T36" fmla="*/ 542 w 807"/>
                  <a:gd name="T37" fmla="*/ 221 h 334"/>
                  <a:gd name="T38" fmla="*/ 547 w 807"/>
                  <a:gd name="T39" fmla="*/ 206 h 334"/>
                  <a:gd name="T40" fmla="*/ 550 w 807"/>
                  <a:gd name="T41" fmla="*/ 190 h 334"/>
                  <a:gd name="T42" fmla="*/ 552 w 807"/>
                  <a:gd name="T43" fmla="*/ 172 h 334"/>
                  <a:gd name="T44" fmla="*/ 553 w 807"/>
                  <a:gd name="T45" fmla="*/ 154 h 334"/>
                  <a:gd name="T46" fmla="*/ 550 w 807"/>
                  <a:gd name="T47" fmla="*/ 119 h 334"/>
                  <a:gd name="T48" fmla="*/ 543 w 807"/>
                  <a:gd name="T49" fmla="*/ 89 h 334"/>
                  <a:gd name="T50" fmla="*/ 531 w 807"/>
                  <a:gd name="T51" fmla="*/ 62 h 334"/>
                  <a:gd name="T52" fmla="*/ 522 w 807"/>
                  <a:gd name="T53" fmla="*/ 51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7" h="334">
                    <a:moveTo>
                      <a:pt x="522" y="51"/>
                    </a:moveTo>
                    <a:lnTo>
                      <a:pt x="409" y="51"/>
                    </a:lnTo>
                    <a:lnTo>
                      <a:pt x="426" y="53"/>
                    </a:lnTo>
                    <a:lnTo>
                      <a:pt x="442" y="57"/>
                    </a:lnTo>
                    <a:lnTo>
                      <a:pt x="456" y="65"/>
                    </a:lnTo>
                    <a:lnTo>
                      <a:pt x="468" y="76"/>
                    </a:lnTo>
                    <a:lnTo>
                      <a:pt x="478" y="91"/>
                    </a:lnTo>
                    <a:lnTo>
                      <a:pt x="485" y="109"/>
                    </a:lnTo>
                    <a:lnTo>
                      <a:pt x="489" y="130"/>
                    </a:lnTo>
                    <a:lnTo>
                      <a:pt x="491" y="154"/>
                    </a:lnTo>
                    <a:lnTo>
                      <a:pt x="491" y="166"/>
                    </a:lnTo>
                    <a:lnTo>
                      <a:pt x="489" y="177"/>
                    </a:lnTo>
                    <a:lnTo>
                      <a:pt x="488" y="188"/>
                    </a:lnTo>
                    <a:lnTo>
                      <a:pt x="485" y="198"/>
                    </a:lnTo>
                    <a:lnTo>
                      <a:pt x="481" y="211"/>
                    </a:lnTo>
                    <a:lnTo>
                      <a:pt x="475" y="222"/>
                    </a:lnTo>
                    <a:lnTo>
                      <a:pt x="468" y="231"/>
                    </a:lnTo>
                    <a:lnTo>
                      <a:pt x="538" y="231"/>
                    </a:lnTo>
                    <a:lnTo>
                      <a:pt x="542" y="221"/>
                    </a:lnTo>
                    <a:lnTo>
                      <a:pt x="547" y="206"/>
                    </a:lnTo>
                    <a:lnTo>
                      <a:pt x="550" y="190"/>
                    </a:lnTo>
                    <a:lnTo>
                      <a:pt x="552" y="172"/>
                    </a:lnTo>
                    <a:lnTo>
                      <a:pt x="553" y="154"/>
                    </a:lnTo>
                    <a:lnTo>
                      <a:pt x="550" y="119"/>
                    </a:lnTo>
                    <a:lnTo>
                      <a:pt x="543" y="89"/>
                    </a:lnTo>
                    <a:lnTo>
                      <a:pt x="531" y="62"/>
                    </a:lnTo>
                    <a:lnTo>
                      <a:pt x="522"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9" name="Freeform 15">
                <a:extLst>
                  <a:ext uri="{FF2B5EF4-FFF2-40B4-BE49-F238E27FC236}">
                    <a16:creationId xmlns:a16="http://schemas.microsoft.com/office/drawing/2014/main" id="{63004845-A882-4D5A-A7D1-869DCF5A3BFF}"/>
                  </a:ext>
                </a:extLst>
              </p:cNvPr>
              <p:cNvSpPr>
                <a:spLocks/>
              </p:cNvSpPr>
              <p:nvPr/>
            </p:nvSpPr>
            <p:spPr bwMode="auto">
              <a:xfrm>
                <a:off x="6876" y="7783"/>
                <a:ext cx="807" cy="334"/>
              </a:xfrm>
              <a:custGeom>
                <a:avLst/>
                <a:gdLst>
                  <a:gd name="T0" fmla="*/ 806 w 807"/>
                  <a:gd name="T1" fmla="*/ 5 h 334"/>
                  <a:gd name="T2" fmla="*/ 601 w 807"/>
                  <a:gd name="T3" fmla="*/ 5 h 334"/>
                  <a:gd name="T4" fmla="*/ 601 w 807"/>
                  <a:gd name="T5" fmla="*/ 303 h 334"/>
                  <a:gd name="T6" fmla="*/ 662 w 807"/>
                  <a:gd name="T7" fmla="*/ 303 h 334"/>
                  <a:gd name="T8" fmla="*/ 662 w 807"/>
                  <a:gd name="T9" fmla="*/ 176 h 334"/>
                  <a:gd name="T10" fmla="*/ 786 w 807"/>
                  <a:gd name="T11" fmla="*/ 176 h 334"/>
                  <a:gd name="T12" fmla="*/ 786 w 807"/>
                  <a:gd name="T13" fmla="*/ 126 h 334"/>
                  <a:gd name="T14" fmla="*/ 662 w 807"/>
                  <a:gd name="T15" fmla="*/ 126 h 334"/>
                  <a:gd name="T16" fmla="*/ 662 w 807"/>
                  <a:gd name="T17" fmla="*/ 55 h 334"/>
                  <a:gd name="T18" fmla="*/ 806 w 807"/>
                  <a:gd name="T19" fmla="*/ 55 h 334"/>
                  <a:gd name="T20" fmla="*/ 806 w 807"/>
                  <a:gd name="T21" fmla="*/ 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334">
                    <a:moveTo>
                      <a:pt x="806" y="5"/>
                    </a:moveTo>
                    <a:lnTo>
                      <a:pt x="601" y="5"/>
                    </a:lnTo>
                    <a:lnTo>
                      <a:pt x="601" y="303"/>
                    </a:lnTo>
                    <a:lnTo>
                      <a:pt x="662" y="303"/>
                    </a:lnTo>
                    <a:lnTo>
                      <a:pt x="662" y="176"/>
                    </a:lnTo>
                    <a:lnTo>
                      <a:pt x="786" y="176"/>
                    </a:lnTo>
                    <a:lnTo>
                      <a:pt x="786" y="126"/>
                    </a:lnTo>
                    <a:lnTo>
                      <a:pt x="662" y="126"/>
                    </a:lnTo>
                    <a:lnTo>
                      <a:pt x="662" y="55"/>
                    </a:lnTo>
                    <a:lnTo>
                      <a:pt x="806" y="55"/>
                    </a:lnTo>
                    <a:lnTo>
                      <a:pt x="806"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grpSp>
        <p:grpSp>
          <p:nvGrpSpPr>
            <p:cNvPr id="17" name="Group 16">
              <a:extLst>
                <a:ext uri="{FF2B5EF4-FFF2-40B4-BE49-F238E27FC236}">
                  <a16:creationId xmlns:a16="http://schemas.microsoft.com/office/drawing/2014/main" id="{DC4489A7-C3C8-4358-98E6-D47596720874}"/>
                </a:ext>
              </a:extLst>
            </p:cNvPr>
            <p:cNvGrpSpPr>
              <a:grpSpLocks/>
            </p:cNvGrpSpPr>
            <p:nvPr/>
          </p:nvGrpSpPr>
          <p:grpSpPr bwMode="auto">
            <a:xfrm>
              <a:off x="1052" y="6095"/>
              <a:ext cx="6232" cy="1181"/>
              <a:chOff x="1052" y="6095"/>
              <a:chExt cx="6232" cy="1181"/>
            </a:xfrm>
          </p:grpSpPr>
          <p:sp>
            <p:nvSpPr>
              <p:cNvPr id="204" name="Freeform 17">
                <a:extLst>
                  <a:ext uri="{FF2B5EF4-FFF2-40B4-BE49-F238E27FC236}">
                    <a16:creationId xmlns:a16="http://schemas.microsoft.com/office/drawing/2014/main" id="{B01B65D9-6935-4CAB-BF89-274A7E4B8191}"/>
                  </a:ext>
                </a:extLst>
              </p:cNvPr>
              <p:cNvSpPr>
                <a:spLocks/>
              </p:cNvSpPr>
              <p:nvPr/>
            </p:nvSpPr>
            <p:spPr bwMode="auto">
              <a:xfrm>
                <a:off x="1052" y="6095"/>
                <a:ext cx="6232" cy="1181"/>
              </a:xfrm>
              <a:custGeom>
                <a:avLst/>
                <a:gdLst>
                  <a:gd name="T0" fmla="*/ 224 w 6232"/>
                  <a:gd name="T1" fmla="*/ 0 h 1181"/>
                  <a:gd name="T2" fmla="*/ 0 w 6232"/>
                  <a:gd name="T3" fmla="*/ 69 h 1181"/>
                  <a:gd name="T4" fmla="*/ 188 w 6232"/>
                  <a:gd name="T5" fmla="*/ 205 h 1181"/>
                  <a:gd name="T6" fmla="*/ 200 w 6232"/>
                  <a:gd name="T7" fmla="*/ 136 h 1181"/>
                  <a:gd name="T8" fmla="*/ 166 w 6232"/>
                  <a:gd name="T9" fmla="*/ 130 h 1181"/>
                  <a:gd name="T10" fmla="*/ 177 w 6232"/>
                  <a:gd name="T11" fmla="*/ 63 h 1181"/>
                  <a:gd name="T12" fmla="*/ 213 w 6232"/>
                  <a:gd name="T13" fmla="*/ 63 h 1181"/>
                  <a:gd name="T14" fmla="*/ 224 w 6232"/>
                  <a:gd name="T15" fmla="*/ 0 h 1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32" h="1181">
                    <a:moveTo>
                      <a:pt x="224" y="0"/>
                    </a:moveTo>
                    <a:lnTo>
                      <a:pt x="0" y="69"/>
                    </a:lnTo>
                    <a:lnTo>
                      <a:pt x="188" y="205"/>
                    </a:lnTo>
                    <a:lnTo>
                      <a:pt x="200" y="136"/>
                    </a:lnTo>
                    <a:lnTo>
                      <a:pt x="166" y="130"/>
                    </a:lnTo>
                    <a:lnTo>
                      <a:pt x="177" y="63"/>
                    </a:lnTo>
                    <a:lnTo>
                      <a:pt x="213" y="63"/>
                    </a:lnTo>
                    <a:lnTo>
                      <a:pt x="2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5" name="Freeform 18">
                <a:extLst>
                  <a:ext uri="{FF2B5EF4-FFF2-40B4-BE49-F238E27FC236}">
                    <a16:creationId xmlns:a16="http://schemas.microsoft.com/office/drawing/2014/main" id="{72496397-010E-409A-8783-F0F294E2DC82}"/>
                  </a:ext>
                </a:extLst>
              </p:cNvPr>
              <p:cNvSpPr>
                <a:spLocks/>
              </p:cNvSpPr>
              <p:nvPr/>
            </p:nvSpPr>
            <p:spPr bwMode="auto">
              <a:xfrm>
                <a:off x="1052" y="6095"/>
                <a:ext cx="6232" cy="1181"/>
              </a:xfrm>
              <a:custGeom>
                <a:avLst/>
                <a:gdLst>
                  <a:gd name="T0" fmla="*/ 212 w 6232"/>
                  <a:gd name="T1" fmla="*/ 69 h 1181"/>
                  <a:gd name="T2" fmla="*/ 200 w 6232"/>
                  <a:gd name="T3" fmla="*/ 136 h 1181"/>
                  <a:gd name="T4" fmla="*/ 235 w 6232"/>
                  <a:gd name="T5" fmla="*/ 141 h 1181"/>
                  <a:gd name="T6" fmla="*/ 247 w 6232"/>
                  <a:gd name="T7" fmla="*/ 74 h 1181"/>
                  <a:gd name="T8" fmla="*/ 212 w 6232"/>
                  <a:gd name="T9" fmla="*/ 69 h 1181"/>
                </a:gdLst>
                <a:ahLst/>
                <a:cxnLst>
                  <a:cxn ang="0">
                    <a:pos x="T0" y="T1"/>
                  </a:cxn>
                  <a:cxn ang="0">
                    <a:pos x="T2" y="T3"/>
                  </a:cxn>
                  <a:cxn ang="0">
                    <a:pos x="T4" y="T5"/>
                  </a:cxn>
                  <a:cxn ang="0">
                    <a:pos x="T6" y="T7"/>
                  </a:cxn>
                  <a:cxn ang="0">
                    <a:pos x="T8" y="T9"/>
                  </a:cxn>
                </a:cxnLst>
                <a:rect l="0" t="0" r="r" b="b"/>
                <a:pathLst>
                  <a:path w="6232" h="1181">
                    <a:moveTo>
                      <a:pt x="212" y="69"/>
                    </a:moveTo>
                    <a:lnTo>
                      <a:pt x="200" y="136"/>
                    </a:lnTo>
                    <a:lnTo>
                      <a:pt x="235" y="141"/>
                    </a:lnTo>
                    <a:lnTo>
                      <a:pt x="247" y="74"/>
                    </a:lnTo>
                    <a:lnTo>
                      <a:pt x="212"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6" name="Freeform 19">
                <a:extLst>
                  <a:ext uri="{FF2B5EF4-FFF2-40B4-BE49-F238E27FC236}">
                    <a16:creationId xmlns:a16="http://schemas.microsoft.com/office/drawing/2014/main" id="{334B5B18-9D33-415E-8D27-2EB48C048466}"/>
                  </a:ext>
                </a:extLst>
              </p:cNvPr>
              <p:cNvSpPr>
                <a:spLocks/>
              </p:cNvSpPr>
              <p:nvPr/>
            </p:nvSpPr>
            <p:spPr bwMode="auto">
              <a:xfrm>
                <a:off x="1052" y="6095"/>
                <a:ext cx="6232" cy="1181"/>
              </a:xfrm>
              <a:custGeom>
                <a:avLst/>
                <a:gdLst>
                  <a:gd name="T0" fmla="*/ 177 w 6232"/>
                  <a:gd name="T1" fmla="*/ 63 h 1181"/>
                  <a:gd name="T2" fmla="*/ 166 w 6232"/>
                  <a:gd name="T3" fmla="*/ 130 h 1181"/>
                  <a:gd name="T4" fmla="*/ 200 w 6232"/>
                  <a:gd name="T5" fmla="*/ 136 h 1181"/>
                  <a:gd name="T6" fmla="*/ 212 w 6232"/>
                  <a:gd name="T7" fmla="*/ 69 h 1181"/>
                  <a:gd name="T8" fmla="*/ 177 w 6232"/>
                  <a:gd name="T9" fmla="*/ 63 h 1181"/>
                </a:gdLst>
                <a:ahLst/>
                <a:cxnLst>
                  <a:cxn ang="0">
                    <a:pos x="T0" y="T1"/>
                  </a:cxn>
                  <a:cxn ang="0">
                    <a:pos x="T2" y="T3"/>
                  </a:cxn>
                  <a:cxn ang="0">
                    <a:pos x="T4" y="T5"/>
                  </a:cxn>
                  <a:cxn ang="0">
                    <a:pos x="T6" y="T7"/>
                  </a:cxn>
                  <a:cxn ang="0">
                    <a:pos x="T8" y="T9"/>
                  </a:cxn>
                </a:cxnLst>
                <a:rect l="0" t="0" r="r" b="b"/>
                <a:pathLst>
                  <a:path w="6232" h="1181">
                    <a:moveTo>
                      <a:pt x="177" y="63"/>
                    </a:moveTo>
                    <a:lnTo>
                      <a:pt x="166" y="130"/>
                    </a:lnTo>
                    <a:lnTo>
                      <a:pt x="200" y="136"/>
                    </a:lnTo>
                    <a:lnTo>
                      <a:pt x="212" y="69"/>
                    </a:lnTo>
                    <a:lnTo>
                      <a:pt x="177"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7" name="Freeform 20">
                <a:extLst>
                  <a:ext uri="{FF2B5EF4-FFF2-40B4-BE49-F238E27FC236}">
                    <a16:creationId xmlns:a16="http://schemas.microsoft.com/office/drawing/2014/main" id="{6B2E8E0A-3A88-4BF3-9702-16278DC4D6D7}"/>
                  </a:ext>
                </a:extLst>
              </p:cNvPr>
              <p:cNvSpPr>
                <a:spLocks/>
              </p:cNvSpPr>
              <p:nvPr/>
            </p:nvSpPr>
            <p:spPr bwMode="auto">
              <a:xfrm>
                <a:off x="1052" y="6095"/>
                <a:ext cx="6232" cy="1181"/>
              </a:xfrm>
              <a:custGeom>
                <a:avLst/>
                <a:gdLst>
                  <a:gd name="T0" fmla="*/ 213 w 6232"/>
                  <a:gd name="T1" fmla="*/ 63 h 1181"/>
                  <a:gd name="T2" fmla="*/ 177 w 6232"/>
                  <a:gd name="T3" fmla="*/ 63 h 1181"/>
                  <a:gd name="T4" fmla="*/ 212 w 6232"/>
                  <a:gd name="T5" fmla="*/ 69 h 1181"/>
                  <a:gd name="T6" fmla="*/ 213 w 6232"/>
                  <a:gd name="T7" fmla="*/ 63 h 1181"/>
                </a:gdLst>
                <a:ahLst/>
                <a:cxnLst>
                  <a:cxn ang="0">
                    <a:pos x="T0" y="T1"/>
                  </a:cxn>
                  <a:cxn ang="0">
                    <a:pos x="T2" y="T3"/>
                  </a:cxn>
                  <a:cxn ang="0">
                    <a:pos x="T4" y="T5"/>
                  </a:cxn>
                  <a:cxn ang="0">
                    <a:pos x="T6" y="T7"/>
                  </a:cxn>
                </a:cxnLst>
                <a:rect l="0" t="0" r="r" b="b"/>
                <a:pathLst>
                  <a:path w="6232" h="1181">
                    <a:moveTo>
                      <a:pt x="213" y="63"/>
                    </a:moveTo>
                    <a:lnTo>
                      <a:pt x="177" y="63"/>
                    </a:lnTo>
                    <a:lnTo>
                      <a:pt x="212" y="69"/>
                    </a:lnTo>
                    <a:lnTo>
                      <a:pt x="213"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8" name="Freeform 21">
                <a:extLst>
                  <a:ext uri="{FF2B5EF4-FFF2-40B4-BE49-F238E27FC236}">
                    <a16:creationId xmlns:a16="http://schemas.microsoft.com/office/drawing/2014/main" id="{F0981AC6-6313-4910-A9AB-EDF0F1ADF475}"/>
                  </a:ext>
                </a:extLst>
              </p:cNvPr>
              <p:cNvSpPr>
                <a:spLocks/>
              </p:cNvSpPr>
              <p:nvPr/>
            </p:nvSpPr>
            <p:spPr bwMode="auto">
              <a:xfrm>
                <a:off x="1052" y="6095"/>
                <a:ext cx="6232" cy="1181"/>
              </a:xfrm>
              <a:custGeom>
                <a:avLst/>
                <a:gdLst>
                  <a:gd name="T0" fmla="*/ 313 w 6232"/>
                  <a:gd name="T1" fmla="*/ 86 h 1181"/>
                  <a:gd name="T2" fmla="*/ 302 w 6232"/>
                  <a:gd name="T3" fmla="*/ 155 h 1181"/>
                  <a:gd name="T4" fmla="*/ 371 w 6232"/>
                  <a:gd name="T5" fmla="*/ 166 h 1181"/>
                  <a:gd name="T6" fmla="*/ 383 w 6232"/>
                  <a:gd name="T7" fmla="*/ 97 h 1181"/>
                  <a:gd name="T8" fmla="*/ 313 w 6232"/>
                  <a:gd name="T9" fmla="*/ 86 h 1181"/>
                </a:gdLst>
                <a:ahLst/>
                <a:cxnLst>
                  <a:cxn ang="0">
                    <a:pos x="T0" y="T1"/>
                  </a:cxn>
                  <a:cxn ang="0">
                    <a:pos x="T2" y="T3"/>
                  </a:cxn>
                  <a:cxn ang="0">
                    <a:pos x="T4" y="T5"/>
                  </a:cxn>
                  <a:cxn ang="0">
                    <a:pos x="T6" y="T7"/>
                  </a:cxn>
                  <a:cxn ang="0">
                    <a:pos x="T8" y="T9"/>
                  </a:cxn>
                </a:cxnLst>
                <a:rect l="0" t="0" r="r" b="b"/>
                <a:pathLst>
                  <a:path w="6232" h="1181">
                    <a:moveTo>
                      <a:pt x="313" y="86"/>
                    </a:moveTo>
                    <a:lnTo>
                      <a:pt x="302" y="155"/>
                    </a:lnTo>
                    <a:lnTo>
                      <a:pt x="371" y="166"/>
                    </a:lnTo>
                    <a:lnTo>
                      <a:pt x="383" y="97"/>
                    </a:lnTo>
                    <a:lnTo>
                      <a:pt x="313"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9" name="Freeform 22">
                <a:extLst>
                  <a:ext uri="{FF2B5EF4-FFF2-40B4-BE49-F238E27FC236}">
                    <a16:creationId xmlns:a16="http://schemas.microsoft.com/office/drawing/2014/main" id="{A8284DF8-A6F7-452F-9CE5-87050AC7E7C2}"/>
                  </a:ext>
                </a:extLst>
              </p:cNvPr>
              <p:cNvSpPr>
                <a:spLocks/>
              </p:cNvSpPr>
              <p:nvPr/>
            </p:nvSpPr>
            <p:spPr bwMode="auto">
              <a:xfrm>
                <a:off x="1052" y="6095"/>
                <a:ext cx="6232" cy="1181"/>
              </a:xfrm>
              <a:custGeom>
                <a:avLst/>
                <a:gdLst>
                  <a:gd name="T0" fmla="*/ 452 w 6232"/>
                  <a:gd name="T1" fmla="*/ 108 h 1181"/>
                  <a:gd name="T2" fmla="*/ 441 w 6232"/>
                  <a:gd name="T3" fmla="*/ 177 h 1181"/>
                  <a:gd name="T4" fmla="*/ 507 w 6232"/>
                  <a:gd name="T5" fmla="*/ 188 h 1181"/>
                  <a:gd name="T6" fmla="*/ 519 w 6232"/>
                  <a:gd name="T7" fmla="*/ 119 h 1181"/>
                  <a:gd name="T8" fmla="*/ 452 w 6232"/>
                  <a:gd name="T9" fmla="*/ 108 h 1181"/>
                </a:gdLst>
                <a:ahLst/>
                <a:cxnLst>
                  <a:cxn ang="0">
                    <a:pos x="T0" y="T1"/>
                  </a:cxn>
                  <a:cxn ang="0">
                    <a:pos x="T2" y="T3"/>
                  </a:cxn>
                  <a:cxn ang="0">
                    <a:pos x="T4" y="T5"/>
                  </a:cxn>
                  <a:cxn ang="0">
                    <a:pos x="T6" y="T7"/>
                  </a:cxn>
                  <a:cxn ang="0">
                    <a:pos x="T8" y="T9"/>
                  </a:cxn>
                </a:cxnLst>
                <a:rect l="0" t="0" r="r" b="b"/>
                <a:pathLst>
                  <a:path w="6232" h="1181">
                    <a:moveTo>
                      <a:pt x="452" y="108"/>
                    </a:moveTo>
                    <a:lnTo>
                      <a:pt x="441" y="177"/>
                    </a:lnTo>
                    <a:lnTo>
                      <a:pt x="507" y="188"/>
                    </a:lnTo>
                    <a:lnTo>
                      <a:pt x="519" y="119"/>
                    </a:lnTo>
                    <a:lnTo>
                      <a:pt x="452"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0" name="Freeform 23">
                <a:extLst>
                  <a:ext uri="{FF2B5EF4-FFF2-40B4-BE49-F238E27FC236}">
                    <a16:creationId xmlns:a16="http://schemas.microsoft.com/office/drawing/2014/main" id="{F7616E78-26D0-486D-9881-2BB66BCA352E}"/>
                  </a:ext>
                </a:extLst>
              </p:cNvPr>
              <p:cNvSpPr>
                <a:spLocks/>
              </p:cNvSpPr>
              <p:nvPr/>
            </p:nvSpPr>
            <p:spPr bwMode="auto">
              <a:xfrm>
                <a:off x="1052" y="6095"/>
                <a:ext cx="6232" cy="1181"/>
              </a:xfrm>
              <a:custGeom>
                <a:avLst/>
                <a:gdLst>
                  <a:gd name="T0" fmla="*/ 588 w 6232"/>
                  <a:gd name="T1" fmla="*/ 130 h 1181"/>
                  <a:gd name="T2" fmla="*/ 577 w 6232"/>
                  <a:gd name="T3" fmla="*/ 199 h 1181"/>
                  <a:gd name="T4" fmla="*/ 646 w 6232"/>
                  <a:gd name="T5" fmla="*/ 211 h 1181"/>
                  <a:gd name="T6" fmla="*/ 657 w 6232"/>
                  <a:gd name="T7" fmla="*/ 144 h 1181"/>
                  <a:gd name="T8" fmla="*/ 588 w 6232"/>
                  <a:gd name="T9" fmla="*/ 130 h 1181"/>
                </a:gdLst>
                <a:ahLst/>
                <a:cxnLst>
                  <a:cxn ang="0">
                    <a:pos x="T0" y="T1"/>
                  </a:cxn>
                  <a:cxn ang="0">
                    <a:pos x="T2" y="T3"/>
                  </a:cxn>
                  <a:cxn ang="0">
                    <a:pos x="T4" y="T5"/>
                  </a:cxn>
                  <a:cxn ang="0">
                    <a:pos x="T6" y="T7"/>
                  </a:cxn>
                  <a:cxn ang="0">
                    <a:pos x="T8" y="T9"/>
                  </a:cxn>
                </a:cxnLst>
                <a:rect l="0" t="0" r="r" b="b"/>
                <a:pathLst>
                  <a:path w="6232" h="1181">
                    <a:moveTo>
                      <a:pt x="588" y="130"/>
                    </a:moveTo>
                    <a:lnTo>
                      <a:pt x="577" y="199"/>
                    </a:lnTo>
                    <a:lnTo>
                      <a:pt x="646" y="211"/>
                    </a:lnTo>
                    <a:lnTo>
                      <a:pt x="657" y="144"/>
                    </a:lnTo>
                    <a:lnTo>
                      <a:pt x="588" y="1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1" name="Freeform 24">
                <a:extLst>
                  <a:ext uri="{FF2B5EF4-FFF2-40B4-BE49-F238E27FC236}">
                    <a16:creationId xmlns:a16="http://schemas.microsoft.com/office/drawing/2014/main" id="{E16BBADA-F0F6-437B-9AED-8B238E8C7F37}"/>
                  </a:ext>
                </a:extLst>
              </p:cNvPr>
              <p:cNvSpPr>
                <a:spLocks/>
              </p:cNvSpPr>
              <p:nvPr/>
            </p:nvSpPr>
            <p:spPr bwMode="auto">
              <a:xfrm>
                <a:off x="1052" y="6095"/>
                <a:ext cx="6232" cy="1181"/>
              </a:xfrm>
              <a:custGeom>
                <a:avLst/>
                <a:gdLst>
                  <a:gd name="T0" fmla="*/ 724 w 6232"/>
                  <a:gd name="T1" fmla="*/ 155 h 1181"/>
                  <a:gd name="T2" fmla="*/ 713 w 6232"/>
                  <a:gd name="T3" fmla="*/ 222 h 1181"/>
                  <a:gd name="T4" fmla="*/ 782 w 6232"/>
                  <a:gd name="T5" fmla="*/ 236 h 1181"/>
                  <a:gd name="T6" fmla="*/ 793 w 6232"/>
                  <a:gd name="T7" fmla="*/ 166 h 1181"/>
                  <a:gd name="T8" fmla="*/ 724 w 6232"/>
                  <a:gd name="T9" fmla="*/ 155 h 1181"/>
                </a:gdLst>
                <a:ahLst/>
                <a:cxnLst>
                  <a:cxn ang="0">
                    <a:pos x="T0" y="T1"/>
                  </a:cxn>
                  <a:cxn ang="0">
                    <a:pos x="T2" y="T3"/>
                  </a:cxn>
                  <a:cxn ang="0">
                    <a:pos x="T4" y="T5"/>
                  </a:cxn>
                  <a:cxn ang="0">
                    <a:pos x="T6" y="T7"/>
                  </a:cxn>
                  <a:cxn ang="0">
                    <a:pos x="T8" y="T9"/>
                  </a:cxn>
                </a:cxnLst>
                <a:rect l="0" t="0" r="r" b="b"/>
                <a:pathLst>
                  <a:path w="6232" h="1181">
                    <a:moveTo>
                      <a:pt x="724" y="155"/>
                    </a:moveTo>
                    <a:lnTo>
                      <a:pt x="713" y="222"/>
                    </a:lnTo>
                    <a:lnTo>
                      <a:pt x="782" y="236"/>
                    </a:lnTo>
                    <a:lnTo>
                      <a:pt x="793" y="166"/>
                    </a:lnTo>
                    <a:lnTo>
                      <a:pt x="724"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2" name="Freeform 25">
                <a:extLst>
                  <a:ext uri="{FF2B5EF4-FFF2-40B4-BE49-F238E27FC236}">
                    <a16:creationId xmlns:a16="http://schemas.microsoft.com/office/drawing/2014/main" id="{3841B83D-63BB-498B-B5FB-7C3AD6D82F20}"/>
                  </a:ext>
                </a:extLst>
              </p:cNvPr>
              <p:cNvSpPr>
                <a:spLocks/>
              </p:cNvSpPr>
              <p:nvPr/>
            </p:nvSpPr>
            <p:spPr bwMode="auto">
              <a:xfrm>
                <a:off x="1052" y="6095"/>
                <a:ext cx="6232" cy="1181"/>
              </a:xfrm>
              <a:custGeom>
                <a:avLst/>
                <a:gdLst>
                  <a:gd name="T0" fmla="*/ 863 w 6232"/>
                  <a:gd name="T1" fmla="*/ 177 h 1181"/>
                  <a:gd name="T2" fmla="*/ 852 w 6232"/>
                  <a:gd name="T3" fmla="*/ 247 h 1181"/>
                  <a:gd name="T4" fmla="*/ 918 w 6232"/>
                  <a:gd name="T5" fmla="*/ 258 h 1181"/>
                  <a:gd name="T6" fmla="*/ 929 w 6232"/>
                  <a:gd name="T7" fmla="*/ 188 h 1181"/>
                  <a:gd name="T8" fmla="*/ 863 w 6232"/>
                  <a:gd name="T9" fmla="*/ 177 h 1181"/>
                </a:gdLst>
                <a:ahLst/>
                <a:cxnLst>
                  <a:cxn ang="0">
                    <a:pos x="T0" y="T1"/>
                  </a:cxn>
                  <a:cxn ang="0">
                    <a:pos x="T2" y="T3"/>
                  </a:cxn>
                  <a:cxn ang="0">
                    <a:pos x="T4" y="T5"/>
                  </a:cxn>
                  <a:cxn ang="0">
                    <a:pos x="T6" y="T7"/>
                  </a:cxn>
                  <a:cxn ang="0">
                    <a:pos x="T8" y="T9"/>
                  </a:cxn>
                </a:cxnLst>
                <a:rect l="0" t="0" r="r" b="b"/>
                <a:pathLst>
                  <a:path w="6232" h="1181">
                    <a:moveTo>
                      <a:pt x="863" y="177"/>
                    </a:moveTo>
                    <a:lnTo>
                      <a:pt x="852" y="247"/>
                    </a:lnTo>
                    <a:lnTo>
                      <a:pt x="918" y="258"/>
                    </a:lnTo>
                    <a:lnTo>
                      <a:pt x="929" y="188"/>
                    </a:lnTo>
                    <a:lnTo>
                      <a:pt x="863" y="1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3" name="Freeform 26">
                <a:extLst>
                  <a:ext uri="{FF2B5EF4-FFF2-40B4-BE49-F238E27FC236}">
                    <a16:creationId xmlns:a16="http://schemas.microsoft.com/office/drawing/2014/main" id="{35CA5E26-4731-4C36-B4B6-D22C0074313E}"/>
                  </a:ext>
                </a:extLst>
              </p:cNvPr>
              <p:cNvSpPr>
                <a:spLocks/>
              </p:cNvSpPr>
              <p:nvPr/>
            </p:nvSpPr>
            <p:spPr bwMode="auto">
              <a:xfrm>
                <a:off x="1052" y="6095"/>
                <a:ext cx="6232" cy="1181"/>
              </a:xfrm>
              <a:custGeom>
                <a:avLst/>
                <a:gdLst>
                  <a:gd name="T0" fmla="*/ 999 w 6232"/>
                  <a:gd name="T1" fmla="*/ 199 h 1181"/>
                  <a:gd name="T2" fmla="*/ 988 w 6232"/>
                  <a:gd name="T3" fmla="*/ 269 h 1181"/>
                  <a:gd name="T4" fmla="*/ 1054 w 6232"/>
                  <a:gd name="T5" fmla="*/ 280 h 1181"/>
                  <a:gd name="T6" fmla="*/ 1068 w 6232"/>
                  <a:gd name="T7" fmla="*/ 211 h 1181"/>
                  <a:gd name="T8" fmla="*/ 999 w 6232"/>
                  <a:gd name="T9" fmla="*/ 199 h 1181"/>
                </a:gdLst>
                <a:ahLst/>
                <a:cxnLst>
                  <a:cxn ang="0">
                    <a:pos x="T0" y="T1"/>
                  </a:cxn>
                  <a:cxn ang="0">
                    <a:pos x="T2" y="T3"/>
                  </a:cxn>
                  <a:cxn ang="0">
                    <a:pos x="T4" y="T5"/>
                  </a:cxn>
                  <a:cxn ang="0">
                    <a:pos x="T6" y="T7"/>
                  </a:cxn>
                  <a:cxn ang="0">
                    <a:pos x="T8" y="T9"/>
                  </a:cxn>
                </a:cxnLst>
                <a:rect l="0" t="0" r="r" b="b"/>
                <a:pathLst>
                  <a:path w="6232" h="1181">
                    <a:moveTo>
                      <a:pt x="999" y="199"/>
                    </a:moveTo>
                    <a:lnTo>
                      <a:pt x="988" y="269"/>
                    </a:lnTo>
                    <a:lnTo>
                      <a:pt x="1054" y="280"/>
                    </a:lnTo>
                    <a:lnTo>
                      <a:pt x="1068" y="211"/>
                    </a:lnTo>
                    <a:lnTo>
                      <a:pt x="999" y="1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4" name="Freeform 27">
                <a:extLst>
                  <a:ext uri="{FF2B5EF4-FFF2-40B4-BE49-F238E27FC236}">
                    <a16:creationId xmlns:a16="http://schemas.microsoft.com/office/drawing/2014/main" id="{97F26CEF-3FE6-4E76-9576-C2021EB545B5}"/>
                  </a:ext>
                </a:extLst>
              </p:cNvPr>
              <p:cNvSpPr>
                <a:spLocks/>
              </p:cNvSpPr>
              <p:nvPr/>
            </p:nvSpPr>
            <p:spPr bwMode="auto">
              <a:xfrm>
                <a:off x="1052" y="6095"/>
                <a:ext cx="6232" cy="1181"/>
              </a:xfrm>
              <a:custGeom>
                <a:avLst/>
                <a:gdLst>
                  <a:gd name="T0" fmla="*/ 1135 w 6232"/>
                  <a:gd name="T1" fmla="*/ 224 h 1181"/>
                  <a:gd name="T2" fmla="*/ 1124 w 6232"/>
                  <a:gd name="T3" fmla="*/ 291 h 1181"/>
                  <a:gd name="T4" fmla="*/ 1193 w 6232"/>
                  <a:gd name="T5" fmla="*/ 302 h 1181"/>
                  <a:gd name="T6" fmla="*/ 1204 w 6232"/>
                  <a:gd name="T7" fmla="*/ 236 h 1181"/>
                  <a:gd name="T8" fmla="*/ 1135 w 6232"/>
                  <a:gd name="T9" fmla="*/ 224 h 1181"/>
                </a:gdLst>
                <a:ahLst/>
                <a:cxnLst>
                  <a:cxn ang="0">
                    <a:pos x="T0" y="T1"/>
                  </a:cxn>
                  <a:cxn ang="0">
                    <a:pos x="T2" y="T3"/>
                  </a:cxn>
                  <a:cxn ang="0">
                    <a:pos x="T4" y="T5"/>
                  </a:cxn>
                  <a:cxn ang="0">
                    <a:pos x="T6" y="T7"/>
                  </a:cxn>
                  <a:cxn ang="0">
                    <a:pos x="T8" y="T9"/>
                  </a:cxn>
                </a:cxnLst>
                <a:rect l="0" t="0" r="r" b="b"/>
                <a:pathLst>
                  <a:path w="6232" h="1181">
                    <a:moveTo>
                      <a:pt x="1135" y="224"/>
                    </a:moveTo>
                    <a:lnTo>
                      <a:pt x="1124" y="291"/>
                    </a:lnTo>
                    <a:lnTo>
                      <a:pt x="1193" y="302"/>
                    </a:lnTo>
                    <a:lnTo>
                      <a:pt x="1204" y="236"/>
                    </a:lnTo>
                    <a:lnTo>
                      <a:pt x="1135" y="2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5" name="Freeform 28">
                <a:extLst>
                  <a:ext uri="{FF2B5EF4-FFF2-40B4-BE49-F238E27FC236}">
                    <a16:creationId xmlns:a16="http://schemas.microsoft.com/office/drawing/2014/main" id="{C6BA7196-8E8E-4DDB-99F3-4578D3C100AE}"/>
                  </a:ext>
                </a:extLst>
              </p:cNvPr>
              <p:cNvSpPr>
                <a:spLocks/>
              </p:cNvSpPr>
              <p:nvPr/>
            </p:nvSpPr>
            <p:spPr bwMode="auto">
              <a:xfrm>
                <a:off x="1052" y="6095"/>
                <a:ext cx="6232" cy="1181"/>
              </a:xfrm>
              <a:custGeom>
                <a:avLst/>
                <a:gdLst>
                  <a:gd name="T0" fmla="*/ 1274 w 6232"/>
                  <a:gd name="T1" fmla="*/ 247 h 1181"/>
                  <a:gd name="T2" fmla="*/ 1260 w 6232"/>
                  <a:gd name="T3" fmla="*/ 313 h 1181"/>
                  <a:gd name="T4" fmla="*/ 1329 w 6232"/>
                  <a:gd name="T5" fmla="*/ 327 h 1181"/>
                  <a:gd name="T6" fmla="*/ 1340 w 6232"/>
                  <a:gd name="T7" fmla="*/ 258 h 1181"/>
                  <a:gd name="T8" fmla="*/ 1274 w 6232"/>
                  <a:gd name="T9" fmla="*/ 247 h 1181"/>
                </a:gdLst>
                <a:ahLst/>
                <a:cxnLst>
                  <a:cxn ang="0">
                    <a:pos x="T0" y="T1"/>
                  </a:cxn>
                  <a:cxn ang="0">
                    <a:pos x="T2" y="T3"/>
                  </a:cxn>
                  <a:cxn ang="0">
                    <a:pos x="T4" y="T5"/>
                  </a:cxn>
                  <a:cxn ang="0">
                    <a:pos x="T6" y="T7"/>
                  </a:cxn>
                  <a:cxn ang="0">
                    <a:pos x="T8" y="T9"/>
                  </a:cxn>
                </a:cxnLst>
                <a:rect l="0" t="0" r="r" b="b"/>
                <a:pathLst>
                  <a:path w="6232" h="1181">
                    <a:moveTo>
                      <a:pt x="1274" y="247"/>
                    </a:moveTo>
                    <a:lnTo>
                      <a:pt x="1260" y="313"/>
                    </a:lnTo>
                    <a:lnTo>
                      <a:pt x="1329" y="327"/>
                    </a:lnTo>
                    <a:lnTo>
                      <a:pt x="1340" y="258"/>
                    </a:lnTo>
                    <a:lnTo>
                      <a:pt x="1274" y="2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6" name="Freeform 29">
                <a:extLst>
                  <a:ext uri="{FF2B5EF4-FFF2-40B4-BE49-F238E27FC236}">
                    <a16:creationId xmlns:a16="http://schemas.microsoft.com/office/drawing/2014/main" id="{A019A40A-ED54-4FAE-B1D7-47E842119F02}"/>
                  </a:ext>
                </a:extLst>
              </p:cNvPr>
              <p:cNvSpPr>
                <a:spLocks/>
              </p:cNvSpPr>
              <p:nvPr/>
            </p:nvSpPr>
            <p:spPr bwMode="auto">
              <a:xfrm>
                <a:off x="1052" y="6095"/>
                <a:ext cx="6232" cy="1181"/>
              </a:xfrm>
              <a:custGeom>
                <a:avLst/>
                <a:gdLst>
                  <a:gd name="T0" fmla="*/ 1410 w 6232"/>
                  <a:gd name="T1" fmla="*/ 269 h 1181"/>
                  <a:gd name="T2" fmla="*/ 1398 w 6232"/>
                  <a:gd name="T3" fmla="*/ 338 h 1181"/>
                  <a:gd name="T4" fmla="*/ 1465 w 6232"/>
                  <a:gd name="T5" fmla="*/ 349 h 1181"/>
                  <a:gd name="T6" fmla="*/ 1479 w 6232"/>
                  <a:gd name="T7" fmla="*/ 280 h 1181"/>
                  <a:gd name="T8" fmla="*/ 1410 w 6232"/>
                  <a:gd name="T9" fmla="*/ 269 h 1181"/>
                </a:gdLst>
                <a:ahLst/>
                <a:cxnLst>
                  <a:cxn ang="0">
                    <a:pos x="T0" y="T1"/>
                  </a:cxn>
                  <a:cxn ang="0">
                    <a:pos x="T2" y="T3"/>
                  </a:cxn>
                  <a:cxn ang="0">
                    <a:pos x="T4" y="T5"/>
                  </a:cxn>
                  <a:cxn ang="0">
                    <a:pos x="T6" y="T7"/>
                  </a:cxn>
                  <a:cxn ang="0">
                    <a:pos x="T8" y="T9"/>
                  </a:cxn>
                </a:cxnLst>
                <a:rect l="0" t="0" r="r" b="b"/>
                <a:pathLst>
                  <a:path w="6232" h="1181">
                    <a:moveTo>
                      <a:pt x="1410" y="269"/>
                    </a:moveTo>
                    <a:lnTo>
                      <a:pt x="1398" y="338"/>
                    </a:lnTo>
                    <a:lnTo>
                      <a:pt x="1465" y="349"/>
                    </a:lnTo>
                    <a:lnTo>
                      <a:pt x="1479" y="280"/>
                    </a:lnTo>
                    <a:lnTo>
                      <a:pt x="1410" y="2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7" name="Freeform 30">
                <a:extLst>
                  <a:ext uri="{FF2B5EF4-FFF2-40B4-BE49-F238E27FC236}">
                    <a16:creationId xmlns:a16="http://schemas.microsoft.com/office/drawing/2014/main" id="{E7EDDC90-5BE8-411D-915D-694F1AA53D55}"/>
                  </a:ext>
                </a:extLst>
              </p:cNvPr>
              <p:cNvSpPr>
                <a:spLocks/>
              </p:cNvSpPr>
              <p:nvPr/>
            </p:nvSpPr>
            <p:spPr bwMode="auto">
              <a:xfrm>
                <a:off x="1052" y="6095"/>
                <a:ext cx="6232" cy="1181"/>
              </a:xfrm>
              <a:custGeom>
                <a:avLst/>
                <a:gdLst>
                  <a:gd name="T0" fmla="*/ 1546 w 6232"/>
                  <a:gd name="T1" fmla="*/ 291 h 1181"/>
                  <a:gd name="T2" fmla="*/ 1534 w 6232"/>
                  <a:gd name="T3" fmla="*/ 360 h 1181"/>
                  <a:gd name="T4" fmla="*/ 1604 w 6232"/>
                  <a:gd name="T5" fmla="*/ 372 h 1181"/>
                  <a:gd name="T6" fmla="*/ 1615 w 6232"/>
                  <a:gd name="T7" fmla="*/ 302 h 1181"/>
                  <a:gd name="T8" fmla="*/ 1546 w 6232"/>
                  <a:gd name="T9" fmla="*/ 291 h 1181"/>
                </a:gdLst>
                <a:ahLst/>
                <a:cxnLst>
                  <a:cxn ang="0">
                    <a:pos x="T0" y="T1"/>
                  </a:cxn>
                  <a:cxn ang="0">
                    <a:pos x="T2" y="T3"/>
                  </a:cxn>
                  <a:cxn ang="0">
                    <a:pos x="T4" y="T5"/>
                  </a:cxn>
                  <a:cxn ang="0">
                    <a:pos x="T6" y="T7"/>
                  </a:cxn>
                  <a:cxn ang="0">
                    <a:pos x="T8" y="T9"/>
                  </a:cxn>
                </a:cxnLst>
                <a:rect l="0" t="0" r="r" b="b"/>
                <a:pathLst>
                  <a:path w="6232" h="1181">
                    <a:moveTo>
                      <a:pt x="1546" y="291"/>
                    </a:moveTo>
                    <a:lnTo>
                      <a:pt x="1534" y="360"/>
                    </a:lnTo>
                    <a:lnTo>
                      <a:pt x="1604" y="372"/>
                    </a:lnTo>
                    <a:lnTo>
                      <a:pt x="1615" y="302"/>
                    </a:lnTo>
                    <a:lnTo>
                      <a:pt x="1546" y="29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8" name="Freeform 31">
                <a:extLst>
                  <a:ext uri="{FF2B5EF4-FFF2-40B4-BE49-F238E27FC236}">
                    <a16:creationId xmlns:a16="http://schemas.microsoft.com/office/drawing/2014/main" id="{50558F8D-F316-4AB1-805B-0B8F176F0956}"/>
                  </a:ext>
                </a:extLst>
              </p:cNvPr>
              <p:cNvSpPr>
                <a:spLocks/>
              </p:cNvSpPr>
              <p:nvPr/>
            </p:nvSpPr>
            <p:spPr bwMode="auto">
              <a:xfrm>
                <a:off x="1052" y="6095"/>
                <a:ext cx="6232" cy="1181"/>
              </a:xfrm>
              <a:custGeom>
                <a:avLst/>
                <a:gdLst>
                  <a:gd name="T0" fmla="*/ 1684 w 6232"/>
                  <a:gd name="T1" fmla="*/ 316 h 1181"/>
                  <a:gd name="T2" fmla="*/ 1670 w 6232"/>
                  <a:gd name="T3" fmla="*/ 383 h 1181"/>
                  <a:gd name="T4" fmla="*/ 1740 w 6232"/>
                  <a:gd name="T5" fmla="*/ 394 h 1181"/>
                  <a:gd name="T6" fmla="*/ 1751 w 6232"/>
                  <a:gd name="T7" fmla="*/ 327 h 1181"/>
                  <a:gd name="T8" fmla="*/ 1684 w 6232"/>
                  <a:gd name="T9" fmla="*/ 316 h 1181"/>
                </a:gdLst>
                <a:ahLst/>
                <a:cxnLst>
                  <a:cxn ang="0">
                    <a:pos x="T0" y="T1"/>
                  </a:cxn>
                  <a:cxn ang="0">
                    <a:pos x="T2" y="T3"/>
                  </a:cxn>
                  <a:cxn ang="0">
                    <a:pos x="T4" y="T5"/>
                  </a:cxn>
                  <a:cxn ang="0">
                    <a:pos x="T6" y="T7"/>
                  </a:cxn>
                  <a:cxn ang="0">
                    <a:pos x="T8" y="T9"/>
                  </a:cxn>
                </a:cxnLst>
                <a:rect l="0" t="0" r="r" b="b"/>
                <a:pathLst>
                  <a:path w="6232" h="1181">
                    <a:moveTo>
                      <a:pt x="1684" y="316"/>
                    </a:moveTo>
                    <a:lnTo>
                      <a:pt x="1670" y="383"/>
                    </a:lnTo>
                    <a:lnTo>
                      <a:pt x="1740" y="394"/>
                    </a:lnTo>
                    <a:lnTo>
                      <a:pt x="1751" y="327"/>
                    </a:lnTo>
                    <a:lnTo>
                      <a:pt x="1684" y="3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19" name="Freeform 32">
                <a:extLst>
                  <a:ext uri="{FF2B5EF4-FFF2-40B4-BE49-F238E27FC236}">
                    <a16:creationId xmlns:a16="http://schemas.microsoft.com/office/drawing/2014/main" id="{4428C854-020A-4207-A6E1-AD92AA3F5985}"/>
                  </a:ext>
                </a:extLst>
              </p:cNvPr>
              <p:cNvSpPr>
                <a:spLocks/>
              </p:cNvSpPr>
              <p:nvPr/>
            </p:nvSpPr>
            <p:spPr bwMode="auto">
              <a:xfrm>
                <a:off x="1052" y="6095"/>
                <a:ext cx="6232" cy="1181"/>
              </a:xfrm>
              <a:custGeom>
                <a:avLst/>
                <a:gdLst>
                  <a:gd name="T0" fmla="*/ 1820 w 6232"/>
                  <a:gd name="T1" fmla="*/ 338 h 1181"/>
                  <a:gd name="T2" fmla="*/ 1809 w 6232"/>
                  <a:gd name="T3" fmla="*/ 405 h 1181"/>
                  <a:gd name="T4" fmla="*/ 1876 w 6232"/>
                  <a:gd name="T5" fmla="*/ 419 h 1181"/>
                  <a:gd name="T6" fmla="*/ 1887 w 6232"/>
                  <a:gd name="T7" fmla="*/ 349 h 1181"/>
                  <a:gd name="T8" fmla="*/ 1820 w 6232"/>
                  <a:gd name="T9" fmla="*/ 338 h 1181"/>
                </a:gdLst>
                <a:ahLst/>
                <a:cxnLst>
                  <a:cxn ang="0">
                    <a:pos x="T0" y="T1"/>
                  </a:cxn>
                  <a:cxn ang="0">
                    <a:pos x="T2" y="T3"/>
                  </a:cxn>
                  <a:cxn ang="0">
                    <a:pos x="T4" y="T5"/>
                  </a:cxn>
                  <a:cxn ang="0">
                    <a:pos x="T6" y="T7"/>
                  </a:cxn>
                  <a:cxn ang="0">
                    <a:pos x="T8" y="T9"/>
                  </a:cxn>
                </a:cxnLst>
                <a:rect l="0" t="0" r="r" b="b"/>
                <a:pathLst>
                  <a:path w="6232" h="1181">
                    <a:moveTo>
                      <a:pt x="1820" y="338"/>
                    </a:moveTo>
                    <a:lnTo>
                      <a:pt x="1809" y="405"/>
                    </a:lnTo>
                    <a:lnTo>
                      <a:pt x="1876" y="419"/>
                    </a:lnTo>
                    <a:lnTo>
                      <a:pt x="1887" y="349"/>
                    </a:lnTo>
                    <a:lnTo>
                      <a:pt x="1820" y="3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0" name="Freeform 33">
                <a:extLst>
                  <a:ext uri="{FF2B5EF4-FFF2-40B4-BE49-F238E27FC236}">
                    <a16:creationId xmlns:a16="http://schemas.microsoft.com/office/drawing/2014/main" id="{DAA9BCFF-5B59-41AE-897E-95C6F0F9518B}"/>
                  </a:ext>
                </a:extLst>
              </p:cNvPr>
              <p:cNvSpPr>
                <a:spLocks/>
              </p:cNvSpPr>
              <p:nvPr/>
            </p:nvSpPr>
            <p:spPr bwMode="auto">
              <a:xfrm>
                <a:off x="1052" y="6095"/>
                <a:ext cx="6232" cy="1181"/>
              </a:xfrm>
              <a:custGeom>
                <a:avLst/>
                <a:gdLst>
                  <a:gd name="T0" fmla="*/ 1956 w 6232"/>
                  <a:gd name="T1" fmla="*/ 360 h 1181"/>
                  <a:gd name="T2" fmla="*/ 1945 w 6232"/>
                  <a:gd name="T3" fmla="*/ 430 h 1181"/>
                  <a:gd name="T4" fmla="*/ 2015 w 6232"/>
                  <a:gd name="T5" fmla="*/ 441 h 1181"/>
                  <a:gd name="T6" fmla="*/ 2026 w 6232"/>
                  <a:gd name="T7" fmla="*/ 372 h 1181"/>
                  <a:gd name="T8" fmla="*/ 1956 w 6232"/>
                  <a:gd name="T9" fmla="*/ 360 h 1181"/>
                </a:gdLst>
                <a:ahLst/>
                <a:cxnLst>
                  <a:cxn ang="0">
                    <a:pos x="T0" y="T1"/>
                  </a:cxn>
                  <a:cxn ang="0">
                    <a:pos x="T2" y="T3"/>
                  </a:cxn>
                  <a:cxn ang="0">
                    <a:pos x="T4" y="T5"/>
                  </a:cxn>
                  <a:cxn ang="0">
                    <a:pos x="T6" y="T7"/>
                  </a:cxn>
                  <a:cxn ang="0">
                    <a:pos x="T8" y="T9"/>
                  </a:cxn>
                </a:cxnLst>
                <a:rect l="0" t="0" r="r" b="b"/>
                <a:pathLst>
                  <a:path w="6232" h="1181">
                    <a:moveTo>
                      <a:pt x="1956" y="360"/>
                    </a:moveTo>
                    <a:lnTo>
                      <a:pt x="1945" y="430"/>
                    </a:lnTo>
                    <a:lnTo>
                      <a:pt x="2015" y="441"/>
                    </a:lnTo>
                    <a:lnTo>
                      <a:pt x="2026" y="372"/>
                    </a:lnTo>
                    <a:lnTo>
                      <a:pt x="1956" y="3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1" name="Freeform 34">
                <a:extLst>
                  <a:ext uri="{FF2B5EF4-FFF2-40B4-BE49-F238E27FC236}">
                    <a16:creationId xmlns:a16="http://schemas.microsoft.com/office/drawing/2014/main" id="{DB4EBDD1-28DE-4336-B94B-231D30A5C9E7}"/>
                  </a:ext>
                </a:extLst>
              </p:cNvPr>
              <p:cNvSpPr>
                <a:spLocks/>
              </p:cNvSpPr>
              <p:nvPr/>
            </p:nvSpPr>
            <p:spPr bwMode="auto">
              <a:xfrm>
                <a:off x="1052" y="6095"/>
                <a:ext cx="6232" cy="1181"/>
              </a:xfrm>
              <a:custGeom>
                <a:avLst/>
                <a:gdLst>
                  <a:gd name="T0" fmla="*/ 2092 w 6232"/>
                  <a:gd name="T1" fmla="*/ 383 h 1181"/>
                  <a:gd name="T2" fmla="*/ 2081 w 6232"/>
                  <a:gd name="T3" fmla="*/ 452 h 1181"/>
                  <a:gd name="T4" fmla="*/ 2151 w 6232"/>
                  <a:gd name="T5" fmla="*/ 463 h 1181"/>
                  <a:gd name="T6" fmla="*/ 2162 w 6232"/>
                  <a:gd name="T7" fmla="*/ 394 h 1181"/>
                  <a:gd name="T8" fmla="*/ 2092 w 6232"/>
                  <a:gd name="T9" fmla="*/ 383 h 1181"/>
                </a:gdLst>
                <a:ahLst/>
                <a:cxnLst>
                  <a:cxn ang="0">
                    <a:pos x="T0" y="T1"/>
                  </a:cxn>
                  <a:cxn ang="0">
                    <a:pos x="T2" y="T3"/>
                  </a:cxn>
                  <a:cxn ang="0">
                    <a:pos x="T4" y="T5"/>
                  </a:cxn>
                  <a:cxn ang="0">
                    <a:pos x="T6" y="T7"/>
                  </a:cxn>
                  <a:cxn ang="0">
                    <a:pos x="T8" y="T9"/>
                  </a:cxn>
                </a:cxnLst>
                <a:rect l="0" t="0" r="r" b="b"/>
                <a:pathLst>
                  <a:path w="6232" h="1181">
                    <a:moveTo>
                      <a:pt x="2092" y="383"/>
                    </a:moveTo>
                    <a:lnTo>
                      <a:pt x="2081" y="452"/>
                    </a:lnTo>
                    <a:lnTo>
                      <a:pt x="2151" y="463"/>
                    </a:lnTo>
                    <a:lnTo>
                      <a:pt x="2162" y="394"/>
                    </a:lnTo>
                    <a:lnTo>
                      <a:pt x="2092" y="3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2" name="Freeform 35">
                <a:extLst>
                  <a:ext uri="{FF2B5EF4-FFF2-40B4-BE49-F238E27FC236}">
                    <a16:creationId xmlns:a16="http://schemas.microsoft.com/office/drawing/2014/main" id="{76E5B82C-42DC-4513-808C-D0DEEE7C019C}"/>
                  </a:ext>
                </a:extLst>
              </p:cNvPr>
              <p:cNvSpPr>
                <a:spLocks/>
              </p:cNvSpPr>
              <p:nvPr/>
            </p:nvSpPr>
            <p:spPr bwMode="auto">
              <a:xfrm>
                <a:off x="1052" y="6095"/>
                <a:ext cx="6232" cy="1181"/>
              </a:xfrm>
              <a:custGeom>
                <a:avLst/>
                <a:gdLst>
                  <a:gd name="T0" fmla="*/ 2231 w 6232"/>
                  <a:gd name="T1" fmla="*/ 408 h 1181"/>
                  <a:gd name="T2" fmla="*/ 2220 w 6232"/>
                  <a:gd name="T3" fmla="*/ 474 h 1181"/>
                  <a:gd name="T4" fmla="*/ 2287 w 6232"/>
                  <a:gd name="T5" fmla="*/ 485 h 1181"/>
                  <a:gd name="T6" fmla="*/ 2298 w 6232"/>
                  <a:gd name="T7" fmla="*/ 419 h 1181"/>
                  <a:gd name="T8" fmla="*/ 2231 w 6232"/>
                  <a:gd name="T9" fmla="*/ 408 h 1181"/>
                </a:gdLst>
                <a:ahLst/>
                <a:cxnLst>
                  <a:cxn ang="0">
                    <a:pos x="T0" y="T1"/>
                  </a:cxn>
                  <a:cxn ang="0">
                    <a:pos x="T2" y="T3"/>
                  </a:cxn>
                  <a:cxn ang="0">
                    <a:pos x="T4" y="T5"/>
                  </a:cxn>
                  <a:cxn ang="0">
                    <a:pos x="T6" y="T7"/>
                  </a:cxn>
                  <a:cxn ang="0">
                    <a:pos x="T8" y="T9"/>
                  </a:cxn>
                </a:cxnLst>
                <a:rect l="0" t="0" r="r" b="b"/>
                <a:pathLst>
                  <a:path w="6232" h="1181">
                    <a:moveTo>
                      <a:pt x="2231" y="408"/>
                    </a:moveTo>
                    <a:lnTo>
                      <a:pt x="2220" y="474"/>
                    </a:lnTo>
                    <a:lnTo>
                      <a:pt x="2287" y="485"/>
                    </a:lnTo>
                    <a:lnTo>
                      <a:pt x="2298" y="419"/>
                    </a:lnTo>
                    <a:lnTo>
                      <a:pt x="2231" y="4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3" name="Freeform 36">
                <a:extLst>
                  <a:ext uri="{FF2B5EF4-FFF2-40B4-BE49-F238E27FC236}">
                    <a16:creationId xmlns:a16="http://schemas.microsoft.com/office/drawing/2014/main" id="{4EED53BD-24B2-4ED8-AC0F-D4C2AFED3B45}"/>
                  </a:ext>
                </a:extLst>
              </p:cNvPr>
              <p:cNvSpPr>
                <a:spLocks/>
              </p:cNvSpPr>
              <p:nvPr/>
            </p:nvSpPr>
            <p:spPr bwMode="auto">
              <a:xfrm>
                <a:off x="1052" y="6095"/>
                <a:ext cx="6232" cy="1181"/>
              </a:xfrm>
              <a:custGeom>
                <a:avLst/>
                <a:gdLst>
                  <a:gd name="T0" fmla="*/ 2367 w 6232"/>
                  <a:gd name="T1" fmla="*/ 430 h 1181"/>
                  <a:gd name="T2" fmla="*/ 2356 w 6232"/>
                  <a:gd name="T3" fmla="*/ 499 h 1181"/>
                  <a:gd name="T4" fmla="*/ 2425 w 6232"/>
                  <a:gd name="T5" fmla="*/ 510 h 1181"/>
                  <a:gd name="T6" fmla="*/ 2437 w 6232"/>
                  <a:gd name="T7" fmla="*/ 441 h 1181"/>
                  <a:gd name="T8" fmla="*/ 2367 w 6232"/>
                  <a:gd name="T9" fmla="*/ 430 h 1181"/>
                </a:gdLst>
                <a:ahLst/>
                <a:cxnLst>
                  <a:cxn ang="0">
                    <a:pos x="T0" y="T1"/>
                  </a:cxn>
                  <a:cxn ang="0">
                    <a:pos x="T2" y="T3"/>
                  </a:cxn>
                  <a:cxn ang="0">
                    <a:pos x="T4" y="T5"/>
                  </a:cxn>
                  <a:cxn ang="0">
                    <a:pos x="T6" y="T7"/>
                  </a:cxn>
                  <a:cxn ang="0">
                    <a:pos x="T8" y="T9"/>
                  </a:cxn>
                </a:cxnLst>
                <a:rect l="0" t="0" r="r" b="b"/>
                <a:pathLst>
                  <a:path w="6232" h="1181">
                    <a:moveTo>
                      <a:pt x="2367" y="430"/>
                    </a:moveTo>
                    <a:lnTo>
                      <a:pt x="2356" y="499"/>
                    </a:lnTo>
                    <a:lnTo>
                      <a:pt x="2425" y="510"/>
                    </a:lnTo>
                    <a:lnTo>
                      <a:pt x="2437" y="441"/>
                    </a:lnTo>
                    <a:lnTo>
                      <a:pt x="2367" y="4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4" name="Freeform 37">
                <a:extLst>
                  <a:ext uri="{FF2B5EF4-FFF2-40B4-BE49-F238E27FC236}">
                    <a16:creationId xmlns:a16="http://schemas.microsoft.com/office/drawing/2014/main" id="{3D2C106A-8376-4022-BAFD-15C914C05BDE}"/>
                  </a:ext>
                </a:extLst>
              </p:cNvPr>
              <p:cNvSpPr>
                <a:spLocks/>
              </p:cNvSpPr>
              <p:nvPr/>
            </p:nvSpPr>
            <p:spPr bwMode="auto">
              <a:xfrm>
                <a:off x="1052" y="6095"/>
                <a:ext cx="6232" cy="1181"/>
              </a:xfrm>
              <a:custGeom>
                <a:avLst/>
                <a:gdLst>
                  <a:gd name="T0" fmla="*/ 2503 w 6232"/>
                  <a:gd name="T1" fmla="*/ 452 h 1181"/>
                  <a:gd name="T2" fmla="*/ 2492 w 6232"/>
                  <a:gd name="T3" fmla="*/ 522 h 1181"/>
                  <a:gd name="T4" fmla="*/ 2561 w 6232"/>
                  <a:gd name="T5" fmla="*/ 533 h 1181"/>
                  <a:gd name="T6" fmla="*/ 2573 w 6232"/>
                  <a:gd name="T7" fmla="*/ 463 h 1181"/>
                  <a:gd name="T8" fmla="*/ 2503 w 6232"/>
                  <a:gd name="T9" fmla="*/ 452 h 1181"/>
                </a:gdLst>
                <a:ahLst/>
                <a:cxnLst>
                  <a:cxn ang="0">
                    <a:pos x="T0" y="T1"/>
                  </a:cxn>
                  <a:cxn ang="0">
                    <a:pos x="T2" y="T3"/>
                  </a:cxn>
                  <a:cxn ang="0">
                    <a:pos x="T4" y="T5"/>
                  </a:cxn>
                  <a:cxn ang="0">
                    <a:pos x="T6" y="T7"/>
                  </a:cxn>
                  <a:cxn ang="0">
                    <a:pos x="T8" y="T9"/>
                  </a:cxn>
                </a:cxnLst>
                <a:rect l="0" t="0" r="r" b="b"/>
                <a:pathLst>
                  <a:path w="6232" h="1181">
                    <a:moveTo>
                      <a:pt x="2503" y="452"/>
                    </a:moveTo>
                    <a:lnTo>
                      <a:pt x="2492" y="522"/>
                    </a:lnTo>
                    <a:lnTo>
                      <a:pt x="2561" y="533"/>
                    </a:lnTo>
                    <a:lnTo>
                      <a:pt x="2573" y="463"/>
                    </a:lnTo>
                    <a:lnTo>
                      <a:pt x="2503" y="4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5" name="Freeform 38">
                <a:extLst>
                  <a:ext uri="{FF2B5EF4-FFF2-40B4-BE49-F238E27FC236}">
                    <a16:creationId xmlns:a16="http://schemas.microsoft.com/office/drawing/2014/main" id="{2E246F0B-6447-441B-AD05-BA139483D5D1}"/>
                  </a:ext>
                </a:extLst>
              </p:cNvPr>
              <p:cNvSpPr>
                <a:spLocks/>
              </p:cNvSpPr>
              <p:nvPr/>
            </p:nvSpPr>
            <p:spPr bwMode="auto">
              <a:xfrm>
                <a:off x="1052" y="6095"/>
                <a:ext cx="6232" cy="1181"/>
              </a:xfrm>
              <a:custGeom>
                <a:avLst/>
                <a:gdLst>
                  <a:gd name="T0" fmla="*/ 2642 w 6232"/>
                  <a:gd name="T1" fmla="*/ 474 h 1181"/>
                  <a:gd name="T2" fmla="*/ 2631 w 6232"/>
                  <a:gd name="T3" fmla="*/ 544 h 1181"/>
                  <a:gd name="T4" fmla="*/ 2697 w 6232"/>
                  <a:gd name="T5" fmla="*/ 555 h 1181"/>
                  <a:gd name="T6" fmla="*/ 2709 w 6232"/>
                  <a:gd name="T7" fmla="*/ 488 h 1181"/>
                  <a:gd name="T8" fmla="*/ 2642 w 6232"/>
                  <a:gd name="T9" fmla="*/ 474 h 1181"/>
                </a:gdLst>
                <a:ahLst/>
                <a:cxnLst>
                  <a:cxn ang="0">
                    <a:pos x="T0" y="T1"/>
                  </a:cxn>
                  <a:cxn ang="0">
                    <a:pos x="T2" y="T3"/>
                  </a:cxn>
                  <a:cxn ang="0">
                    <a:pos x="T4" y="T5"/>
                  </a:cxn>
                  <a:cxn ang="0">
                    <a:pos x="T6" y="T7"/>
                  </a:cxn>
                  <a:cxn ang="0">
                    <a:pos x="T8" y="T9"/>
                  </a:cxn>
                </a:cxnLst>
                <a:rect l="0" t="0" r="r" b="b"/>
                <a:pathLst>
                  <a:path w="6232" h="1181">
                    <a:moveTo>
                      <a:pt x="2642" y="474"/>
                    </a:moveTo>
                    <a:lnTo>
                      <a:pt x="2631" y="544"/>
                    </a:lnTo>
                    <a:lnTo>
                      <a:pt x="2697" y="555"/>
                    </a:lnTo>
                    <a:lnTo>
                      <a:pt x="2709" y="488"/>
                    </a:lnTo>
                    <a:lnTo>
                      <a:pt x="2642" y="4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6" name="Freeform 39">
                <a:extLst>
                  <a:ext uri="{FF2B5EF4-FFF2-40B4-BE49-F238E27FC236}">
                    <a16:creationId xmlns:a16="http://schemas.microsoft.com/office/drawing/2014/main" id="{E7C9AD83-BDBA-4372-BE13-FB5B0E8A52A1}"/>
                  </a:ext>
                </a:extLst>
              </p:cNvPr>
              <p:cNvSpPr>
                <a:spLocks/>
              </p:cNvSpPr>
              <p:nvPr/>
            </p:nvSpPr>
            <p:spPr bwMode="auto">
              <a:xfrm>
                <a:off x="1052" y="6095"/>
                <a:ext cx="6232" cy="1181"/>
              </a:xfrm>
              <a:custGeom>
                <a:avLst/>
                <a:gdLst>
                  <a:gd name="T0" fmla="*/ 2778 w 6232"/>
                  <a:gd name="T1" fmla="*/ 499 h 1181"/>
                  <a:gd name="T2" fmla="*/ 2767 w 6232"/>
                  <a:gd name="T3" fmla="*/ 566 h 1181"/>
                  <a:gd name="T4" fmla="*/ 2836 w 6232"/>
                  <a:gd name="T5" fmla="*/ 577 h 1181"/>
                  <a:gd name="T6" fmla="*/ 2847 w 6232"/>
                  <a:gd name="T7" fmla="*/ 510 h 1181"/>
                  <a:gd name="T8" fmla="*/ 2778 w 6232"/>
                  <a:gd name="T9" fmla="*/ 499 h 1181"/>
                </a:gdLst>
                <a:ahLst/>
                <a:cxnLst>
                  <a:cxn ang="0">
                    <a:pos x="T0" y="T1"/>
                  </a:cxn>
                  <a:cxn ang="0">
                    <a:pos x="T2" y="T3"/>
                  </a:cxn>
                  <a:cxn ang="0">
                    <a:pos x="T4" y="T5"/>
                  </a:cxn>
                  <a:cxn ang="0">
                    <a:pos x="T6" y="T7"/>
                  </a:cxn>
                  <a:cxn ang="0">
                    <a:pos x="T8" y="T9"/>
                  </a:cxn>
                </a:cxnLst>
                <a:rect l="0" t="0" r="r" b="b"/>
                <a:pathLst>
                  <a:path w="6232" h="1181">
                    <a:moveTo>
                      <a:pt x="2778" y="499"/>
                    </a:moveTo>
                    <a:lnTo>
                      <a:pt x="2767" y="566"/>
                    </a:lnTo>
                    <a:lnTo>
                      <a:pt x="2836" y="577"/>
                    </a:lnTo>
                    <a:lnTo>
                      <a:pt x="2847" y="510"/>
                    </a:lnTo>
                    <a:lnTo>
                      <a:pt x="2778" y="4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7" name="Freeform 40">
                <a:extLst>
                  <a:ext uri="{FF2B5EF4-FFF2-40B4-BE49-F238E27FC236}">
                    <a16:creationId xmlns:a16="http://schemas.microsoft.com/office/drawing/2014/main" id="{E9B9A084-FE46-4415-8A60-F685A712C952}"/>
                  </a:ext>
                </a:extLst>
              </p:cNvPr>
              <p:cNvSpPr>
                <a:spLocks/>
              </p:cNvSpPr>
              <p:nvPr/>
            </p:nvSpPr>
            <p:spPr bwMode="auto">
              <a:xfrm>
                <a:off x="1052" y="6095"/>
                <a:ext cx="6232" cy="1181"/>
              </a:xfrm>
              <a:custGeom>
                <a:avLst/>
                <a:gdLst>
                  <a:gd name="T0" fmla="*/ 2914 w 6232"/>
                  <a:gd name="T1" fmla="*/ 522 h 1181"/>
                  <a:gd name="T2" fmla="*/ 2903 w 6232"/>
                  <a:gd name="T3" fmla="*/ 591 h 1181"/>
                  <a:gd name="T4" fmla="*/ 2972 w 6232"/>
                  <a:gd name="T5" fmla="*/ 602 h 1181"/>
                  <a:gd name="T6" fmla="*/ 2983 w 6232"/>
                  <a:gd name="T7" fmla="*/ 533 h 1181"/>
                  <a:gd name="T8" fmla="*/ 2914 w 6232"/>
                  <a:gd name="T9" fmla="*/ 522 h 1181"/>
                </a:gdLst>
                <a:ahLst/>
                <a:cxnLst>
                  <a:cxn ang="0">
                    <a:pos x="T0" y="T1"/>
                  </a:cxn>
                  <a:cxn ang="0">
                    <a:pos x="T2" y="T3"/>
                  </a:cxn>
                  <a:cxn ang="0">
                    <a:pos x="T4" y="T5"/>
                  </a:cxn>
                  <a:cxn ang="0">
                    <a:pos x="T6" y="T7"/>
                  </a:cxn>
                  <a:cxn ang="0">
                    <a:pos x="T8" y="T9"/>
                  </a:cxn>
                </a:cxnLst>
                <a:rect l="0" t="0" r="r" b="b"/>
                <a:pathLst>
                  <a:path w="6232" h="1181">
                    <a:moveTo>
                      <a:pt x="2914" y="522"/>
                    </a:moveTo>
                    <a:lnTo>
                      <a:pt x="2903" y="591"/>
                    </a:lnTo>
                    <a:lnTo>
                      <a:pt x="2972" y="602"/>
                    </a:lnTo>
                    <a:lnTo>
                      <a:pt x="2983" y="533"/>
                    </a:lnTo>
                    <a:lnTo>
                      <a:pt x="2914" y="5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8" name="Freeform 41">
                <a:extLst>
                  <a:ext uri="{FF2B5EF4-FFF2-40B4-BE49-F238E27FC236}">
                    <a16:creationId xmlns:a16="http://schemas.microsoft.com/office/drawing/2014/main" id="{F9BFD6E5-4963-47CD-BC09-2F98673DE7D7}"/>
                  </a:ext>
                </a:extLst>
              </p:cNvPr>
              <p:cNvSpPr>
                <a:spLocks/>
              </p:cNvSpPr>
              <p:nvPr/>
            </p:nvSpPr>
            <p:spPr bwMode="auto">
              <a:xfrm>
                <a:off x="1052" y="6095"/>
                <a:ext cx="6232" cy="1181"/>
              </a:xfrm>
              <a:custGeom>
                <a:avLst/>
                <a:gdLst>
                  <a:gd name="T0" fmla="*/ 3053 w 6232"/>
                  <a:gd name="T1" fmla="*/ 544 h 1181"/>
                  <a:gd name="T2" fmla="*/ 3042 w 6232"/>
                  <a:gd name="T3" fmla="*/ 613 h 1181"/>
                  <a:gd name="T4" fmla="*/ 3108 w 6232"/>
                  <a:gd name="T5" fmla="*/ 624 h 1181"/>
                  <a:gd name="T6" fmla="*/ 3119 w 6232"/>
                  <a:gd name="T7" fmla="*/ 555 h 1181"/>
                  <a:gd name="T8" fmla="*/ 3053 w 6232"/>
                  <a:gd name="T9" fmla="*/ 544 h 1181"/>
                </a:gdLst>
                <a:ahLst/>
                <a:cxnLst>
                  <a:cxn ang="0">
                    <a:pos x="T0" y="T1"/>
                  </a:cxn>
                  <a:cxn ang="0">
                    <a:pos x="T2" y="T3"/>
                  </a:cxn>
                  <a:cxn ang="0">
                    <a:pos x="T4" y="T5"/>
                  </a:cxn>
                  <a:cxn ang="0">
                    <a:pos x="T6" y="T7"/>
                  </a:cxn>
                  <a:cxn ang="0">
                    <a:pos x="T8" y="T9"/>
                  </a:cxn>
                </a:cxnLst>
                <a:rect l="0" t="0" r="r" b="b"/>
                <a:pathLst>
                  <a:path w="6232" h="1181">
                    <a:moveTo>
                      <a:pt x="3053" y="544"/>
                    </a:moveTo>
                    <a:lnTo>
                      <a:pt x="3042" y="613"/>
                    </a:lnTo>
                    <a:lnTo>
                      <a:pt x="3108" y="624"/>
                    </a:lnTo>
                    <a:lnTo>
                      <a:pt x="3119" y="555"/>
                    </a:lnTo>
                    <a:lnTo>
                      <a:pt x="3053" y="5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29" name="Freeform 42">
                <a:extLst>
                  <a:ext uri="{FF2B5EF4-FFF2-40B4-BE49-F238E27FC236}">
                    <a16:creationId xmlns:a16="http://schemas.microsoft.com/office/drawing/2014/main" id="{98B50E3F-5AA0-4F95-9568-E3C54597656F}"/>
                  </a:ext>
                </a:extLst>
              </p:cNvPr>
              <p:cNvSpPr>
                <a:spLocks/>
              </p:cNvSpPr>
              <p:nvPr/>
            </p:nvSpPr>
            <p:spPr bwMode="auto">
              <a:xfrm>
                <a:off x="1052" y="6095"/>
                <a:ext cx="6232" cy="1181"/>
              </a:xfrm>
              <a:custGeom>
                <a:avLst/>
                <a:gdLst>
                  <a:gd name="T0" fmla="*/ 3189 w 6232"/>
                  <a:gd name="T1" fmla="*/ 566 h 1181"/>
                  <a:gd name="T2" fmla="*/ 3178 w 6232"/>
                  <a:gd name="T3" fmla="*/ 635 h 1181"/>
                  <a:gd name="T4" fmla="*/ 3244 w 6232"/>
                  <a:gd name="T5" fmla="*/ 647 h 1181"/>
                  <a:gd name="T6" fmla="*/ 3258 w 6232"/>
                  <a:gd name="T7" fmla="*/ 580 h 1181"/>
                  <a:gd name="T8" fmla="*/ 3189 w 6232"/>
                  <a:gd name="T9" fmla="*/ 566 h 1181"/>
                </a:gdLst>
                <a:ahLst/>
                <a:cxnLst>
                  <a:cxn ang="0">
                    <a:pos x="T0" y="T1"/>
                  </a:cxn>
                  <a:cxn ang="0">
                    <a:pos x="T2" y="T3"/>
                  </a:cxn>
                  <a:cxn ang="0">
                    <a:pos x="T4" y="T5"/>
                  </a:cxn>
                  <a:cxn ang="0">
                    <a:pos x="T6" y="T7"/>
                  </a:cxn>
                  <a:cxn ang="0">
                    <a:pos x="T8" y="T9"/>
                  </a:cxn>
                </a:cxnLst>
                <a:rect l="0" t="0" r="r" b="b"/>
                <a:pathLst>
                  <a:path w="6232" h="1181">
                    <a:moveTo>
                      <a:pt x="3189" y="566"/>
                    </a:moveTo>
                    <a:lnTo>
                      <a:pt x="3178" y="635"/>
                    </a:lnTo>
                    <a:lnTo>
                      <a:pt x="3244" y="647"/>
                    </a:lnTo>
                    <a:lnTo>
                      <a:pt x="3258" y="580"/>
                    </a:lnTo>
                    <a:lnTo>
                      <a:pt x="3189" y="5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0" name="Freeform 43">
                <a:extLst>
                  <a:ext uri="{FF2B5EF4-FFF2-40B4-BE49-F238E27FC236}">
                    <a16:creationId xmlns:a16="http://schemas.microsoft.com/office/drawing/2014/main" id="{ADF57B9C-77CF-4A2E-A471-992E98D5928F}"/>
                  </a:ext>
                </a:extLst>
              </p:cNvPr>
              <p:cNvSpPr>
                <a:spLocks/>
              </p:cNvSpPr>
              <p:nvPr/>
            </p:nvSpPr>
            <p:spPr bwMode="auto">
              <a:xfrm>
                <a:off x="1052" y="6095"/>
                <a:ext cx="6232" cy="1181"/>
              </a:xfrm>
              <a:custGeom>
                <a:avLst/>
                <a:gdLst>
                  <a:gd name="T0" fmla="*/ 3325 w 6232"/>
                  <a:gd name="T1" fmla="*/ 591 h 1181"/>
                  <a:gd name="T2" fmla="*/ 3314 w 6232"/>
                  <a:gd name="T3" fmla="*/ 658 h 1181"/>
                  <a:gd name="T4" fmla="*/ 3383 w 6232"/>
                  <a:gd name="T5" fmla="*/ 669 h 1181"/>
                  <a:gd name="T6" fmla="*/ 3394 w 6232"/>
                  <a:gd name="T7" fmla="*/ 602 h 1181"/>
                  <a:gd name="T8" fmla="*/ 3325 w 6232"/>
                  <a:gd name="T9" fmla="*/ 591 h 1181"/>
                </a:gdLst>
                <a:ahLst/>
                <a:cxnLst>
                  <a:cxn ang="0">
                    <a:pos x="T0" y="T1"/>
                  </a:cxn>
                  <a:cxn ang="0">
                    <a:pos x="T2" y="T3"/>
                  </a:cxn>
                  <a:cxn ang="0">
                    <a:pos x="T4" y="T5"/>
                  </a:cxn>
                  <a:cxn ang="0">
                    <a:pos x="T6" y="T7"/>
                  </a:cxn>
                  <a:cxn ang="0">
                    <a:pos x="T8" y="T9"/>
                  </a:cxn>
                </a:cxnLst>
                <a:rect l="0" t="0" r="r" b="b"/>
                <a:pathLst>
                  <a:path w="6232" h="1181">
                    <a:moveTo>
                      <a:pt x="3325" y="591"/>
                    </a:moveTo>
                    <a:lnTo>
                      <a:pt x="3314" y="658"/>
                    </a:lnTo>
                    <a:lnTo>
                      <a:pt x="3383" y="669"/>
                    </a:lnTo>
                    <a:lnTo>
                      <a:pt x="3394" y="602"/>
                    </a:lnTo>
                    <a:lnTo>
                      <a:pt x="3325" y="59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1" name="Freeform 44">
                <a:extLst>
                  <a:ext uri="{FF2B5EF4-FFF2-40B4-BE49-F238E27FC236}">
                    <a16:creationId xmlns:a16="http://schemas.microsoft.com/office/drawing/2014/main" id="{92D16300-7A5A-457D-884C-28A6515BAFDC}"/>
                  </a:ext>
                </a:extLst>
              </p:cNvPr>
              <p:cNvSpPr>
                <a:spLocks/>
              </p:cNvSpPr>
              <p:nvPr/>
            </p:nvSpPr>
            <p:spPr bwMode="auto">
              <a:xfrm>
                <a:off x="1052" y="6095"/>
                <a:ext cx="6232" cy="1181"/>
              </a:xfrm>
              <a:custGeom>
                <a:avLst/>
                <a:gdLst>
                  <a:gd name="T0" fmla="*/ 3464 w 6232"/>
                  <a:gd name="T1" fmla="*/ 613 h 1181"/>
                  <a:gd name="T2" fmla="*/ 3450 w 6232"/>
                  <a:gd name="T3" fmla="*/ 683 h 1181"/>
                  <a:gd name="T4" fmla="*/ 3519 w 6232"/>
                  <a:gd name="T5" fmla="*/ 694 h 1181"/>
                  <a:gd name="T6" fmla="*/ 3530 w 6232"/>
                  <a:gd name="T7" fmla="*/ 624 h 1181"/>
                  <a:gd name="T8" fmla="*/ 3464 w 6232"/>
                  <a:gd name="T9" fmla="*/ 613 h 1181"/>
                </a:gdLst>
                <a:ahLst/>
                <a:cxnLst>
                  <a:cxn ang="0">
                    <a:pos x="T0" y="T1"/>
                  </a:cxn>
                  <a:cxn ang="0">
                    <a:pos x="T2" y="T3"/>
                  </a:cxn>
                  <a:cxn ang="0">
                    <a:pos x="T4" y="T5"/>
                  </a:cxn>
                  <a:cxn ang="0">
                    <a:pos x="T6" y="T7"/>
                  </a:cxn>
                  <a:cxn ang="0">
                    <a:pos x="T8" y="T9"/>
                  </a:cxn>
                </a:cxnLst>
                <a:rect l="0" t="0" r="r" b="b"/>
                <a:pathLst>
                  <a:path w="6232" h="1181">
                    <a:moveTo>
                      <a:pt x="3464" y="613"/>
                    </a:moveTo>
                    <a:lnTo>
                      <a:pt x="3450" y="683"/>
                    </a:lnTo>
                    <a:lnTo>
                      <a:pt x="3519" y="694"/>
                    </a:lnTo>
                    <a:lnTo>
                      <a:pt x="3530" y="624"/>
                    </a:lnTo>
                    <a:lnTo>
                      <a:pt x="3464" y="6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2" name="Freeform 45">
                <a:extLst>
                  <a:ext uri="{FF2B5EF4-FFF2-40B4-BE49-F238E27FC236}">
                    <a16:creationId xmlns:a16="http://schemas.microsoft.com/office/drawing/2014/main" id="{DB6FCB5F-395E-43BB-BBEC-583C9111B094}"/>
                  </a:ext>
                </a:extLst>
              </p:cNvPr>
              <p:cNvSpPr>
                <a:spLocks/>
              </p:cNvSpPr>
              <p:nvPr/>
            </p:nvSpPr>
            <p:spPr bwMode="auto">
              <a:xfrm>
                <a:off x="1052" y="6095"/>
                <a:ext cx="6232" cy="1181"/>
              </a:xfrm>
              <a:custGeom>
                <a:avLst/>
                <a:gdLst>
                  <a:gd name="T0" fmla="*/ 3600 w 6232"/>
                  <a:gd name="T1" fmla="*/ 635 h 1181"/>
                  <a:gd name="T2" fmla="*/ 3588 w 6232"/>
                  <a:gd name="T3" fmla="*/ 705 h 1181"/>
                  <a:gd name="T4" fmla="*/ 3655 w 6232"/>
                  <a:gd name="T5" fmla="*/ 716 h 1181"/>
                  <a:gd name="T6" fmla="*/ 3669 w 6232"/>
                  <a:gd name="T7" fmla="*/ 647 h 1181"/>
                  <a:gd name="T8" fmla="*/ 3600 w 6232"/>
                  <a:gd name="T9" fmla="*/ 635 h 1181"/>
                </a:gdLst>
                <a:ahLst/>
                <a:cxnLst>
                  <a:cxn ang="0">
                    <a:pos x="T0" y="T1"/>
                  </a:cxn>
                  <a:cxn ang="0">
                    <a:pos x="T2" y="T3"/>
                  </a:cxn>
                  <a:cxn ang="0">
                    <a:pos x="T4" y="T5"/>
                  </a:cxn>
                  <a:cxn ang="0">
                    <a:pos x="T6" y="T7"/>
                  </a:cxn>
                  <a:cxn ang="0">
                    <a:pos x="T8" y="T9"/>
                  </a:cxn>
                </a:cxnLst>
                <a:rect l="0" t="0" r="r" b="b"/>
                <a:pathLst>
                  <a:path w="6232" h="1181">
                    <a:moveTo>
                      <a:pt x="3600" y="635"/>
                    </a:moveTo>
                    <a:lnTo>
                      <a:pt x="3588" y="705"/>
                    </a:lnTo>
                    <a:lnTo>
                      <a:pt x="3655" y="716"/>
                    </a:lnTo>
                    <a:lnTo>
                      <a:pt x="3669" y="647"/>
                    </a:lnTo>
                    <a:lnTo>
                      <a:pt x="3600" y="6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3" name="Freeform 46">
                <a:extLst>
                  <a:ext uri="{FF2B5EF4-FFF2-40B4-BE49-F238E27FC236}">
                    <a16:creationId xmlns:a16="http://schemas.microsoft.com/office/drawing/2014/main" id="{926D886C-4B46-45AA-8653-43D5B9449285}"/>
                  </a:ext>
                </a:extLst>
              </p:cNvPr>
              <p:cNvSpPr>
                <a:spLocks/>
              </p:cNvSpPr>
              <p:nvPr/>
            </p:nvSpPr>
            <p:spPr bwMode="auto">
              <a:xfrm>
                <a:off x="1052" y="6095"/>
                <a:ext cx="6232" cy="1181"/>
              </a:xfrm>
              <a:custGeom>
                <a:avLst/>
                <a:gdLst>
                  <a:gd name="T0" fmla="*/ 3736 w 6232"/>
                  <a:gd name="T1" fmla="*/ 658 h 1181"/>
                  <a:gd name="T2" fmla="*/ 3724 w 6232"/>
                  <a:gd name="T3" fmla="*/ 727 h 1181"/>
                  <a:gd name="T4" fmla="*/ 3794 w 6232"/>
                  <a:gd name="T5" fmla="*/ 738 h 1181"/>
                  <a:gd name="T6" fmla="*/ 3805 w 6232"/>
                  <a:gd name="T7" fmla="*/ 672 h 1181"/>
                  <a:gd name="T8" fmla="*/ 3736 w 6232"/>
                  <a:gd name="T9" fmla="*/ 658 h 1181"/>
                </a:gdLst>
                <a:ahLst/>
                <a:cxnLst>
                  <a:cxn ang="0">
                    <a:pos x="T0" y="T1"/>
                  </a:cxn>
                  <a:cxn ang="0">
                    <a:pos x="T2" y="T3"/>
                  </a:cxn>
                  <a:cxn ang="0">
                    <a:pos x="T4" y="T5"/>
                  </a:cxn>
                  <a:cxn ang="0">
                    <a:pos x="T6" y="T7"/>
                  </a:cxn>
                  <a:cxn ang="0">
                    <a:pos x="T8" y="T9"/>
                  </a:cxn>
                </a:cxnLst>
                <a:rect l="0" t="0" r="r" b="b"/>
                <a:pathLst>
                  <a:path w="6232" h="1181">
                    <a:moveTo>
                      <a:pt x="3736" y="658"/>
                    </a:moveTo>
                    <a:lnTo>
                      <a:pt x="3724" y="727"/>
                    </a:lnTo>
                    <a:lnTo>
                      <a:pt x="3794" y="738"/>
                    </a:lnTo>
                    <a:lnTo>
                      <a:pt x="3805" y="672"/>
                    </a:lnTo>
                    <a:lnTo>
                      <a:pt x="3736" y="6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4" name="Freeform 47">
                <a:extLst>
                  <a:ext uri="{FF2B5EF4-FFF2-40B4-BE49-F238E27FC236}">
                    <a16:creationId xmlns:a16="http://schemas.microsoft.com/office/drawing/2014/main" id="{F0E32CB3-CAC5-45E6-9EAB-C743E583F5CA}"/>
                  </a:ext>
                </a:extLst>
              </p:cNvPr>
              <p:cNvSpPr>
                <a:spLocks/>
              </p:cNvSpPr>
              <p:nvPr/>
            </p:nvSpPr>
            <p:spPr bwMode="auto">
              <a:xfrm>
                <a:off x="1052" y="6095"/>
                <a:ext cx="6232" cy="1181"/>
              </a:xfrm>
              <a:custGeom>
                <a:avLst/>
                <a:gdLst>
                  <a:gd name="T0" fmla="*/ 3874 w 6232"/>
                  <a:gd name="T1" fmla="*/ 683 h 1181"/>
                  <a:gd name="T2" fmla="*/ 3860 w 6232"/>
                  <a:gd name="T3" fmla="*/ 749 h 1181"/>
                  <a:gd name="T4" fmla="*/ 3930 w 6232"/>
                  <a:gd name="T5" fmla="*/ 763 h 1181"/>
                  <a:gd name="T6" fmla="*/ 3941 w 6232"/>
                  <a:gd name="T7" fmla="*/ 694 h 1181"/>
                  <a:gd name="T8" fmla="*/ 3874 w 6232"/>
                  <a:gd name="T9" fmla="*/ 683 h 1181"/>
                </a:gdLst>
                <a:ahLst/>
                <a:cxnLst>
                  <a:cxn ang="0">
                    <a:pos x="T0" y="T1"/>
                  </a:cxn>
                  <a:cxn ang="0">
                    <a:pos x="T2" y="T3"/>
                  </a:cxn>
                  <a:cxn ang="0">
                    <a:pos x="T4" y="T5"/>
                  </a:cxn>
                  <a:cxn ang="0">
                    <a:pos x="T6" y="T7"/>
                  </a:cxn>
                  <a:cxn ang="0">
                    <a:pos x="T8" y="T9"/>
                  </a:cxn>
                </a:cxnLst>
                <a:rect l="0" t="0" r="r" b="b"/>
                <a:pathLst>
                  <a:path w="6232" h="1181">
                    <a:moveTo>
                      <a:pt x="3874" y="683"/>
                    </a:moveTo>
                    <a:lnTo>
                      <a:pt x="3860" y="749"/>
                    </a:lnTo>
                    <a:lnTo>
                      <a:pt x="3930" y="763"/>
                    </a:lnTo>
                    <a:lnTo>
                      <a:pt x="3941" y="694"/>
                    </a:lnTo>
                    <a:lnTo>
                      <a:pt x="3874" y="6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5" name="Freeform 48">
                <a:extLst>
                  <a:ext uri="{FF2B5EF4-FFF2-40B4-BE49-F238E27FC236}">
                    <a16:creationId xmlns:a16="http://schemas.microsoft.com/office/drawing/2014/main" id="{1A984D66-C6E2-47C4-AAB5-C2C65E77F94E}"/>
                  </a:ext>
                </a:extLst>
              </p:cNvPr>
              <p:cNvSpPr>
                <a:spLocks/>
              </p:cNvSpPr>
              <p:nvPr/>
            </p:nvSpPr>
            <p:spPr bwMode="auto">
              <a:xfrm>
                <a:off x="1052" y="6095"/>
                <a:ext cx="6232" cy="1181"/>
              </a:xfrm>
              <a:custGeom>
                <a:avLst/>
                <a:gdLst>
                  <a:gd name="T0" fmla="*/ 4010 w 6232"/>
                  <a:gd name="T1" fmla="*/ 705 h 1181"/>
                  <a:gd name="T2" fmla="*/ 3999 w 6232"/>
                  <a:gd name="T3" fmla="*/ 774 h 1181"/>
                  <a:gd name="T4" fmla="*/ 4066 w 6232"/>
                  <a:gd name="T5" fmla="*/ 785 h 1181"/>
                  <a:gd name="T6" fmla="*/ 4077 w 6232"/>
                  <a:gd name="T7" fmla="*/ 716 h 1181"/>
                  <a:gd name="T8" fmla="*/ 4010 w 6232"/>
                  <a:gd name="T9" fmla="*/ 705 h 1181"/>
                </a:gdLst>
                <a:ahLst/>
                <a:cxnLst>
                  <a:cxn ang="0">
                    <a:pos x="T0" y="T1"/>
                  </a:cxn>
                  <a:cxn ang="0">
                    <a:pos x="T2" y="T3"/>
                  </a:cxn>
                  <a:cxn ang="0">
                    <a:pos x="T4" y="T5"/>
                  </a:cxn>
                  <a:cxn ang="0">
                    <a:pos x="T6" y="T7"/>
                  </a:cxn>
                  <a:cxn ang="0">
                    <a:pos x="T8" y="T9"/>
                  </a:cxn>
                </a:cxnLst>
                <a:rect l="0" t="0" r="r" b="b"/>
                <a:pathLst>
                  <a:path w="6232" h="1181">
                    <a:moveTo>
                      <a:pt x="4010" y="705"/>
                    </a:moveTo>
                    <a:lnTo>
                      <a:pt x="3999" y="774"/>
                    </a:lnTo>
                    <a:lnTo>
                      <a:pt x="4066" y="785"/>
                    </a:lnTo>
                    <a:lnTo>
                      <a:pt x="4077" y="716"/>
                    </a:lnTo>
                    <a:lnTo>
                      <a:pt x="4010" y="70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6" name="Freeform 49">
                <a:extLst>
                  <a:ext uri="{FF2B5EF4-FFF2-40B4-BE49-F238E27FC236}">
                    <a16:creationId xmlns:a16="http://schemas.microsoft.com/office/drawing/2014/main" id="{4E695361-8978-45AF-8AE2-7F3466117A36}"/>
                  </a:ext>
                </a:extLst>
              </p:cNvPr>
              <p:cNvSpPr>
                <a:spLocks/>
              </p:cNvSpPr>
              <p:nvPr/>
            </p:nvSpPr>
            <p:spPr bwMode="auto">
              <a:xfrm>
                <a:off x="1052" y="6095"/>
                <a:ext cx="6232" cy="1181"/>
              </a:xfrm>
              <a:custGeom>
                <a:avLst/>
                <a:gdLst>
                  <a:gd name="T0" fmla="*/ 4146 w 6232"/>
                  <a:gd name="T1" fmla="*/ 727 h 1181"/>
                  <a:gd name="T2" fmla="*/ 4135 w 6232"/>
                  <a:gd name="T3" fmla="*/ 796 h 1181"/>
                  <a:gd name="T4" fmla="*/ 4205 w 6232"/>
                  <a:gd name="T5" fmla="*/ 808 h 1181"/>
                  <a:gd name="T6" fmla="*/ 4216 w 6232"/>
                  <a:gd name="T7" fmla="*/ 738 h 1181"/>
                  <a:gd name="T8" fmla="*/ 4146 w 6232"/>
                  <a:gd name="T9" fmla="*/ 727 h 1181"/>
                </a:gdLst>
                <a:ahLst/>
                <a:cxnLst>
                  <a:cxn ang="0">
                    <a:pos x="T0" y="T1"/>
                  </a:cxn>
                  <a:cxn ang="0">
                    <a:pos x="T2" y="T3"/>
                  </a:cxn>
                  <a:cxn ang="0">
                    <a:pos x="T4" y="T5"/>
                  </a:cxn>
                  <a:cxn ang="0">
                    <a:pos x="T6" y="T7"/>
                  </a:cxn>
                  <a:cxn ang="0">
                    <a:pos x="T8" y="T9"/>
                  </a:cxn>
                </a:cxnLst>
                <a:rect l="0" t="0" r="r" b="b"/>
                <a:pathLst>
                  <a:path w="6232" h="1181">
                    <a:moveTo>
                      <a:pt x="4146" y="727"/>
                    </a:moveTo>
                    <a:lnTo>
                      <a:pt x="4135" y="796"/>
                    </a:lnTo>
                    <a:lnTo>
                      <a:pt x="4205" y="808"/>
                    </a:lnTo>
                    <a:lnTo>
                      <a:pt x="4216" y="738"/>
                    </a:lnTo>
                    <a:lnTo>
                      <a:pt x="4146" y="7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7" name="Freeform 50">
                <a:extLst>
                  <a:ext uri="{FF2B5EF4-FFF2-40B4-BE49-F238E27FC236}">
                    <a16:creationId xmlns:a16="http://schemas.microsoft.com/office/drawing/2014/main" id="{4542586E-E5A8-46F1-AB37-1814938DE8F0}"/>
                  </a:ext>
                </a:extLst>
              </p:cNvPr>
              <p:cNvSpPr>
                <a:spLocks/>
              </p:cNvSpPr>
              <p:nvPr/>
            </p:nvSpPr>
            <p:spPr bwMode="auto">
              <a:xfrm>
                <a:off x="1052" y="6095"/>
                <a:ext cx="6232" cy="1181"/>
              </a:xfrm>
              <a:custGeom>
                <a:avLst/>
                <a:gdLst>
                  <a:gd name="T0" fmla="*/ 4282 w 6232"/>
                  <a:gd name="T1" fmla="*/ 752 h 1181"/>
                  <a:gd name="T2" fmla="*/ 4271 w 6232"/>
                  <a:gd name="T3" fmla="*/ 819 h 1181"/>
                  <a:gd name="T4" fmla="*/ 4341 w 6232"/>
                  <a:gd name="T5" fmla="*/ 830 h 1181"/>
                  <a:gd name="T6" fmla="*/ 4352 w 6232"/>
                  <a:gd name="T7" fmla="*/ 763 h 1181"/>
                  <a:gd name="T8" fmla="*/ 4282 w 6232"/>
                  <a:gd name="T9" fmla="*/ 752 h 1181"/>
                </a:gdLst>
                <a:ahLst/>
                <a:cxnLst>
                  <a:cxn ang="0">
                    <a:pos x="T0" y="T1"/>
                  </a:cxn>
                  <a:cxn ang="0">
                    <a:pos x="T2" y="T3"/>
                  </a:cxn>
                  <a:cxn ang="0">
                    <a:pos x="T4" y="T5"/>
                  </a:cxn>
                  <a:cxn ang="0">
                    <a:pos x="T6" y="T7"/>
                  </a:cxn>
                  <a:cxn ang="0">
                    <a:pos x="T8" y="T9"/>
                  </a:cxn>
                </a:cxnLst>
                <a:rect l="0" t="0" r="r" b="b"/>
                <a:pathLst>
                  <a:path w="6232" h="1181">
                    <a:moveTo>
                      <a:pt x="4282" y="752"/>
                    </a:moveTo>
                    <a:lnTo>
                      <a:pt x="4271" y="819"/>
                    </a:lnTo>
                    <a:lnTo>
                      <a:pt x="4341" y="830"/>
                    </a:lnTo>
                    <a:lnTo>
                      <a:pt x="4352" y="763"/>
                    </a:lnTo>
                    <a:lnTo>
                      <a:pt x="4282" y="7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8" name="Freeform 51">
                <a:extLst>
                  <a:ext uri="{FF2B5EF4-FFF2-40B4-BE49-F238E27FC236}">
                    <a16:creationId xmlns:a16="http://schemas.microsoft.com/office/drawing/2014/main" id="{EFD13C80-EADB-4C5E-BC52-779F3E83D26B}"/>
                  </a:ext>
                </a:extLst>
              </p:cNvPr>
              <p:cNvSpPr>
                <a:spLocks/>
              </p:cNvSpPr>
              <p:nvPr/>
            </p:nvSpPr>
            <p:spPr bwMode="auto">
              <a:xfrm>
                <a:off x="1052" y="6095"/>
                <a:ext cx="6232" cy="1181"/>
              </a:xfrm>
              <a:custGeom>
                <a:avLst/>
                <a:gdLst>
                  <a:gd name="T0" fmla="*/ 4421 w 6232"/>
                  <a:gd name="T1" fmla="*/ 774 h 1181"/>
                  <a:gd name="T2" fmla="*/ 4410 w 6232"/>
                  <a:gd name="T3" fmla="*/ 841 h 1181"/>
                  <a:gd name="T4" fmla="*/ 4477 w 6232"/>
                  <a:gd name="T5" fmla="*/ 855 h 1181"/>
                  <a:gd name="T6" fmla="*/ 4488 w 6232"/>
                  <a:gd name="T7" fmla="*/ 785 h 1181"/>
                  <a:gd name="T8" fmla="*/ 4421 w 6232"/>
                  <a:gd name="T9" fmla="*/ 774 h 1181"/>
                </a:gdLst>
                <a:ahLst/>
                <a:cxnLst>
                  <a:cxn ang="0">
                    <a:pos x="T0" y="T1"/>
                  </a:cxn>
                  <a:cxn ang="0">
                    <a:pos x="T2" y="T3"/>
                  </a:cxn>
                  <a:cxn ang="0">
                    <a:pos x="T4" y="T5"/>
                  </a:cxn>
                  <a:cxn ang="0">
                    <a:pos x="T6" y="T7"/>
                  </a:cxn>
                  <a:cxn ang="0">
                    <a:pos x="T8" y="T9"/>
                  </a:cxn>
                </a:cxnLst>
                <a:rect l="0" t="0" r="r" b="b"/>
                <a:pathLst>
                  <a:path w="6232" h="1181">
                    <a:moveTo>
                      <a:pt x="4421" y="774"/>
                    </a:moveTo>
                    <a:lnTo>
                      <a:pt x="4410" y="841"/>
                    </a:lnTo>
                    <a:lnTo>
                      <a:pt x="4477" y="855"/>
                    </a:lnTo>
                    <a:lnTo>
                      <a:pt x="4488" y="785"/>
                    </a:lnTo>
                    <a:lnTo>
                      <a:pt x="4421" y="7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39" name="Freeform 52">
                <a:extLst>
                  <a:ext uri="{FF2B5EF4-FFF2-40B4-BE49-F238E27FC236}">
                    <a16:creationId xmlns:a16="http://schemas.microsoft.com/office/drawing/2014/main" id="{B7FCF875-3336-471A-A7CF-B6C6220ACA89}"/>
                  </a:ext>
                </a:extLst>
              </p:cNvPr>
              <p:cNvSpPr>
                <a:spLocks/>
              </p:cNvSpPr>
              <p:nvPr/>
            </p:nvSpPr>
            <p:spPr bwMode="auto">
              <a:xfrm>
                <a:off x="1052" y="6095"/>
                <a:ext cx="6232" cy="1181"/>
              </a:xfrm>
              <a:custGeom>
                <a:avLst/>
                <a:gdLst>
                  <a:gd name="T0" fmla="*/ 4557 w 6232"/>
                  <a:gd name="T1" fmla="*/ 796 h 1181"/>
                  <a:gd name="T2" fmla="*/ 4546 w 6232"/>
                  <a:gd name="T3" fmla="*/ 866 h 1181"/>
                  <a:gd name="T4" fmla="*/ 4615 w 6232"/>
                  <a:gd name="T5" fmla="*/ 877 h 1181"/>
                  <a:gd name="T6" fmla="*/ 4627 w 6232"/>
                  <a:gd name="T7" fmla="*/ 808 h 1181"/>
                  <a:gd name="T8" fmla="*/ 4557 w 6232"/>
                  <a:gd name="T9" fmla="*/ 796 h 1181"/>
                </a:gdLst>
                <a:ahLst/>
                <a:cxnLst>
                  <a:cxn ang="0">
                    <a:pos x="T0" y="T1"/>
                  </a:cxn>
                  <a:cxn ang="0">
                    <a:pos x="T2" y="T3"/>
                  </a:cxn>
                  <a:cxn ang="0">
                    <a:pos x="T4" y="T5"/>
                  </a:cxn>
                  <a:cxn ang="0">
                    <a:pos x="T6" y="T7"/>
                  </a:cxn>
                  <a:cxn ang="0">
                    <a:pos x="T8" y="T9"/>
                  </a:cxn>
                </a:cxnLst>
                <a:rect l="0" t="0" r="r" b="b"/>
                <a:pathLst>
                  <a:path w="6232" h="1181">
                    <a:moveTo>
                      <a:pt x="4557" y="796"/>
                    </a:moveTo>
                    <a:lnTo>
                      <a:pt x="4546" y="866"/>
                    </a:lnTo>
                    <a:lnTo>
                      <a:pt x="4615" y="877"/>
                    </a:lnTo>
                    <a:lnTo>
                      <a:pt x="4627" y="808"/>
                    </a:lnTo>
                    <a:lnTo>
                      <a:pt x="4557" y="7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0" name="Freeform 53">
                <a:extLst>
                  <a:ext uri="{FF2B5EF4-FFF2-40B4-BE49-F238E27FC236}">
                    <a16:creationId xmlns:a16="http://schemas.microsoft.com/office/drawing/2014/main" id="{C7008FB7-4731-4B1E-B54A-A4DFEB77F670}"/>
                  </a:ext>
                </a:extLst>
              </p:cNvPr>
              <p:cNvSpPr>
                <a:spLocks/>
              </p:cNvSpPr>
              <p:nvPr/>
            </p:nvSpPr>
            <p:spPr bwMode="auto">
              <a:xfrm>
                <a:off x="1052" y="6095"/>
                <a:ext cx="6232" cy="1181"/>
              </a:xfrm>
              <a:custGeom>
                <a:avLst/>
                <a:gdLst>
                  <a:gd name="T0" fmla="*/ 4693 w 6232"/>
                  <a:gd name="T1" fmla="*/ 819 h 1181"/>
                  <a:gd name="T2" fmla="*/ 4682 w 6232"/>
                  <a:gd name="T3" fmla="*/ 888 h 1181"/>
                  <a:gd name="T4" fmla="*/ 4751 w 6232"/>
                  <a:gd name="T5" fmla="*/ 899 h 1181"/>
                  <a:gd name="T6" fmla="*/ 4763 w 6232"/>
                  <a:gd name="T7" fmla="*/ 830 h 1181"/>
                  <a:gd name="T8" fmla="*/ 4693 w 6232"/>
                  <a:gd name="T9" fmla="*/ 819 h 1181"/>
                </a:gdLst>
                <a:ahLst/>
                <a:cxnLst>
                  <a:cxn ang="0">
                    <a:pos x="T0" y="T1"/>
                  </a:cxn>
                  <a:cxn ang="0">
                    <a:pos x="T2" y="T3"/>
                  </a:cxn>
                  <a:cxn ang="0">
                    <a:pos x="T4" y="T5"/>
                  </a:cxn>
                  <a:cxn ang="0">
                    <a:pos x="T6" y="T7"/>
                  </a:cxn>
                  <a:cxn ang="0">
                    <a:pos x="T8" y="T9"/>
                  </a:cxn>
                </a:cxnLst>
                <a:rect l="0" t="0" r="r" b="b"/>
                <a:pathLst>
                  <a:path w="6232" h="1181">
                    <a:moveTo>
                      <a:pt x="4693" y="819"/>
                    </a:moveTo>
                    <a:lnTo>
                      <a:pt x="4682" y="888"/>
                    </a:lnTo>
                    <a:lnTo>
                      <a:pt x="4751" y="899"/>
                    </a:lnTo>
                    <a:lnTo>
                      <a:pt x="4763" y="830"/>
                    </a:lnTo>
                    <a:lnTo>
                      <a:pt x="4693" y="8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1" name="Freeform 54">
                <a:extLst>
                  <a:ext uri="{FF2B5EF4-FFF2-40B4-BE49-F238E27FC236}">
                    <a16:creationId xmlns:a16="http://schemas.microsoft.com/office/drawing/2014/main" id="{8DE1DB9E-F9D7-4722-ADE7-2DBAD3503381}"/>
                  </a:ext>
                </a:extLst>
              </p:cNvPr>
              <p:cNvSpPr>
                <a:spLocks/>
              </p:cNvSpPr>
              <p:nvPr/>
            </p:nvSpPr>
            <p:spPr bwMode="auto">
              <a:xfrm>
                <a:off x="1052" y="6095"/>
                <a:ext cx="6232" cy="1181"/>
              </a:xfrm>
              <a:custGeom>
                <a:avLst/>
                <a:gdLst>
                  <a:gd name="T0" fmla="*/ 4832 w 6232"/>
                  <a:gd name="T1" fmla="*/ 844 h 1181"/>
                  <a:gd name="T2" fmla="*/ 4821 w 6232"/>
                  <a:gd name="T3" fmla="*/ 910 h 1181"/>
                  <a:gd name="T4" fmla="*/ 4887 w 6232"/>
                  <a:gd name="T5" fmla="*/ 921 h 1181"/>
                  <a:gd name="T6" fmla="*/ 4899 w 6232"/>
                  <a:gd name="T7" fmla="*/ 855 h 1181"/>
                  <a:gd name="T8" fmla="*/ 4832 w 6232"/>
                  <a:gd name="T9" fmla="*/ 844 h 1181"/>
                </a:gdLst>
                <a:ahLst/>
                <a:cxnLst>
                  <a:cxn ang="0">
                    <a:pos x="T0" y="T1"/>
                  </a:cxn>
                  <a:cxn ang="0">
                    <a:pos x="T2" y="T3"/>
                  </a:cxn>
                  <a:cxn ang="0">
                    <a:pos x="T4" y="T5"/>
                  </a:cxn>
                  <a:cxn ang="0">
                    <a:pos x="T6" y="T7"/>
                  </a:cxn>
                  <a:cxn ang="0">
                    <a:pos x="T8" y="T9"/>
                  </a:cxn>
                </a:cxnLst>
                <a:rect l="0" t="0" r="r" b="b"/>
                <a:pathLst>
                  <a:path w="6232" h="1181">
                    <a:moveTo>
                      <a:pt x="4832" y="844"/>
                    </a:moveTo>
                    <a:lnTo>
                      <a:pt x="4821" y="910"/>
                    </a:lnTo>
                    <a:lnTo>
                      <a:pt x="4887" y="921"/>
                    </a:lnTo>
                    <a:lnTo>
                      <a:pt x="4899" y="855"/>
                    </a:lnTo>
                    <a:lnTo>
                      <a:pt x="4832" y="8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2" name="Freeform 55">
                <a:extLst>
                  <a:ext uri="{FF2B5EF4-FFF2-40B4-BE49-F238E27FC236}">
                    <a16:creationId xmlns:a16="http://schemas.microsoft.com/office/drawing/2014/main" id="{5C2302AC-39F1-49B3-AD99-FDD1FD55E7C6}"/>
                  </a:ext>
                </a:extLst>
              </p:cNvPr>
              <p:cNvSpPr>
                <a:spLocks/>
              </p:cNvSpPr>
              <p:nvPr/>
            </p:nvSpPr>
            <p:spPr bwMode="auto">
              <a:xfrm>
                <a:off x="1052" y="6095"/>
                <a:ext cx="6232" cy="1181"/>
              </a:xfrm>
              <a:custGeom>
                <a:avLst/>
                <a:gdLst>
                  <a:gd name="T0" fmla="*/ 4968 w 6232"/>
                  <a:gd name="T1" fmla="*/ 866 h 1181"/>
                  <a:gd name="T2" fmla="*/ 4957 w 6232"/>
                  <a:gd name="T3" fmla="*/ 933 h 1181"/>
                  <a:gd name="T4" fmla="*/ 5026 w 6232"/>
                  <a:gd name="T5" fmla="*/ 946 h 1181"/>
                  <a:gd name="T6" fmla="*/ 5037 w 6232"/>
                  <a:gd name="T7" fmla="*/ 877 h 1181"/>
                  <a:gd name="T8" fmla="*/ 4968 w 6232"/>
                  <a:gd name="T9" fmla="*/ 866 h 1181"/>
                </a:gdLst>
                <a:ahLst/>
                <a:cxnLst>
                  <a:cxn ang="0">
                    <a:pos x="T0" y="T1"/>
                  </a:cxn>
                  <a:cxn ang="0">
                    <a:pos x="T2" y="T3"/>
                  </a:cxn>
                  <a:cxn ang="0">
                    <a:pos x="T4" y="T5"/>
                  </a:cxn>
                  <a:cxn ang="0">
                    <a:pos x="T6" y="T7"/>
                  </a:cxn>
                  <a:cxn ang="0">
                    <a:pos x="T8" y="T9"/>
                  </a:cxn>
                </a:cxnLst>
                <a:rect l="0" t="0" r="r" b="b"/>
                <a:pathLst>
                  <a:path w="6232" h="1181">
                    <a:moveTo>
                      <a:pt x="4968" y="866"/>
                    </a:moveTo>
                    <a:lnTo>
                      <a:pt x="4957" y="933"/>
                    </a:lnTo>
                    <a:lnTo>
                      <a:pt x="5026" y="946"/>
                    </a:lnTo>
                    <a:lnTo>
                      <a:pt x="5037" y="877"/>
                    </a:lnTo>
                    <a:lnTo>
                      <a:pt x="4968" y="8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3" name="Freeform 56">
                <a:extLst>
                  <a:ext uri="{FF2B5EF4-FFF2-40B4-BE49-F238E27FC236}">
                    <a16:creationId xmlns:a16="http://schemas.microsoft.com/office/drawing/2014/main" id="{36DDDF8F-1BF4-49BB-8740-392625E39A69}"/>
                  </a:ext>
                </a:extLst>
              </p:cNvPr>
              <p:cNvSpPr>
                <a:spLocks/>
              </p:cNvSpPr>
              <p:nvPr/>
            </p:nvSpPr>
            <p:spPr bwMode="auto">
              <a:xfrm>
                <a:off x="1052" y="6095"/>
                <a:ext cx="6232" cy="1181"/>
              </a:xfrm>
              <a:custGeom>
                <a:avLst/>
                <a:gdLst>
                  <a:gd name="T0" fmla="*/ 5104 w 6232"/>
                  <a:gd name="T1" fmla="*/ 888 h 1181"/>
                  <a:gd name="T2" fmla="*/ 5093 w 6232"/>
                  <a:gd name="T3" fmla="*/ 958 h 1181"/>
                  <a:gd name="T4" fmla="*/ 5162 w 6232"/>
                  <a:gd name="T5" fmla="*/ 969 h 1181"/>
                  <a:gd name="T6" fmla="*/ 5173 w 6232"/>
                  <a:gd name="T7" fmla="*/ 899 h 1181"/>
                  <a:gd name="T8" fmla="*/ 5104 w 6232"/>
                  <a:gd name="T9" fmla="*/ 888 h 1181"/>
                </a:gdLst>
                <a:ahLst/>
                <a:cxnLst>
                  <a:cxn ang="0">
                    <a:pos x="T0" y="T1"/>
                  </a:cxn>
                  <a:cxn ang="0">
                    <a:pos x="T2" y="T3"/>
                  </a:cxn>
                  <a:cxn ang="0">
                    <a:pos x="T4" y="T5"/>
                  </a:cxn>
                  <a:cxn ang="0">
                    <a:pos x="T6" y="T7"/>
                  </a:cxn>
                  <a:cxn ang="0">
                    <a:pos x="T8" y="T9"/>
                  </a:cxn>
                </a:cxnLst>
                <a:rect l="0" t="0" r="r" b="b"/>
                <a:pathLst>
                  <a:path w="6232" h="1181">
                    <a:moveTo>
                      <a:pt x="5104" y="888"/>
                    </a:moveTo>
                    <a:lnTo>
                      <a:pt x="5093" y="958"/>
                    </a:lnTo>
                    <a:lnTo>
                      <a:pt x="5162" y="969"/>
                    </a:lnTo>
                    <a:lnTo>
                      <a:pt x="5173" y="899"/>
                    </a:lnTo>
                    <a:lnTo>
                      <a:pt x="5104" y="8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4" name="Freeform 57">
                <a:extLst>
                  <a:ext uri="{FF2B5EF4-FFF2-40B4-BE49-F238E27FC236}">
                    <a16:creationId xmlns:a16="http://schemas.microsoft.com/office/drawing/2014/main" id="{2C9342E8-58A0-4607-A1B4-6E7881ECC916}"/>
                  </a:ext>
                </a:extLst>
              </p:cNvPr>
              <p:cNvSpPr>
                <a:spLocks/>
              </p:cNvSpPr>
              <p:nvPr/>
            </p:nvSpPr>
            <p:spPr bwMode="auto">
              <a:xfrm>
                <a:off x="1052" y="6095"/>
                <a:ext cx="6232" cy="1181"/>
              </a:xfrm>
              <a:custGeom>
                <a:avLst/>
                <a:gdLst>
                  <a:gd name="T0" fmla="*/ 5243 w 6232"/>
                  <a:gd name="T1" fmla="*/ 910 h 1181"/>
                  <a:gd name="T2" fmla="*/ 5232 w 6232"/>
                  <a:gd name="T3" fmla="*/ 980 h 1181"/>
                  <a:gd name="T4" fmla="*/ 5298 w 6232"/>
                  <a:gd name="T5" fmla="*/ 991 h 1181"/>
                  <a:gd name="T6" fmla="*/ 5309 w 6232"/>
                  <a:gd name="T7" fmla="*/ 921 h 1181"/>
                  <a:gd name="T8" fmla="*/ 5243 w 6232"/>
                  <a:gd name="T9" fmla="*/ 910 h 1181"/>
                </a:gdLst>
                <a:ahLst/>
                <a:cxnLst>
                  <a:cxn ang="0">
                    <a:pos x="T0" y="T1"/>
                  </a:cxn>
                  <a:cxn ang="0">
                    <a:pos x="T2" y="T3"/>
                  </a:cxn>
                  <a:cxn ang="0">
                    <a:pos x="T4" y="T5"/>
                  </a:cxn>
                  <a:cxn ang="0">
                    <a:pos x="T6" y="T7"/>
                  </a:cxn>
                  <a:cxn ang="0">
                    <a:pos x="T8" y="T9"/>
                  </a:cxn>
                </a:cxnLst>
                <a:rect l="0" t="0" r="r" b="b"/>
                <a:pathLst>
                  <a:path w="6232" h="1181">
                    <a:moveTo>
                      <a:pt x="5243" y="910"/>
                    </a:moveTo>
                    <a:lnTo>
                      <a:pt x="5232" y="980"/>
                    </a:lnTo>
                    <a:lnTo>
                      <a:pt x="5298" y="991"/>
                    </a:lnTo>
                    <a:lnTo>
                      <a:pt x="5309" y="921"/>
                    </a:lnTo>
                    <a:lnTo>
                      <a:pt x="5243" y="9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5" name="Freeform 58">
                <a:extLst>
                  <a:ext uri="{FF2B5EF4-FFF2-40B4-BE49-F238E27FC236}">
                    <a16:creationId xmlns:a16="http://schemas.microsoft.com/office/drawing/2014/main" id="{82ACB6CC-CC5E-4F11-B789-78C41B04FB4E}"/>
                  </a:ext>
                </a:extLst>
              </p:cNvPr>
              <p:cNvSpPr>
                <a:spLocks/>
              </p:cNvSpPr>
              <p:nvPr/>
            </p:nvSpPr>
            <p:spPr bwMode="auto">
              <a:xfrm>
                <a:off x="1052" y="6095"/>
                <a:ext cx="6232" cy="1181"/>
              </a:xfrm>
              <a:custGeom>
                <a:avLst/>
                <a:gdLst>
                  <a:gd name="T0" fmla="*/ 5379 w 6232"/>
                  <a:gd name="T1" fmla="*/ 935 h 1181"/>
                  <a:gd name="T2" fmla="*/ 5368 w 6232"/>
                  <a:gd name="T3" fmla="*/ 1002 h 1181"/>
                  <a:gd name="T4" fmla="*/ 5434 w 6232"/>
                  <a:gd name="T5" fmla="*/ 1013 h 1181"/>
                  <a:gd name="T6" fmla="*/ 5448 w 6232"/>
                  <a:gd name="T7" fmla="*/ 946 h 1181"/>
                  <a:gd name="T8" fmla="*/ 5379 w 6232"/>
                  <a:gd name="T9" fmla="*/ 935 h 1181"/>
                </a:gdLst>
                <a:ahLst/>
                <a:cxnLst>
                  <a:cxn ang="0">
                    <a:pos x="T0" y="T1"/>
                  </a:cxn>
                  <a:cxn ang="0">
                    <a:pos x="T2" y="T3"/>
                  </a:cxn>
                  <a:cxn ang="0">
                    <a:pos x="T4" y="T5"/>
                  </a:cxn>
                  <a:cxn ang="0">
                    <a:pos x="T6" y="T7"/>
                  </a:cxn>
                  <a:cxn ang="0">
                    <a:pos x="T8" y="T9"/>
                  </a:cxn>
                </a:cxnLst>
                <a:rect l="0" t="0" r="r" b="b"/>
                <a:pathLst>
                  <a:path w="6232" h="1181">
                    <a:moveTo>
                      <a:pt x="5379" y="935"/>
                    </a:moveTo>
                    <a:lnTo>
                      <a:pt x="5368" y="1002"/>
                    </a:lnTo>
                    <a:lnTo>
                      <a:pt x="5434" y="1013"/>
                    </a:lnTo>
                    <a:lnTo>
                      <a:pt x="5448" y="946"/>
                    </a:lnTo>
                    <a:lnTo>
                      <a:pt x="5379" y="9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6" name="Freeform 59">
                <a:extLst>
                  <a:ext uri="{FF2B5EF4-FFF2-40B4-BE49-F238E27FC236}">
                    <a16:creationId xmlns:a16="http://schemas.microsoft.com/office/drawing/2014/main" id="{792A1C31-FC7D-43ED-A089-291A24297108}"/>
                  </a:ext>
                </a:extLst>
              </p:cNvPr>
              <p:cNvSpPr>
                <a:spLocks/>
              </p:cNvSpPr>
              <p:nvPr/>
            </p:nvSpPr>
            <p:spPr bwMode="auto">
              <a:xfrm>
                <a:off x="1052" y="6095"/>
                <a:ext cx="6232" cy="1181"/>
              </a:xfrm>
              <a:custGeom>
                <a:avLst/>
                <a:gdLst>
                  <a:gd name="T0" fmla="*/ 5515 w 6232"/>
                  <a:gd name="T1" fmla="*/ 958 h 1181"/>
                  <a:gd name="T2" fmla="*/ 5504 w 6232"/>
                  <a:gd name="T3" fmla="*/ 1027 h 1181"/>
                  <a:gd name="T4" fmla="*/ 5573 w 6232"/>
                  <a:gd name="T5" fmla="*/ 1038 h 1181"/>
                  <a:gd name="T6" fmla="*/ 5584 w 6232"/>
                  <a:gd name="T7" fmla="*/ 969 h 1181"/>
                  <a:gd name="T8" fmla="*/ 5515 w 6232"/>
                  <a:gd name="T9" fmla="*/ 958 h 1181"/>
                </a:gdLst>
                <a:ahLst/>
                <a:cxnLst>
                  <a:cxn ang="0">
                    <a:pos x="T0" y="T1"/>
                  </a:cxn>
                  <a:cxn ang="0">
                    <a:pos x="T2" y="T3"/>
                  </a:cxn>
                  <a:cxn ang="0">
                    <a:pos x="T4" y="T5"/>
                  </a:cxn>
                  <a:cxn ang="0">
                    <a:pos x="T6" y="T7"/>
                  </a:cxn>
                  <a:cxn ang="0">
                    <a:pos x="T8" y="T9"/>
                  </a:cxn>
                </a:cxnLst>
                <a:rect l="0" t="0" r="r" b="b"/>
                <a:pathLst>
                  <a:path w="6232" h="1181">
                    <a:moveTo>
                      <a:pt x="5515" y="958"/>
                    </a:moveTo>
                    <a:lnTo>
                      <a:pt x="5504" y="1027"/>
                    </a:lnTo>
                    <a:lnTo>
                      <a:pt x="5573" y="1038"/>
                    </a:lnTo>
                    <a:lnTo>
                      <a:pt x="5584" y="969"/>
                    </a:lnTo>
                    <a:lnTo>
                      <a:pt x="5515" y="9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7" name="Freeform 60">
                <a:extLst>
                  <a:ext uri="{FF2B5EF4-FFF2-40B4-BE49-F238E27FC236}">
                    <a16:creationId xmlns:a16="http://schemas.microsoft.com/office/drawing/2014/main" id="{C00AA02C-2453-4487-9A1A-88373BD2E4BD}"/>
                  </a:ext>
                </a:extLst>
              </p:cNvPr>
              <p:cNvSpPr>
                <a:spLocks/>
              </p:cNvSpPr>
              <p:nvPr/>
            </p:nvSpPr>
            <p:spPr bwMode="auto">
              <a:xfrm>
                <a:off x="1052" y="6095"/>
                <a:ext cx="6232" cy="1181"/>
              </a:xfrm>
              <a:custGeom>
                <a:avLst/>
                <a:gdLst>
                  <a:gd name="T0" fmla="*/ 5653 w 6232"/>
                  <a:gd name="T1" fmla="*/ 980 h 1181"/>
                  <a:gd name="T2" fmla="*/ 5640 w 6232"/>
                  <a:gd name="T3" fmla="*/ 1049 h 1181"/>
                  <a:gd name="T4" fmla="*/ 5709 w 6232"/>
                  <a:gd name="T5" fmla="*/ 1060 h 1181"/>
                  <a:gd name="T6" fmla="*/ 5720 w 6232"/>
                  <a:gd name="T7" fmla="*/ 991 h 1181"/>
                  <a:gd name="T8" fmla="*/ 5653 w 6232"/>
                  <a:gd name="T9" fmla="*/ 980 h 1181"/>
                </a:gdLst>
                <a:ahLst/>
                <a:cxnLst>
                  <a:cxn ang="0">
                    <a:pos x="T0" y="T1"/>
                  </a:cxn>
                  <a:cxn ang="0">
                    <a:pos x="T2" y="T3"/>
                  </a:cxn>
                  <a:cxn ang="0">
                    <a:pos x="T4" y="T5"/>
                  </a:cxn>
                  <a:cxn ang="0">
                    <a:pos x="T6" y="T7"/>
                  </a:cxn>
                  <a:cxn ang="0">
                    <a:pos x="T8" y="T9"/>
                  </a:cxn>
                </a:cxnLst>
                <a:rect l="0" t="0" r="r" b="b"/>
                <a:pathLst>
                  <a:path w="6232" h="1181">
                    <a:moveTo>
                      <a:pt x="5653" y="980"/>
                    </a:moveTo>
                    <a:lnTo>
                      <a:pt x="5640" y="1049"/>
                    </a:lnTo>
                    <a:lnTo>
                      <a:pt x="5709" y="1060"/>
                    </a:lnTo>
                    <a:lnTo>
                      <a:pt x="5720" y="991"/>
                    </a:lnTo>
                    <a:lnTo>
                      <a:pt x="5653" y="9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8" name="Freeform 61">
                <a:extLst>
                  <a:ext uri="{FF2B5EF4-FFF2-40B4-BE49-F238E27FC236}">
                    <a16:creationId xmlns:a16="http://schemas.microsoft.com/office/drawing/2014/main" id="{DB92DD9A-69BB-4D22-A4F8-727FFCD482ED}"/>
                  </a:ext>
                </a:extLst>
              </p:cNvPr>
              <p:cNvSpPr>
                <a:spLocks/>
              </p:cNvSpPr>
              <p:nvPr/>
            </p:nvSpPr>
            <p:spPr bwMode="auto">
              <a:xfrm>
                <a:off x="1052" y="6095"/>
                <a:ext cx="6232" cy="1181"/>
              </a:xfrm>
              <a:custGeom>
                <a:avLst/>
                <a:gdLst>
                  <a:gd name="T0" fmla="*/ 5790 w 6232"/>
                  <a:gd name="T1" fmla="*/ 1002 h 1181"/>
                  <a:gd name="T2" fmla="*/ 5778 w 6232"/>
                  <a:gd name="T3" fmla="*/ 1071 h 1181"/>
                  <a:gd name="T4" fmla="*/ 5845 w 6232"/>
                  <a:gd name="T5" fmla="*/ 1082 h 1181"/>
                  <a:gd name="T6" fmla="*/ 5859 w 6232"/>
                  <a:gd name="T7" fmla="*/ 1016 h 1181"/>
                  <a:gd name="T8" fmla="*/ 5790 w 6232"/>
                  <a:gd name="T9" fmla="*/ 1002 h 1181"/>
                </a:gdLst>
                <a:ahLst/>
                <a:cxnLst>
                  <a:cxn ang="0">
                    <a:pos x="T0" y="T1"/>
                  </a:cxn>
                  <a:cxn ang="0">
                    <a:pos x="T2" y="T3"/>
                  </a:cxn>
                  <a:cxn ang="0">
                    <a:pos x="T4" y="T5"/>
                  </a:cxn>
                  <a:cxn ang="0">
                    <a:pos x="T6" y="T7"/>
                  </a:cxn>
                  <a:cxn ang="0">
                    <a:pos x="T8" y="T9"/>
                  </a:cxn>
                </a:cxnLst>
                <a:rect l="0" t="0" r="r" b="b"/>
                <a:pathLst>
                  <a:path w="6232" h="1181">
                    <a:moveTo>
                      <a:pt x="5790" y="1002"/>
                    </a:moveTo>
                    <a:lnTo>
                      <a:pt x="5778" y="1071"/>
                    </a:lnTo>
                    <a:lnTo>
                      <a:pt x="5845" y="1082"/>
                    </a:lnTo>
                    <a:lnTo>
                      <a:pt x="5859" y="1016"/>
                    </a:lnTo>
                    <a:lnTo>
                      <a:pt x="5790" y="10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49" name="Freeform 62">
                <a:extLst>
                  <a:ext uri="{FF2B5EF4-FFF2-40B4-BE49-F238E27FC236}">
                    <a16:creationId xmlns:a16="http://schemas.microsoft.com/office/drawing/2014/main" id="{41F17407-8D25-4381-86EB-F917BFD120A8}"/>
                  </a:ext>
                </a:extLst>
              </p:cNvPr>
              <p:cNvSpPr>
                <a:spLocks/>
              </p:cNvSpPr>
              <p:nvPr/>
            </p:nvSpPr>
            <p:spPr bwMode="auto">
              <a:xfrm>
                <a:off x="1052" y="6095"/>
                <a:ext cx="6232" cy="1181"/>
              </a:xfrm>
              <a:custGeom>
                <a:avLst/>
                <a:gdLst>
                  <a:gd name="T0" fmla="*/ 5926 w 6232"/>
                  <a:gd name="T1" fmla="*/ 1027 h 1181"/>
                  <a:gd name="T2" fmla="*/ 5914 w 6232"/>
                  <a:gd name="T3" fmla="*/ 1094 h 1181"/>
                  <a:gd name="T4" fmla="*/ 5984 w 6232"/>
                  <a:gd name="T5" fmla="*/ 1105 h 1181"/>
                  <a:gd name="T6" fmla="*/ 5995 w 6232"/>
                  <a:gd name="T7" fmla="*/ 1038 h 1181"/>
                  <a:gd name="T8" fmla="*/ 5926 w 6232"/>
                  <a:gd name="T9" fmla="*/ 1027 h 1181"/>
                </a:gdLst>
                <a:ahLst/>
                <a:cxnLst>
                  <a:cxn ang="0">
                    <a:pos x="T0" y="T1"/>
                  </a:cxn>
                  <a:cxn ang="0">
                    <a:pos x="T2" y="T3"/>
                  </a:cxn>
                  <a:cxn ang="0">
                    <a:pos x="T4" y="T5"/>
                  </a:cxn>
                  <a:cxn ang="0">
                    <a:pos x="T6" y="T7"/>
                  </a:cxn>
                  <a:cxn ang="0">
                    <a:pos x="T8" y="T9"/>
                  </a:cxn>
                </a:cxnLst>
                <a:rect l="0" t="0" r="r" b="b"/>
                <a:pathLst>
                  <a:path w="6232" h="1181">
                    <a:moveTo>
                      <a:pt x="5926" y="1027"/>
                    </a:moveTo>
                    <a:lnTo>
                      <a:pt x="5914" y="1094"/>
                    </a:lnTo>
                    <a:lnTo>
                      <a:pt x="5984" y="1105"/>
                    </a:lnTo>
                    <a:lnTo>
                      <a:pt x="5995" y="1038"/>
                    </a:lnTo>
                    <a:lnTo>
                      <a:pt x="5926" y="10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0" name="Freeform 63">
                <a:extLst>
                  <a:ext uri="{FF2B5EF4-FFF2-40B4-BE49-F238E27FC236}">
                    <a16:creationId xmlns:a16="http://schemas.microsoft.com/office/drawing/2014/main" id="{A0BBFD79-4FBB-4CA3-9AC3-D1AE5AD6913A}"/>
                  </a:ext>
                </a:extLst>
              </p:cNvPr>
              <p:cNvSpPr>
                <a:spLocks/>
              </p:cNvSpPr>
              <p:nvPr/>
            </p:nvSpPr>
            <p:spPr bwMode="auto">
              <a:xfrm>
                <a:off x="1052" y="6095"/>
                <a:ext cx="6232" cy="1181"/>
              </a:xfrm>
              <a:custGeom>
                <a:avLst/>
                <a:gdLst>
                  <a:gd name="T0" fmla="*/ 6042 w 6232"/>
                  <a:gd name="T1" fmla="*/ 974 h 1181"/>
                  <a:gd name="T2" fmla="*/ 6009 w 6232"/>
                  <a:gd name="T3" fmla="*/ 1180 h 1181"/>
                  <a:gd name="T4" fmla="*/ 6212 w 6232"/>
                  <a:gd name="T5" fmla="*/ 1119 h 1181"/>
                  <a:gd name="T6" fmla="*/ 6050 w 6232"/>
                  <a:gd name="T7" fmla="*/ 1119 h 1181"/>
                  <a:gd name="T8" fmla="*/ 6064 w 6232"/>
                  <a:gd name="T9" fmla="*/ 1049 h 1181"/>
                  <a:gd name="T10" fmla="*/ 6144 w 6232"/>
                  <a:gd name="T11" fmla="*/ 1049 h 1181"/>
                  <a:gd name="T12" fmla="*/ 6042 w 6232"/>
                  <a:gd name="T13" fmla="*/ 974 h 1181"/>
                </a:gdLst>
                <a:ahLst/>
                <a:cxnLst>
                  <a:cxn ang="0">
                    <a:pos x="T0" y="T1"/>
                  </a:cxn>
                  <a:cxn ang="0">
                    <a:pos x="T2" y="T3"/>
                  </a:cxn>
                  <a:cxn ang="0">
                    <a:pos x="T4" y="T5"/>
                  </a:cxn>
                  <a:cxn ang="0">
                    <a:pos x="T6" y="T7"/>
                  </a:cxn>
                  <a:cxn ang="0">
                    <a:pos x="T8" y="T9"/>
                  </a:cxn>
                  <a:cxn ang="0">
                    <a:pos x="T10" y="T11"/>
                  </a:cxn>
                  <a:cxn ang="0">
                    <a:pos x="T12" y="T13"/>
                  </a:cxn>
                </a:cxnLst>
                <a:rect l="0" t="0" r="r" b="b"/>
                <a:pathLst>
                  <a:path w="6232" h="1181">
                    <a:moveTo>
                      <a:pt x="6042" y="974"/>
                    </a:moveTo>
                    <a:lnTo>
                      <a:pt x="6009" y="1180"/>
                    </a:lnTo>
                    <a:lnTo>
                      <a:pt x="6212" y="1119"/>
                    </a:lnTo>
                    <a:lnTo>
                      <a:pt x="6050" y="1119"/>
                    </a:lnTo>
                    <a:lnTo>
                      <a:pt x="6064" y="1049"/>
                    </a:lnTo>
                    <a:lnTo>
                      <a:pt x="6144" y="1049"/>
                    </a:lnTo>
                    <a:lnTo>
                      <a:pt x="6042" y="9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1" name="Freeform 64">
                <a:extLst>
                  <a:ext uri="{FF2B5EF4-FFF2-40B4-BE49-F238E27FC236}">
                    <a16:creationId xmlns:a16="http://schemas.microsoft.com/office/drawing/2014/main" id="{5F2365C1-8BE2-48D2-8ED8-2129D6686596}"/>
                  </a:ext>
                </a:extLst>
              </p:cNvPr>
              <p:cNvSpPr>
                <a:spLocks/>
              </p:cNvSpPr>
              <p:nvPr/>
            </p:nvSpPr>
            <p:spPr bwMode="auto">
              <a:xfrm>
                <a:off x="1052" y="6095"/>
                <a:ext cx="6232" cy="1181"/>
              </a:xfrm>
              <a:custGeom>
                <a:avLst/>
                <a:gdLst>
                  <a:gd name="T0" fmla="*/ 6067 w 6232"/>
                  <a:gd name="T1" fmla="*/ 1049 h 1181"/>
                  <a:gd name="T2" fmla="*/ 6064 w 6232"/>
                  <a:gd name="T3" fmla="*/ 1049 h 1181"/>
                  <a:gd name="T4" fmla="*/ 6050 w 6232"/>
                  <a:gd name="T5" fmla="*/ 1119 h 1181"/>
                  <a:gd name="T6" fmla="*/ 6053 w 6232"/>
                  <a:gd name="T7" fmla="*/ 1119 h 1181"/>
                  <a:gd name="T8" fmla="*/ 6067 w 6232"/>
                  <a:gd name="T9" fmla="*/ 1049 h 1181"/>
                </a:gdLst>
                <a:ahLst/>
                <a:cxnLst>
                  <a:cxn ang="0">
                    <a:pos x="T0" y="T1"/>
                  </a:cxn>
                  <a:cxn ang="0">
                    <a:pos x="T2" y="T3"/>
                  </a:cxn>
                  <a:cxn ang="0">
                    <a:pos x="T4" y="T5"/>
                  </a:cxn>
                  <a:cxn ang="0">
                    <a:pos x="T6" y="T7"/>
                  </a:cxn>
                  <a:cxn ang="0">
                    <a:pos x="T8" y="T9"/>
                  </a:cxn>
                </a:cxnLst>
                <a:rect l="0" t="0" r="r" b="b"/>
                <a:pathLst>
                  <a:path w="6232" h="1181">
                    <a:moveTo>
                      <a:pt x="6067" y="1049"/>
                    </a:moveTo>
                    <a:lnTo>
                      <a:pt x="6064" y="1049"/>
                    </a:lnTo>
                    <a:lnTo>
                      <a:pt x="6050" y="1119"/>
                    </a:lnTo>
                    <a:lnTo>
                      <a:pt x="6053" y="1119"/>
                    </a:lnTo>
                    <a:lnTo>
                      <a:pt x="6067" y="10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52" name="Freeform 65">
                <a:extLst>
                  <a:ext uri="{FF2B5EF4-FFF2-40B4-BE49-F238E27FC236}">
                    <a16:creationId xmlns:a16="http://schemas.microsoft.com/office/drawing/2014/main" id="{343BCA63-F117-4407-8B12-13E8F040D5E2}"/>
                  </a:ext>
                </a:extLst>
              </p:cNvPr>
              <p:cNvSpPr>
                <a:spLocks/>
              </p:cNvSpPr>
              <p:nvPr/>
            </p:nvSpPr>
            <p:spPr bwMode="auto">
              <a:xfrm>
                <a:off x="1052" y="6095"/>
                <a:ext cx="6232" cy="1181"/>
              </a:xfrm>
              <a:custGeom>
                <a:avLst/>
                <a:gdLst>
                  <a:gd name="T0" fmla="*/ 6144 w 6232"/>
                  <a:gd name="T1" fmla="*/ 1049 h 1181"/>
                  <a:gd name="T2" fmla="*/ 6067 w 6232"/>
                  <a:gd name="T3" fmla="*/ 1049 h 1181"/>
                  <a:gd name="T4" fmla="*/ 6053 w 6232"/>
                  <a:gd name="T5" fmla="*/ 1119 h 1181"/>
                  <a:gd name="T6" fmla="*/ 6212 w 6232"/>
                  <a:gd name="T7" fmla="*/ 1119 h 1181"/>
                  <a:gd name="T8" fmla="*/ 6231 w 6232"/>
                  <a:gd name="T9" fmla="*/ 1113 h 1181"/>
                  <a:gd name="T10" fmla="*/ 6144 w 6232"/>
                  <a:gd name="T11" fmla="*/ 1049 h 1181"/>
                </a:gdLst>
                <a:ahLst/>
                <a:cxnLst>
                  <a:cxn ang="0">
                    <a:pos x="T0" y="T1"/>
                  </a:cxn>
                  <a:cxn ang="0">
                    <a:pos x="T2" y="T3"/>
                  </a:cxn>
                  <a:cxn ang="0">
                    <a:pos x="T4" y="T5"/>
                  </a:cxn>
                  <a:cxn ang="0">
                    <a:pos x="T6" y="T7"/>
                  </a:cxn>
                  <a:cxn ang="0">
                    <a:pos x="T8" y="T9"/>
                  </a:cxn>
                  <a:cxn ang="0">
                    <a:pos x="T10" y="T11"/>
                  </a:cxn>
                </a:cxnLst>
                <a:rect l="0" t="0" r="r" b="b"/>
                <a:pathLst>
                  <a:path w="6232" h="1181">
                    <a:moveTo>
                      <a:pt x="6144" y="1049"/>
                    </a:moveTo>
                    <a:lnTo>
                      <a:pt x="6067" y="1049"/>
                    </a:lnTo>
                    <a:lnTo>
                      <a:pt x="6053" y="1119"/>
                    </a:lnTo>
                    <a:lnTo>
                      <a:pt x="6212" y="1119"/>
                    </a:lnTo>
                    <a:lnTo>
                      <a:pt x="6231" y="1113"/>
                    </a:lnTo>
                    <a:lnTo>
                      <a:pt x="6144" y="10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grpSp>
        <p:sp>
          <p:nvSpPr>
            <p:cNvPr id="18" name="Freeform 66">
              <a:extLst>
                <a:ext uri="{FF2B5EF4-FFF2-40B4-BE49-F238E27FC236}">
                  <a16:creationId xmlns:a16="http://schemas.microsoft.com/office/drawing/2014/main" id="{99B3EE66-BA9A-4F26-AAE7-8253F4B36AEC}"/>
                </a:ext>
              </a:extLst>
            </p:cNvPr>
            <p:cNvSpPr>
              <a:spLocks/>
            </p:cNvSpPr>
            <p:nvPr/>
          </p:nvSpPr>
          <p:spPr bwMode="auto">
            <a:xfrm>
              <a:off x="1219" y="6159"/>
              <a:ext cx="81" cy="78"/>
            </a:xfrm>
            <a:custGeom>
              <a:avLst/>
              <a:gdLst>
                <a:gd name="T0" fmla="*/ 11 w 81"/>
                <a:gd name="T1" fmla="*/ 0 h 78"/>
                <a:gd name="T2" fmla="*/ 11 w 81"/>
                <a:gd name="T3" fmla="*/ 0 h 78"/>
                <a:gd name="T4" fmla="*/ 80 w 81"/>
                <a:gd name="T5" fmla="*/ 11 h 78"/>
                <a:gd name="T6" fmla="*/ 69 w 81"/>
                <a:gd name="T7" fmla="*/ 77 h 78"/>
                <a:gd name="T8" fmla="*/ 0 w 81"/>
                <a:gd name="T9" fmla="*/ 66 h 78"/>
                <a:gd name="T10" fmla="*/ 11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1" y="0"/>
                  </a:moveTo>
                  <a:lnTo>
                    <a:pt x="11" y="0"/>
                  </a:lnTo>
                  <a:lnTo>
                    <a:pt x="80" y="11"/>
                  </a:lnTo>
                  <a:lnTo>
                    <a:pt x="69"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9" name="Freeform 67">
              <a:extLst>
                <a:ext uri="{FF2B5EF4-FFF2-40B4-BE49-F238E27FC236}">
                  <a16:creationId xmlns:a16="http://schemas.microsoft.com/office/drawing/2014/main" id="{1DFB0B77-6792-4066-9765-2259A8494158}"/>
                </a:ext>
              </a:extLst>
            </p:cNvPr>
            <p:cNvSpPr>
              <a:spLocks/>
            </p:cNvSpPr>
            <p:nvPr/>
          </p:nvSpPr>
          <p:spPr bwMode="auto">
            <a:xfrm>
              <a:off x="1355" y="6181"/>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0" name="Freeform 68">
              <a:extLst>
                <a:ext uri="{FF2B5EF4-FFF2-40B4-BE49-F238E27FC236}">
                  <a16:creationId xmlns:a16="http://schemas.microsoft.com/office/drawing/2014/main" id="{629B463C-A794-4017-8D67-7B2132362BF6}"/>
                </a:ext>
              </a:extLst>
            </p:cNvPr>
            <p:cNvSpPr>
              <a:spLocks/>
            </p:cNvSpPr>
            <p:nvPr/>
          </p:nvSpPr>
          <p:spPr bwMode="auto">
            <a:xfrm>
              <a:off x="1494" y="6203"/>
              <a:ext cx="78" cy="81"/>
            </a:xfrm>
            <a:custGeom>
              <a:avLst/>
              <a:gdLst>
                <a:gd name="T0" fmla="*/ 11 w 78"/>
                <a:gd name="T1" fmla="*/ 0 h 81"/>
                <a:gd name="T2" fmla="*/ 11 w 78"/>
                <a:gd name="T3" fmla="*/ 0 h 81"/>
                <a:gd name="T4" fmla="*/ 77 w 78"/>
                <a:gd name="T5" fmla="*/ 11 h 81"/>
                <a:gd name="T6" fmla="*/ 66 w 78"/>
                <a:gd name="T7" fmla="*/ 80 h 81"/>
                <a:gd name="T8" fmla="*/ 0 w 78"/>
                <a:gd name="T9" fmla="*/ 69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1" name="Freeform 69">
              <a:extLst>
                <a:ext uri="{FF2B5EF4-FFF2-40B4-BE49-F238E27FC236}">
                  <a16:creationId xmlns:a16="http://schemas.microsoft.com/office/drawing/2014/main" id="{2A5B1094-3220-4EE6-9D21-139C7DFBAF9F}"/>
                </a:ext>
              </a:extLst>
            </p:cNvPr>
            <p:cNvSpPr>
              <a:spLocks/>
            </p:cNvSpPr>
            <p:nvPr/>
          </p:nvSpPr>
          <p:spPr bwMode="auto">
            <a:xfrm>
              <a:off x="1630" y="6225"/>
              <a:ext cx="81" cy="81"/>
            </a:xfrm>
            <a:custGeom>
              <a:avLst/>
              <a:gdLst>
                <a:gd name="T0" fmla="*/ 11 w 81"/>
                <a:gd name="T1" fmla="*/ 0 h 81"/>
                <a:gd name="T2" fmla="*/ 11 w 81"/>
                <a:gd name="T3" fmla="*/ 0 h 81"/>
                <a:gd name="T4" fmla="*/ 80 w 81"/>
                <a:gd name="T5" fmla="*/ 13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3"/>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2" name="Freeform 70">
              <a:extLst>
                <a:ext uri="{FF2B5EF4-FFF2-40B4-BE49-F238E27FC236}">
                  <a16:creationId xmlns:a16="http://schemas.microsoft.com/office/drawing/2014/main" id="{955A5229-4908-4B66-9979-690038CA41D5}"/>
                </a:ext>
              </a:extLst>
            </p:cNvPr>
            <p:cNvSpPr>
              <a:spLocks/>
            </p:cNvSpPr>
            <p:nvPr/>
          </p:nvSpPr>
          <p:spPr bwMode="auto">
            <a:xfrm>
              <a:off x="1766" y="6250"/>
              <a:ext cx="81" cy="81"/>
            </a:xfrm>
            <a:custGeom>
              <a:avLst/>
              <a:gdLst>
                <a:gd name="T0" fmla="*/ 11 w 81"/>
                <a:gd name="T1" fmla="*/ 0 h 81"/>
                <a:gd name="T2" fmla="*/ 11 w 81"/>
                <a:gd name="T3" fmla="*/ 0 h 81"/>
                <a:gd name="T4" fmla="*/ 80 w 81"/>
                <a:gd name="T5" fmla="*/ 11 h 81"/>
                <a:gd name="T6" fmla="*/ 69 w 81"/>
                <a:gd name="T7" fmla="*/ 80 h 81"/>
                <a:gd name="T8" fmla="*/ 0 w 81"/>
                <a:gd name="T9" fmla="*/ 66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3" name="Freeform 71">
              <a:extLst>
                <a:ext uri="{FF2B5EF4-FFF2-40B4-BE49-F238E27FC236}">
                  <a16:creationId xmlns:a16="http://schemas.microsoft.com/office/drawing/2014/main" id="{6E544F12-0BF3-4CE9-AEF2-596A7B39901A}"/>
                </a:ext>
              </a:extLst>
            </p:cNvPr>
            <p:cNvSpPr>
              <a:spLocks/>
            </p:cNvSpPr>
            <p:nvPr/>
          </p:nvSpPr>
          <p:spPr bwMode="auto">
            <a:xfrm>
              <a:off x="1905" y="6273"/>
              <a:ext cx="78" cy="81"/>
            </a:xfrm>
            <a:custGeom>
              <a:avLst/>
              <a:gdLst>
                <a:gd name="T0" fmla="*/ 11 w 78"/>
                <a:gd name="T1" fmla="*/ 0 h 81"/>
                <a:gd name="T2" fmla="*/ 11 w 78"/>
                <a:gd name="T3" fmla="*/ 0 h 81"/>
                <a:gd name="T4" fmla="*/ 77 w 78"/>
                <a:gd name="T5" fmla="*/ 11 h 81"/>
                <a:gd name="T6" fmla="*/ 66 w 78"/>
                <a:gd name="T7" fmla="*/ 80 h 81"/>
                <a:gd name="T8" fmla="*/ 0 w 78"/>
                <a:gd name="T9" fmla="*/ 69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4" name="Freeform 72">
              <a:extLst>
                <a:ext uri="{FF2B5EF4-FFF2-40B4-BE49-F238E27FC236}">
                  <a16:creationId xmlns:a16="http://schemas.microsoft.com/office/drawing/2014/main" id="{5294C44E-D534-4325-8BA9-267401C71A2E}"/>
                </a:ext>
              </a:extLst>
            </p:cNvPr>
            <p:cNvSpPr>
              <a:spLocks/>
            </p:cNvSpPr>
            <p:nvPr/>
          </p:nvSpPr>
          <p:spPr bwMode="auto">
            <a:xfrm>
              <a:off x="2041" y="6295"/>
              <a:ext cx="81" cy="81"/>
            </a:xfrm>
            <a:custGeom>
              <a:avLst/>
              <a:gdLst>
                <a:gd name="T0" fmla="*/ 11 w 81"/>
                <a:gd name="T1" fmla="*/ 0 h 81"/>
                <a:gd name="T2" fmla="*/ 11 w 81"/>
                <a:gd name="T3" fmla="*/ 0 h 81"/>
                <a:gd name="T4" fmla="*/ 80 w 81"/>
                <a:gd name="T5" fmla="*/ 11 h 81"/>
                <a:gd name="T6" fmla="*/ 66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5" name="Freeform 73">
              <a:extLst>
                <a:ext uri="{FF2B5EF4-FFF2-40B4-BE49-F238E27FC236}">
                  <a16:creationId xmlns:a16="http://schemas.microsoft.com/office/drawing/2014/main" id="{3EC70013-FDBD-4877-AB3B-6CBB2852A8FB}"/>
                </a:ext>
              </a:extLst>
            </p:cNvPr>
            <p:cNvSpPr>
              <a:spLocks/>
            </p:cNvSpPr>
            <p:nvPr/>
          </p:nvSpPr>
          <p:spPr bwMode="auto">
            <a:xfrm>
              <a:off x="2177" y="6320"/>
              <a:ext cx="81" cy="78"/>
            </a:xfrm>
            <a:custGeom>
              <a:avLst/>
              <a:gdLst>
                <a:gd name="T0" fmla="*/ 11 w 81"/>
                <a:gd name="T1" fmla="*/ 0 h 78"/>
                <a:gd name="T2" fmla="*/ 11 w 81"/>
                <a:gd name="T3" fmla="*/ 0 h 78"/>
                <a:gd name="T4" fmla="*/ 80 w 81"/>
                <a:gd name="T5" fmla="*/ 11 h 78"/>
                <a:gd name="T6" fmla="*/ 69 w 81"/>
                <a:gd name="T7" fmla="*/ 77 h 78"/>
                <a:gd name="T8" fmla="*/ 0 w 81"/>
                <a:gd name="T9" fmla="*/ 66 h 78"/>
                <a:gd name="T10" fmla="*/ 11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1" y="0"/>
                  </a:moveTo>
                  <a:lnTo>
                    <a:pt x="11" y="0"/>
                  </a:lnTo>
                  <a:lnTo>
                    <a:pt x="80" y="11"/>
                  </a:lnTo>
                  <a:lnTo>
                    <a:pt x="69"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6" name="Freeform 74">
              <a:extLst>
                <a:ext uri="{FF2B5EF4-FFF2-40B4-BE49-F238E27FC236}">
                  <a16:creationId xmlns:a16="http://schemas.microsoft.com/office/drawing/2014/main" id="{B6DD5E76-5AB2-46C1-A25D-1D2CB5BFE83F}"/>
                </a:ext>
              </a:extLst>
            </p:cNvPr>
            <p:cNvSpPr>
              <a:spLocks/>
            </p:cNvSpPr>
            <p:nvPr/>
          </p:nvSpPr>
          <p:spPr bwMode="auto">
            <a:xfrm>
              <a:off x="2313" y="6342"/>
              <a:ext cx="81" cy="81"/>
            </a:xfrm>
            <a:custGeom>
              <a:avLst/>
              <a:gdLst>
                <a:gd name="T0" fmla="*/ 13 w 81"/>
                <a:gd name="T1" fmla="*/ 0 h 81"/>
                <a:gd name="T2" fmla="*/ 13 w 81"/>
                <a:gd name="T3" fmla="*/ 0 h 81"/>
                <a:gd name="T4" fmla="*/ 80 w 81"/>
                <a:gd name="T5" fmla="*/ 11 h 81"/>
                <a:gd name="T6" fmla="*/ 69 w 81"/>
                <a:gd name="T7" fmla="*/ 80 h 81"/>
                <a:gd name="T8" fmla="*/ 0 w 81"/>
                <a:gd name="T9" fmla="*/ 66 h 81"/>
                <a:gd name="T10" fmla="*/ 13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3" y="0"/>
                  </a:moveTo>
                  <a:lnTo>
                    <a:pt x="13" y="0"/>
                  </a:lnTo>
                  <a:lnTo>
                    <a:pt x="80" y="11"/>
                  </a:lnTo>
                  <a:lnTo>
                    <a:pt x="69" y="80"/>
                  </a:lnTo>
                  <a:lnTo>
                    <a:pt x="0" y="66"/>
                  </a:lnTo>
                  <a:lnTo>
                    <a:pt x="13"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7" name="Freeform 75">
              <a:extLst>
                <a:ext uri="{FF2B5EF4-FFF2-40B4-BE49-F238E27FC236}">
                  <a16:creationId xmlns:a16="http://schemas.microsoft.com/office/drawing/2014/main" id="{B59B44AF-01FB-4730-A2A5-51A8421D2727}"/>
                </a:ext>
              </a:extLst>
            </p:cNvPr>
            <p:cNvSpPr>
              <a:spLocks/>
            </p:cNvSpPr>
            <p:nvPr/>
          </p:nvSpPr>
          <p:spPr bwMode="auto">
            <a:xfrm>
              <a:off x="2451" y="6364"/>
              <a:ext cx="81" cy="81"/>
            </a:xfrm>
            <a:custGeom>
              <a:avLst/>
              <a:gdLst>
                <a:gd name="T0" fmla="*/ 11 w 81"/>
                <a:gd name="T1" fmla="*/ 0 h 81"/>
                <a:gd name="T2" fmla="*/ 11 w 81"/>
                <a:gd name="T3" fmla="*/ 0 h 81"/>
                <a:gd name="T4" fmla="*/ 80 w 81"/>
                <a:gd name="T5" fmla="*/ 11 h 81"/>
                <a:gd name="T6" fmla="*/ 66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8" name="Freeform 76">
              <a:extLst>
                <a:ext uri="{FF2B5EF4-FFF2-40B4-BE49-F238E27FC236}">
                  <a16:creationId xmlns:a16="http://schemas.microsoft.com/office/drawing/2014/main" id="{136FDF8C-B9FE-49A3-AECE-67D9F267C60D}"/>
                </a:ext>
              </a:extLst>
            </p:cNvPr>
            <p:cNvSpPr>
              <a:spLocks/>
            </p:cNvSpPr>
            <p:nvPr/>
          </p:nvSpPr>
          <p:spPr bwMode="auto">
            <a:xfrm>
              <a:off x="2587" y="6387"/>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29" name="Freeform 77">
              <a:extLst>
                <a:ext uri="{FF2B5EF4-FFF2-40B4-BE49-F238E27FC236}">
                  <a16:creationId xmlns:a16="http://schemas.microsoft.com/office/drawing/2014/main" id="{874A91AB-E43C-4586-8BCF-8A4AC52664B9}"/>
                </a:ext>
              </a:extLst>
            </p:cNvPr>
            <p:cNvSpPr>
              <a:spLocks/>
            </p:cNvSpPr>
            <p:nvPr/>
          </p:nvSpPr>
          <p:spPr bwMode="auto">
            <a:xfrm>
              <a:off x="2723" y="6412"/>
              <a:ext cx="81" cy="78"/>
            </a:xfrm>
            <a:custGeom>
              <a:avLst/>
              <a:gdLst>
                <a:gd name="T0" fmla="*/ 13 w 81"/>
                <a:gd name="T1" fmla="*/ 0 h 78"/>
                <a:gd name="T2" fmla="*/ 13 w 81"/>
                <a:gd name="T3" fmla="*/ 0 h 78"/>
                <a:gd name="T4" fmla="*/ 80 w 81"/>
                <a:gd name="T5" fmla="*/ 11 h 78"/>
                <a:gd name="T6" fmla="*/ 69 w 81"/>
                <a:gd name="T7" fmla="*/ 77 h 78"/>
                <a:gd name="T8" fmla="*/ 0 w 81"/>
                <a:gd name="T9" fmla="*/ 66 h 78"/>
                <a:gd name="T10" fmla="*/ 13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3" y="0"/>
                  </a:moveTo>
                  <a:lnTo>
                    <a:pt x="13" y="0"/>
                  </a:lnTo>
                  <a:lnTo>
                    <a:pt x="80" y="11"/>
                  </a:lnTo>
                  <a:lnTo>
                    <a:pt x="69" y="77"/>
                  </a:lnTo>
                  <a:lnTo>
                    <a:pt x="0" y="66"/>
                  </a:lnTo>
                  <a:lnTo>
                    <a:pt x="13"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0" name="Freeform 78">
              <a:extLst>
                <a:ext uri="{FF2B5EF4-FFF2-40B4-BE49-F238E27FC236}">
                  <a16:creationId xmlns:a16="http://schemas.microsoft.com/office/drawing/2014/main" id="{C2802A5E-57E4-4C6D-A7D6-F003A78C9862}"/>
                </a:ext>
              </a:extLst>
            </p:cNvPr>
            <p:cNvSpPr>
              <a:spLocks/>
            </p:cNvSpPr>
            <p:nvPr/>
          </p:nvSpPr>
          <p:spPr bwMode="auto">
            <a:xfrm>
              <a:off x="2862" y="6434"/>
              <a:ext cx="78" cy="81"/>
            </a:xfrm>
            <a:custGeom>
              <a:avLst/>
              <a:gdLst>
                <a:gd name="T0" fmla="*/ 11 w 78"/>
                <a:gd name="T1" fmla="*/ 0 h 81"/>
                <a:gd name="T2" fmla="*/ 11 w 78"/>
                <a:gd name="T3" fmla="*/ 0 h 81"/>
                <a:gd name="T4" fmla="*/ 77 w 78"/>
                <a:gd name="T5" fmla="*/ 11 h 81"/>
                <a:gd name="T6" fmla="*/ 66 w 78"/>
                <a:gd name="T7" fmla="*/ 80 h 81"/>
                <a:gd name="T8" fmla="*/ 0 w 78"/>
                <a:gd name="T9" fmla="*/ 66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1"/>
                  </a:lnTo>
                  <a:lnTo>
                    <a:pt x="66" y="80"/>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1" name="Freeform 79">
              <a:extLst>
                <a:ext uri="{FF2B5EF4-FFF2-40B4-BE49-F238E27FC236}">
                  <a16:creationId xmlns:a16="http://schemas.microsoft.com/office/drawing/2014/main" id="{8A5702EF-6C72-4FAE-84A2-E1CA2C6D4F48}"/>
                </a:ext>
              </a:extLst>
            </p:cNvPr>
            <p:cNvSpPr>
              <a:spLocks/>
            </p:cNvSpPr>
            <p:nvPr/>
          </p:nvSpPr>
          <p:spPr bwMode="auto">
            <a:xfrm>
              <a:off x="2998" y="6456"/>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2" name="Freeform 80">
              <a:extLst>
                <a:ext uri="{FF2B5EF4-FFF2-40B4-BE49-F238E27FC236}">
                  <a16:creationId xmlns:a16="http://schemas.microsoft.com/office/drawing/2014/main" id="{1DE6D150-5B4E-4E5F-A897-8D78051BB521}"/>
                </a:ext>
              </a:extLst>
            </p:cNvPr>
            <p:cNvSpPr>
              <a:spLocks/>
            </p:cNvSpPr>
            <p:nvPr/>
          </p:nvSpPr>
          <p:spPr bwMode="auto">
            <a:xfrm>
              <a:off x="3134" y="6478"/>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3" name="Freeform 81">
              <a:extLst>
                <a:ext uri="{FF2B5EF4-FFF2-40B4-BE49-F238E27FC236}">
                  <a16:creationId xmlns:a16="http://schemas.microsoft.com/office/drawing/2014/main" id="{06467156-3F77-465D-AECE-165931765742}"/>
                </a:ext>
              </a:extLst>
            </p:cNvPr>
            <p:cNvSpPr>
              <a:spLocks/>
            </p:cNvSpPr>
            <p:nvPr/>
          </p:nvSpPr>
          <p:spPr bwMode="auto">
            <a:xfrm>
              <a:off x="3273" y="6503"/>
              <a:ext cx="78" cy="78"/>
            </a:xfrm>
            <a:custGeom>
              <a:avLst/>
              <a:gdLst>
                <a:gd name="T0" fmla="*/ 11 w 78"/>
                <a:gd name="T1" fmla="*/ 0 h 78"/>
                <a:gd name="T2" fmla="*/ 11 w 78"/>
                <a:gd name="T3" fmla="*/ 0 h 78"/>
                <a:gd name="T4" fmla="*/ 77 w 78"/>
                <a:gd name="T5" fmla="*/ 11 h 78"/>
                <a:gd name="T6" fmla="*/ 66 w 78"/>
                <a:gd name="T7" fmla="*/ 77 h 78"/>
                <a:gd name="T8" fmla="*/ 0 w 78"/>
                <a:gd name="T9" fmla="*/ 66 h 78"/>
                <a:gd name="T10" fmla="*/ 11 w 78"/>
                <a:gd name="T11" fmla="*/ 0 h 78"/>
              </a:gdLst>
              <a:ahLst/>
              <a:cxnLst>
                <a:cxn ang="0">
                  <a:pos x="T0" y="T1"/>
                </a:cxn>
                <a:cxn ang="0">
                  <a:pos x="T2" y="T3"/>
                </a:cxn>
                <a:cxn ang="0">
                  <a:pos x="T4" y="T5"/>
                </a:cxn>
                <a:cxn ang="0">
                  <a:pos x="T6" y="T7"/>
                </a:cxn>
                <a:cxn ang="0">
                  <a:pos x="T8" y="T9"/>
                </a:cxn>
                <a:cxn ang="0">
                  <a:pos x="T10" y="T11"/>
                </a:cxn>
              </a:cxnLst>
              <a:rect l="0" t="0" r="r" b="b"/>
              <a:pathLst>
                <a:path w="78" h="78">
                  <a:moveTo>
                    <a:pt x="11" y="0"/>
                  </a:moveTo>
                  <a:lnTo>
                    <a:pt x="11" y="0"/>
                  </a:lnTo>
                  <a:lnTo>
                    <a:pt x="77" y="11"/>
                  </a:lnTo>
                  <a:lnTo>
                    <a:pt x="66"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4" name="Freeform 82">
              <a:extLst>
                <a:ext uri="{FF2B5EF4-FFF2-40B4-BE49-F238E27FC236}">
                  <a16:creationId xmlns:a16="http://schemas.microsoft.com/office/drawing/2014/main" id="{9A9D5E77-70E7-4CC7-AABC-E241154A852B}"/>
                </a:ext>
              </a:extLst>
            </p:cNvPr>
            <p:cNvSpPr>
              <a:spLocks/>
            </p:cNvSpPr>
            <p:nvPr/>
          </p:nvSpPr>
          <p:spPr bwMode="auto">
            <a:xfrm>
              <a:off x="3409" y="6525"/>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5" name="Freeform 83">
              <a:extLst>
                <a:ext uri="{FF2B5EF4-FFF2-40B4-BE49-F238E27FC236}">
                  <a16:creationId xmlns:a16="http://schemas.microsoft.com/office/drawing/2014/main" id="{E0FD5F58-01D4-4F82-BAEB-98A2AE98BF64}"/>
                </a:ext>
              </a:extLst>
            </p:cNvPr>
            <p:cNvSpPr>
              <a:spLocks/>
            </p:cNvSpPr>
            <p:nvPr/>
          </p:nvSpPr>
          <p:spPr bwMode="auto">
            <a:xfrm>
              <a:off x="3545" y="6548"/>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6" name="Freeform 84">
              <a:extLst>
                <a:ext uri="{FF2B5EF4-FFF2-40B4-BE49-F238E27FC236}">
                  <a16:creationId xmlns:a16="http://schemas.microsoft.com/office/drawing/2014/main" id="{79E125EF-6F7C-414D-9CBC-BB8E8CD4E368}"/>
                </a:ext>
              </a:extLst>
            </p:cNvPr>
            <p:cNvSpPr>
              <a:spLocks/>
            </p:cNvSpPr>
            <p:nvPr/>
          </p:nvSpPr>
          <p:spPr bwMode="auto">
            <a:xfrm>
              <a:off x="3684" y="6570"/>
              <a:ext cx="78" cy="81"/>
            </a:xfrm>
            <a:custGeom>
              <a:avLst/>
              <a:gdLst>
                <a:gd name="T0" fmla="*/ 11 w 78"/>
                <a:gd name="T1" fmla="*/ 0 h 81"/>
                <a:gd name="T2" fmla="*/ 11 w 78"/>
                <a:gd name="T3" fmla="*/ 0 h 81"/>
                <a:gd name="T4" fmla="*/ 77 w 78"/>
                <a:gd name="T5" fmla="*/ 13 h 81"/>
                <a:gd name="T6" fmla="*/ 66 w 78"/>
                <a:gd name="T7" fmla="*/ 80 h 81"/>
                <a:gd name="T8" fmla="*/ 0 w 78"/>
                <a:gd name="T9" fmla="*/ 69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3"/>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7" name="Freeform 85">
              <a:extLst>
                <a:ext uri="{FF2B5EF4-FFF2-40B4-BE49-F238E27FC236}">
                  <a16:creationId xmlns:a16="http://schemas.microsoft.com/office/drawing/2014/main" id="{2A5F82A2-2640-4351-9063-CCD774DD180E}"/>
                </a:ext>
              </a:extLst>
            </p:cNvPr>
            <p:cNvSpPr>
              <a:spLocks/>
            </p:cNvSpPr>
            <p:nvPr/>
          </p:nvSpPr>
          <p:spPr bwMode="auto">
            <a:xfrm>
              <a:off x="3820" y="6595"/>
              <a:ext cx="81" cy="78"/>
            </a:xfrm>
            <a:custGeom>
              <a:avLst/>
              <a:gdLst>
                <a:gd name="T0" fmla="*/ 11 w 81"/>
                <a:gd name="T1" fmla="*/ 0 h 78"/>
                <a:gd name="T2" fmla="*/ 11 w 81"/>
                <a:gd name="T3" fmla="*/ 0 h 78"/>
                <a:gd name="T4" fmla="*/ 80 w 81"/>
                <a:gd name="T5" fmla="*/ 11 h 78"/>
                <a:gd name="T6" fmla="*/ 69 w 81"/>
                <a:gd name="T7" fmla="*/ 77 h 78"/>
                <a:gd name="T8" fmla="*/ 0 w 81"/>
                <a:gd name="T9" fmla="*/ 66 h 78"/>
                <a:gd name="T10" fmla="*/ 11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1" y="0"/>
                  </a:moveTo>
                  <a:lnTo>
                    <a:pt x="11" y="0"/>
                  </a:lnTo>
                  <a:lnTo>
                    <a:pt x="80" y="11"/>
                  </a:lnTo>
                  <a:lnTo>
                    <a:pt x="69"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8" name="Freeform 86">
              <a:extLst>
                <a:ext uri="{FF2B5EF4-FFF2-40B4-BE49-F238E27FC236}">
                  <a16:creationId xmlns:a16="http://schemas.microsoft.com/office/drawing/2014/main" id="{59BFB5AE-7E02-43EC-AD10-BF48C72764A5}"/>
                </a:ext>
              </a:extLst>
            </p:cNvPr>
            <p:cNvSpPr>
              <a:spLocks/>
            </p:cNvSpPr>
            <p:nvPr/>
          </p:nvSpPr>
          <p:spPr bwMode="auto">
            <a:xfrm>
              <a:off x="3956" y="6617"/>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39" name="Freeform 87">
              <a:extLst>
                <a:ext uri="{FF2B5EF4-FFF2-40B4-BE49-F238E27FC236}">
                  <a16:creationId xmlns:a16="http://schemas.microsoft.com/office/drawing/2014/main" id="{5799A0F2-9E1D-40F6-A7FB-8C7A40E28CED}"/>
                </a:ext>
              </a:extLst>
            </p:cNvPr>
            <p:cNvSpPr>
              <a:spLocks/>
            </p:cNvSpPr>
            <p:nvPr/>
          </p:nvSpPr>
          <p:spPr bwMode="auto">
            <a:xfrm>
              <a:off x="4095" y="6639"/>
              <a:ext cx="78" cy="81"/>
            </a:xfrm>
            <a:custGeom>
              <a:avLst/>
              <a:gdLst>
                <a:gd name="T0" fmla="*/ 11 w 78"/>
                <a:gd name="T1" fmla="*/ 0 h 81"/>
                <a:gd name="T2" fmla="*/ 11 w 78"/>
                <a:gd name="T3" fmla="*/ 0 h 81"/>
                <a:gd name="T4" fmla="*/ 77 w 78"/>
                <a:gd name="T5" fmla="*/ 11 h 81"/>
                <a:gd name="T6" fmla="*/ 66 w 78"/>
                <a:gd name="T7" fmla="*/ 80 h 81"/>
                <a:gd name="T8" fmla="*/ 0 w 78"/>
                <a:gd name="T9" fmla="*/ 69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0" name="Freeform 88">
              <a:extLst>
                <a:ext uri="{FF2B5EF4-FFF2-40B4-BE49-F238E27FC236}">
                  <a16:creationId xmlns:a16="http://schemas.microsoft.com/office/drawing/2014/main" id="{05BA4E75-3B09-4124-9BA7-19B88AD63303}"/>
                </a:ext>
              </a:extLst>
            </p:cNvPr>
            <p:cNvSpPr>
              <a:spLocks/>
            </p:cNvSpPr>
            <p:nvPr/>
          </p:nvSpPr>
          <p:spPr bwMode="auto">
            <a:xfrm>
              <a:off x="4231" y="6661"/>
              <a:ext cx="81" cy="81"/>
            </a:xfrm>
            <a:custGeom>
              <a:avLst/>
              <a:gdLst>
                <a:gd name="T0" fmla="*/ 11 w 81"/>
                <a:gd name="T1" fmla="*/ 0 h 81"/>
                <a:gd name="T2" fmla="*/ 11 w 81"/>
                <a:gd name="T3" fmla="*/ 0 h 81"/>
                <a:gd name="T4" fmla="*/ 80 w 81"/>
                <a:gd name="T5" fmla="*/ 13 h 81"/>
                <a:gd name="T6" fmla="*/ 66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3"/>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1" name="Freeform 89">
              <a:extLst>
                <a:ext uri="{FF2B5EF4-FFF2-40B4-BE49-F238E27FC236}">
                  <a16:creationId xmlns:a16="http://schemas.microsoft.com/office/drawing/2014/main" id="{88AD4739-618D-4E4B-B1AE-0FFE641BC483}"/>
                </a:ext>
              </a:extLst>
            </p:cNvPr>
            <p:cNvSpPr>
              <a:spLocks/>
            </p:cNvSpPr>
            <p:nvPr/>
          </p:nvSpPr>
          <p:spPr bwMode="auto">
            <a:xfrm>
              <a:off x="4367" y="6686"/>
              <a:ext cx="81" cy="78"/>
            </a:xfrm>
            <a:custGeom>
              <a:avLst/>
              <a:gdLst>
                <a:gd name="T0" fmla="*/ 11 w 81"/>
                <a:gd name="T1" fmla="*/ 0 h 78"/>
                <a:gd name="T2" fmla="*/ 11 w 81"/>
                <a:gd name="T3" fmla="*/ 0 h 78"/>
                <a:gd name="T4" fmla="*/ 80 w 81"/>
                <a:gd name="T5" fmla="*/ 11 h 78"/>
                <a:gd name="T6" fmla="*/ 69 w 81"/>
                <a:gd name="T7" fmla="*/ 77 h 78"/>
                <a:gd name="T8" fmla="*/ 0 w 81"/>
                <a:gd name="T9" fmla="*/ 66 h 78"/>
                <a:gd name="T10" fmla="*/ 11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1" y="0"/>
                  </a:moveTo>
                  <a:lnTo>
                    <a:pt x="11" y="0"/>
                  </a:lnTo>
                  <a:lnTo>
                    <a:pt x="80" y="11"/>
                  </a:lnTo>
                  <a:lnTo>
                    <a:pt x="69"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2" name="Freeform 90">
              <a:extLst>
                <a:ext uri="{FF2B5EF4-FFF2-40B4-BE49-F238E27FC236}">
                  <a16:creationId xmlns:a16="http://schemas.microsoft.com/office/drawing/2014/main" id="{F9D9AD3A-D7B4-46F5-9D0E-0651B8ED2D24}"/>
                </a:ext>
              </a:extLst>
            </p:cNvPr>
            <p:cNvSpPr>
              <a:spLocks/>
            </p:cNvSpPr>
            <p:nvPr/>
          </p:nvSpPr>
          <p:spPr bwMode="auto">
            <a:xfrm>
              <a:off x="4503" y="6709"/>
              <a:ext cx="81" cy="81"/>
            </a:xfrm>
            <a:custGeom>
              <a:avLst/>
              <a:gdLst>
                <a:gd name="T0" fmla="*/ 13 w 81"/>
                <a:gd name="T1" fmla="*/ 0 h 81"/>
                <a:gd name="T2" fmla="*/ 13 w 81"/>
                <a:gd name="T3" fmla="*/ 0 h 81"/>
                <a:gd name="T4" fmla="*/ 80 w 81"/>
                <a:gd name="T5" fmla="*/ 11 h 81"/>
                <a:gd name="T6" fmla="*/ 69 w 81"/>
                <a:gd name="T7" fmla="*/ 80 h 81"/>
                <a:gd name="T8" fmla="*/ 0 w 81"/>
                <a:gd name="T9" fmla="*/ 69 h 81"/>
                <a:gd name="T10" fmla="*/ 13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3" y="0"/>
                  </a:moveTo>
                  <a:lnTo>
                    <a:pt x="13" y="0"/>
                  </a:lnTo>
                  <a:lnTo>
                    <a:pt x="80" y="11"/>
                  </a:lnTo>
                  <a:lnTo>
                    <a:pt x="69" y="80"/>
                  </a:lnTo>
                  <a:lnTo>
                    <a:pt x="0" y="69"/>
                  </a:lnTo>
                  <a:lnTo>
                    <a:pt x="13"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3" name="Freeform 91">
              <a:extLst>
                <a:ext uri="{FF2B5EF4-FFF2-40B4-BE49-F238E27FC236}">
                  <a16:creationId xmlns:a16="http://schemas.microsoft.com/office/drawing/2014/main" id="{C981EA0F-B2AE-47EC-8AA0-C98BD7380EBB}"/>
                </a:ext>
              </a:extLst>
            </p:cNvPr>
            <p:cNvSpPr>
              <a:spLocks/>
            </p:cNvSpPr>
            <p:nvPr/>
          </p:nvSpPr>
          <p:spPr bwMode="auto">
            <a:xfrm>
              <a:off x="4641" y="6731"/>
              <a:ext cx="81" cy="81"/>
            </a:xfrm>
            <a:custGeom>
              <a:avLst/>
              <a:gdLst>
                <a:gd name="T0" fmla="*/ 11 w 81"/>
                <a:gd name="T1" fmla="*/ 0 h 81"/>
                <a:gd name="T2" fmla="*/ 11 w 81"/>
                <a:gd name="T3" fmla="*/ 0 h 81"/>
                <a:gd name="T4" fmla="*/ 80 w 81"/>
                <a:gd name="T5" fmla="*/ 11 h 81"/>
                <a:gd name="T6" fmla="*/ 66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4" name="Freeform 92">
              <a:extLst>
                <a:ext uri="{FF2B5EF4-FFF2-40B4-BE49-F238E27FC236}">
                  <a16:creationId xmlns:a16="http://schemas.microsoft.com/office/drawing/2014/main" id="{8F08A03A-9BB7-4AA1-8ED9-49189321FD74}"/>
                </a:ext>
              </a:extLst>
            </p:cNvPr>
            <p:cNvSpPr>
              <a:spLocks/>
            </p:cNvSpPr>
            <p:nvPr/>
          </p:nvSpPr>
          <p:spPr bwMode="auto">
            <a:xfrm>
              <a:off x="4777" y="6753"/>
              <a:ext cx="81" cy="81"/>
            </a:xfrm>
            <a:custGeom>
              <a:avLst/>
              <a:gdLst>
                <a:gd name="T0" fmla="*/ 11 w 81"/>
                <a:gd name="T1" fmla="*/ 0 h 81"/>
                <a:gd name="T2" fmla="*/ 11 w 81"/>
                <a:gd name="T3" fmla="*/ 0 h 81"/>
                <a:gd name="T4" fmla="*/ 80 w 81"/>
                <a:gd name="T5" fmla="*/ 13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3"/>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5" name="Freeform 93">
              <a:extLst>
                <a:ext uri="{FF2B5EF4-FFF2-40B4-BE49-F238E27FC236}">
                  <a16:creationId xmlns:a16="http://schemas.microsoft.com/office/drawing/2014/main" id="{CEECCACC-7364-40F1-868D-42D109DECC46}"/>
                </a:ext>
              </a:extLst>
            </p:cNvPr>
            <p:cNvSpPr>
              <a:spLocks/>
            </p:cNvSpPr>
            <p:nvPr/>
          </p:nvSpPr>
          <p:spPr bwMode="auto">
            <a:xfrm>
              <a:off x="4913" y="6778"/>
              <a:ext cx="81" cy="81"/>
            </a:xfrm>
            <a:custGeom>
              <a:avLst/>
              <a:gdLst>
                <a:gd name="T0" fmla="*/ 13 w 81"/>
                <a:gd name="T1" fmla="*/ 0 h 81"/>
                <a:gd name="T2" fmla="*/ 13 w 81"/>
                <a:gd name="T3" fmla="*/ 0 h 81"/>
                <a:gd name="T4" fmla="*/ 80 w 81"/>
                <a:gd name="T5" fmla="*/ 11 h 81"/>
                <a:gd name="T6" fmla="*/ 69 w 81"/>
                <a:gd name="T7" fmla="*/ 80 h 81"/>
                <a:gd name="T8" fmla="*/ 0 w 81"/>
                <a:gd name="T9" fmla="*/ 66 h 81"/>
                <a:gd name="T10" fmla="*/ 13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3" y="0"/>
                  </a:moveTo>
                  <a:lnTo>
                    <a:pt x="13" y="0"/>
                  </a:lnTo>
                  <a:lnTo>
                    <a:pt x="80" y="11"/>
                  </a:lnTo>
                  <a:lnTo>
                    <a:pt x="69" y="80"/>
                  </a:lnTo>
                  <a:lnTo>
                    <a:pt x="0" y="66"/>
                  </a:lnTo>
                  <a:lnTo>
                    <a:pt x="13"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6" name="Freeform 94">
              <a:extLst>
                <a:ext uri="{FF2B5EF4-FFF2-40B4-BE49-F238E27FC236}">
                  <a16:creationId xmlns:a16="http://schemas.microsoft.com/office/drawing/2014/main" id="{53C2D47C-C486-4356-9368-794E037B8909}"/>
                </a:ext>
              </a:extLst>
            </p:cNvPr>
            <p:cNvSpPr>
              <a:spLocks/>
            </p:cNvSpPr>
            <p:nvPr/>
          </p:nvSpPr>
          <p:spPr bwMode="auto">
            <a:xfrm>
              <a:off x="5052" y="6800"/>
              <a:ext cx="78" cy="81"/>
            </a:xfrm>
            <a:custGeom>
              <a:avLst/>
              <a:gdLst>
                <a:gd name="T0" fmla="*/ 11 w 78"/>
                <a:gd name="T1" fmla="*/ 0 h 81"/>
                <a:gd name="T2" fmla="*/ 11 w 78"/>
                <a:gd name="T3" fmla="*/ 0 h 81"/>
                <a:gd name="T4" fmla="*/ 77 w 78"/>
                <a:gd name="T5" fmla="*/ 11 h 81"/>
                <a:gd name="T6" fmla="*/ 66 w 78"/>
                <a:gd name="T7" fmla="*/ 80 h 81"/>
                <a:gd name="T8" fmla="*/ 0 w 78"/>
                <a:gd name="T9" fmla="*/ 69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7" name="Freeform 95">
              <a:extLst>
                <a:ext uri="{FF2B5EF4-FFF2-40B4-BE49-F238E27FC236}">
                  <a16:creationId xmlns:a16="http://schemas.microsoft.com/office/drawing/2014/main" id="{B99B3206-AB92-42ED-B6BB-5AAF18C40649}"/>
                </a:ext>
              </a:extLst>
            </p:cNvPr>
            <p:cNvSpPr>
              <a:spLocks/>
            </p:cNvSpPr>
            <p:nvPr/>
          </p:nvSpPr>
          <p:spPr bwMode="auto">
            <a:xfrm>
              <a:off x="5188" y="6822"/>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8" name="Freeform 96">
              <a:extLst>
                <a:ext uri="{FF2B5EF4-FFF2-40B4-BE49-F238E27FC236}">
                  <a16:creationId xmlns:a16="http://schemas.microsoft.com/office/drawing/2014/main" id="{85FEB6F4-B4A2-4911-A4D0-8312CEEE162D}"/>
                </a:ext>
              </a:extLst>
            </p:cNvPr>
            <p:cNvSpPr>
              <a:spLocks/>
            </p:cNvSpPr>
            <p:nvPr/>
          </p:nvSpPr>
          <p:spPr bwMode="auto">
            <a:xfrm>
              <a:off x="5324" y="6847"/>
              <a:ext cx="81" cy="78"/>
            </a:xfrm>
            <a:custGeom>
              <a:avLst/>
              <a:gdLst>
                <a:gd name="T0" fmla="*/ 11 w 81"/>
                <a:gd name="T1" fmla="*/ 0 h 78"/>
                <a:gd name="T2" fmla="*/ 11 w 81"/>
                <a:gd name="T3" fmla="*/ 0 h 78"/>
                <a:gd name="T4" fmla="*/ 80 w 81"/>
                <a:gd name="T5" fmla="*/ 11 h 78"/>
                <a:gd name="T6" fmla="*/ 69 w 81"/>
                <a:gd name="T7" fmla="*/ 77 h 78"/>
                <a:gd name="T8" fmla="*/ 0 w 81"/>
                <a:gd name="T9" fmla="*/ 66 h 78"/>
                <a:gd name="T10" fmla="*/ 11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1" y="0"/>
                  </a:moveTo>
                  <a:lnTo>
                    <a:pt x="11" y="0"/>
                  </a:lnTo>
                  <a:lnTo>
                    <a:pt x="80" y="11"/>
                  </a:lnTo>
                  <a:lnTo>
                    <a:pt x="69"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49" name="Freeform 97">
              <a:extLst>
                <a:ext uri="{FF2B5EF4-FFF2-40B4-BE49-F238E27FC236}">
                  <a16:creationId xmlns:a16="http://schemas.microsoft.com/office/drawing/2014/main" id="{A3D65739-1C03-4DF9-8EDA-8A307BC0C6E5}"/>
                </a:ext>
              </a:extLst>
            </p:cNvPr>
            <p:cNvSpPr>
              <a:spLocks/>
            </p:cNvSpPr>
            <p:nvPr/>
          </p:nvSpPr>
          <p:spPr bwMode="auto">
            <a:xfrm>
              <a:off x="5463" y="6870"/>
              <a:ext cx="78" cy="81"/>
            </a:xfrm>
            <a:custGeom>
              <a:avLst/>
              <a:gdLst>
                <a:gd name="T0" fmla="*/ 11 w 78"/>
                <a:gd name="T1" fmla="*/ 0 h 81"/>
                <a:gd name="T2" fmla="*/ 11 w 78"/>
                <a:gd name="T3" fmla="*/ 0 h 81"/>
                <a:gd name="T4" fmla="*/ 77 w 78"/>
                <a:gd name="T5" fmla="*/ 11 h 81"/>
                <a:gd name="T6" fmla="*/ 66 w 78"/>
                <a:gd name="T7" fmla="*/ 80 h 81"/>
                <a:gd name="T8" fmla="*/ 0 w 78"/>
                <a:gd name="T9" fmla="*/ 66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1"/>
                  </a:lnTo>
                  <a:lnTo>
                    <a:pt x="66" y="80"/>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0" name="Freeform 98">
              <a:extLst>
                <a:ext uri="{FF2B5EF4-FFF2-40B4-BE49-F238E27FC236}">
                  <a16:creationId xmlns:a16="http://schemas.microsoft.com/office/drawing/2014/main" id="{BE9302C2-BBD4-4D22-8D4F-0FF1FE3AFBA3}"/>
                </a:ext>
              </a:extLst>
            </p:cNvPr>
            <p:cNvSpPr>
              <a:spLocks/>
            </p:cNvSpPr>
            <p:nvPr/>
          </p:nvSpPr>
          <p:spPr bwMode="auto">
            <a:xfrm>
              <a:off x="5599" y="6892"/>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1" name="Freeform 99">
              <a:extLst>
                <a:ext uri="{FF2B5EF4-FFF2-40B4-BE49-F238E27FC236}">
                  <a16:creationId xmlns:a16="http://schemas.microsoft.com/office/drawing/2014/main" id="{A583F054-313A-479C-B9A4-FB528EC7A9BB}"/>
                </a:ext>
              </a:extLst>
            </p:cNvPr>
            <p:cNvSpPr>
              <a:spLocks/>
            </p:cNvSpPr>
            <p:nvPr/>
          </p:nvSpPr>
          <p:spPr bwMode="auto">
            <a:xfrm>
              <a:off x="5735" y="6914"/>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2" name="Freeform 100">
              <a:extLst>
                <a:ext uri="{FF2B5EF4-FFF2-40B4-BE49-F238E27FC236}">
                  <a16:creationId xmlns:a16="http://schemas.microsoft.com/office/drawing/2014/main" id="{F8B405C3-7104-4895-912C-CDB19649C065}"/>
                </a:ext>
              </a:extLst>
            </p:cNvPr>
            <p:cNvSpPr>
              <a:spLocks/>
            </p:cNvSpPr>
            <p:nvPr/>
          </p:nvSpPr>
          <p:spPr bwMode="auto">
            <a:xfrm>
              <a:off x="5874" y="6939"/>
              <a:ext cx="78" cy="78"/>
            </a:xfrm>
            <a:custGeom>
              <a:avLst/>
              <a:gdLst>
                <a:gd name="T0" fmla="*/ 11 w 78"/>
                <a:gd name="T1" fmla="*/ 0 h 78"/>
                <a:gd name="T2" fmla="*/ 11 w 78"/>
                <a:gd name="T3" fmla="*/ 0 h 78"/>
                <a:gd name="T4" fmla="*/ 77 w 78"/>
                <a:gd name="T5" fmla="*/ 11 h 78"/>
                <a:gd name="T6" fmla="*/ 66 w 78"/>
                <a:gd name="T7" fmla="*/ 77 h 78"/>
                <a:gd name="T8" fmla="*/ 0 w 78"/>
                <a:gd name="T9" fmla="*/ 66 h 78"/>
                <a:gd name="T10" fmla="*/ 11 w 78"/>
                <a:gd name="T11" fmla="*/ 0 h 78"/>
              </a:gdLst>
              <a:ahLst/>
              <a:cxnLst>
                <a:cxn ang="0">
                  <a:pos x="T0" y="T1"/>
                </a:cxn>
                <a:cxn ang="0">
                  <a:pos x="T2" y="T3"/>
                </a:cxn>
                <a:cxn ang="0">
                  <a:pos x="T4" y="T5"/>
                </a:cxn>
                <a:cxn ang="0">
                  <a:pos x="T6" y="T7"/>
                </a:cxn>
                <a:cxn ang="0">
                  <a:pos x="T8" y="T9"/>
                </a:cxn>
                <a:cxn ang="0">
                  <a:pos x="T10" y="T11"/>
                </a:cxn>
              </a:cxnLst>
              <a:rect l="0" t="0" r="r" b="b"/>
              <a:pathLst>
                <a:path w="78" h="78">
                  <a:moveTo>
                    <a:pt x="11" y="0"/>
                  </a:moveTo>
                  <a:lnTo>
                    <a:pt x="11" y="0"/>
                  </a:lnTo>
                  <a:lnTo>
                    <a:pt x="77" y="11"/>
                  </a:lnTo>
                  <a:lnTo>
                    <a:pt x="66"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3" name="Freeform 101">
              <a:extLst>
                <a:ext uri="{FF2B5EF4-FFF2-40B4-BE49-F238E27FC236}">
                  <a16:creationId xmlns:a16="http://schemas.microsoft.com/office/drawing/2014/main" id="{B20A8E57-71AF-40BC-9DFB-B6B9C3902754}"/>
                </a:ext>
              </a:extLst>
            </p:cNvPr>
            <p:cNvSpPr>
              <a:spLocks/>
            </p:cNvSpPr>
            <p:nvPr/>
          </p:nvSpPr>
          <p:spPr bwMode="auto">
            <a:xfrm>
              <a:off x="6010" y="6961"/>
              <a:ext cx="81" cy="81"/>
            </a:xfrm>
            <a:custGeom>
              <a:avLst/>
              <a:gdLst>
                <a:gd name="T0" fmla="*/ 11 w 81"/>
                <a:gd name="T1" fmla="*/ 0 h 81"/>
                <a:gd name="T2" fmla="*/ 11 w 81"/>
                <a:gd name="T3" fmla="*/ 0 h 81"/>
                <a:gd name="T4" fmla="*/ 80 w 81"/>
                <a:gd name="T5" fmla="*/ 11 h 81"/>
                <a:gd name="T6" fmla="*/ 69 w 81"/>
                <a:gd name="T7" fmla="*/ 80 h 81"/>
                <a:gd name="T8" fmla="*/ 0 w 81"/>
                <a:gd name="T9" fmla="*/ 66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4" name="Freeform 102">
              <a:extLst>
                <a:ext uri="{FF2B5EF4-FFF2-40B4-BE49-F238E27FC236}">
                  <a16:creationId xmlns:a16="http://schemas.microsoft.com/office/drawing/2014/main" id="{D259F4EF-B3BB-46C8-9C3B-6F021F64CAE4}"/>
                </a:ext>
              </a:extLst>
            </p:cNvPr>
            <p:cNvSpPr>
              <a:spLocks/>
            </p:cNvSpPr>
            <p:nvPr/>
          </p:nvSpPr>
          <p:spPr bwMode="auto">
            <a:xfrm>
              <a:off x="6146" y="6984"/>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5" name="Freeform 103">
              <a:extLst>
                <a:ext uri="{FF2B5EF4-FFF2-40B4-BE49-F238E27FC236}">
                  <a16:creationId xmlns:a16="http://schemas.microsoft.com/office/drawing/2014/main" id="{A39A48AB-F39F-4CB5-A315-9A0A4E5196E5}"/>
                </a:ext>
              </a:extLst>
            </p:cNvPr>
            <p:cNvSpPr>
              <a:spLocks/>
            </p:cNvSpPr>
            <p:nvPr/>
          </p:nvSpPr>
          <p:spPr bwMode="auto">
            <a:xfrm>
              <a:off x="6285" y="7006"/>
              <a:ext cx="78" cy="81"/>
            </a:xfrm>
            <a:custGeom>
              <a:avLst/>
              <a:gdLst>
                <a:gd name="T0" fmla="*/ 11 w 78"/>
                <a:gd name="T1" fmla="*/ 0 h 81"/>
                <a:gd name="T2" fmla="*/ 11 w 78"/>
                <a:gd name="T3" fmla="*/ 0 h 81"/>
                <a:gd name="T4" fmla="*/ 77 w 78"/>
                <a:gd name="T5" fmla="*/ 11 h 81"/>
                <a:gd name="T6" fmla="*/ 66 w 78"/>
                <a:gd name="T7" fmla="*/ 80 h 81"/>
                <a:gd name="T8" fmla="*/ 0 w 78"/>
                <a:gd name="T9" fmla="*/ 69 h 81"/>
                <a:gd name="T10" fmla="*/ 11 w 78"/>
                <a:gd name="T11" fmla="*/ 0 h 81"/>
              </a:gdLst>
              <a:ahLst/>
              <a:cxnLst>
                <a:cxn ang="0">
                  <a:pos x="T0" y="T1"/>
                </a:cxn>
                <a:cxn ang="0">
                  <a:pos x="T2" y="T3"/>
                </a:cxn>
                <a:cxn ang="0">
                  <a:pos x="T4" y="T5"/>
                </a:cxn>
                <a:cxn ang="0">
                  <a:pos x="T6" y="T7"/>
                </a:cxn>
                <a:cxn ang="0">
                  <a:pos x="T8" y="T9"/>
                </a:cxn>
                <a:cxn ang="0">
                  <a:pos x="T10" y="T11"/>
                </a:cxn>
              </a:cxnLst>
              <a:rect l="0" t="0" r="r" b="b"/>
              <a:pathLst>
                <a:path w="78" h="81">
                  <a:moveTo>
                    <a:pt x="11" y="0"/>
                  </a:moveTo>
                  <a:lnTo>
                    <a:pt x="11" y="0"/>
                  </a:lnTo>
                  <a:lnTo>
                    <a:pt x="77" y="11"/>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6" name="Freeform 104">
              <a:extLst>
                <a:ext uri="{FF2B5EF4-FFF2-40B4-BE49-F238E27FC236}">
                  <a16:creationId xmlns:a16="http://schemas.microsoft.com/office/drawing/2014/main" id="{B8502C88-B681-47C1-91AB-2295E1A479C8}"/>
                </a:ext>
              </a:extLst>
            </p:cNvPr>
            <p:cNvSpPr>
              <a:spLocks/>
            </p:cNvSpPr>
            <p:nvPr/>
          </p:nvSpPr>
          <p:spPr bwMode="auto">
            <a:xfrm>
              <a:off x="6421" y="7031"/>
              <a:ext cx="81" cy="78"/>
            </a:xfrm>
            <a:custGeom>
              <a:avLst/>
              <a:gdLst>
                <a:gd name="T0" fmla="*/ 11 w 81"/>
                <a:gd name="T1" fmla="*/ 0 h 78"/>
                <a:gd name="T2" fmla="*/ 11 w 81"/>
                <a:gd name="T3" fmla="*/ 0 h 78"/>
                <a:gd name="T4" fmla="*/ 80 w 81"/>
                <a:gd name="T5" fmla="*/ 11 h 78"/>
                <a:gd name="T6" fmla="*/ 66 w 81"/>
                <a:gd name="T7" fmla="*/ 77 h 78"/>
                <a:gd name="T8" fmla="*/ 0 w 81"/>
                <a:gd name="T9" fmla="*/ 66 h 78"/>
                <a:gd name="T10" fmla="*/ 11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1" y="0"/>
                  </a:moveTo>
                  <a:lnTo>
                    <a:pt x="11" y="0"/>
                  </a:lnTo>
                  <a:lnTo>
                    <a:pt x="80" y="11"/>
                  </a:lnTo>
                  <a:lnTo>
                    <a:pt x="66"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7" name="Freeform 105">
              <a:extLst>
                <a:ext uri="{FF2B5EF4-FFF2-40B4-BE49-F238E27FC236}">
                  <a16:creationId xmlns:a16="http://schemas.microsoft.com/office/drawing/2014/main" id="{E10F79A5-54C7-4855-8FE6-C56A4E7C6B19}"/>
                </a:ext>
              </a:extLst>
            </p:cNvPr>
            <p:cNvSpPr>
              <a:spLocks/>
            </p:cNvSpPr>
            <p:nvPr/>
          </p:nvSpPr>
          <p:spPr bwMode="auto">
            <a:xfrm>
              <a:off x="6557" y="7053"/>
              <a:ext cx="81" cy="81"/>
            </a:xfrm>
            <a:custGeom>
              <a:avLst/>
              <a:gdLst>
                <a:gd name="T0" fmla="*/ 11 w 81"/>
                <a:gd name="T1" fmla="*/ 0 h 81"/>
                <a:gd name="T2" fmla="*/ 11 w 81"/>
                <a:gd name="T3" fmla="*/ 0 h 81"/>
                <a:gd name="T4" fmla="*/ 80 w 81"/>
                <a:gd name="T5" fmla="*/ 11 h 81"/>
                <a:gd name="T6" fmla="*/ 69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1"/>
                  </a:lnTo>
                  <a:lnTo>
                    <a:pt x="69"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8" name="Freeform 106">
              <a:extLst>
                <a:ext uri="{FF2B5EF4-FFF2-40B4-BE49-F238E27FC236}">
                  <a16:creationId xmlns:a16="http://schemas.microsoft.com/office/drawing/2014/main" id="{67E71797-A6F5-40AF-BBBA-979E2091A836}"/>
                </a:ext>
              </a:extLst>
            </p:cNvPr>
            <p:cNvSpPr>
              <a:spLocks/>
            </p:cNvSpPr>
            <p:nvPr/>
          </p:nvSpPr>
          <p:spPr bwMode="auto">
            <a:xfrm>
              <a:off x="6693" y="7075"/>
              <a:ext cx="81" cy="81"/>
            </a:xfrm>
            <a:custGeom>
              <a:avLst/>
              <a:gdLst>
                <a:gd name="T0" fmla="*/ 13 w 81"/>
                <a:gd name="T1" fmla="*/ 0 h 81"/>
                <a:gd name="T2" fmla="*/ 13 w 81"/>
                <a:gd name="T3" fmla="*/ 0 h 81"/>
                <a:gd name="T4" fmla="*/ 80 w 81"/>
                <a:gd name="T5" fmla="*/ 11 h 81"/>
                <a:gd name="T6" fmla="*/ 69 w 81"/>
                <a:gd name="T7" fmla="*/ 80 h 81"/>
                <a:gd name="T8" fmla="*/ 0 w 81"/>
                <a:gd name="T9" fmla="*/ 69 h 81"/>
                <a:gd name="T10" fmla="*/ 13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3" y="0"/>
                  </a:moveTo>
                  <a:lnTo>
                    <a:pt x="13" y="0"/>
                  </a:lnTo>
                  <a:lnTo>
                    <a:pt x="80" y="11"/>
                  </a:lnTo>
                  <a:lnTo>
                    <a:pt x="69" y="80"/>
                  </a:lnTo>
                  <a:lnTo>
                    <a:pt x="0" y="69"/>
                  </a:lnTo>
                  <a:lnTo>
                    <a:pt x="13"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59" name="Freeform 107">
              <a:extLst>
                <a:ext uri="{FF2B5EF4-FFF2-40B4-BE49-F238E27FC236}">
                  <a16:creationId xmlns:a16="http://schemas.microsoft.com/office/drawing/2014/main" id="{4472642C-72D5-402E-BB2C-5DCE935EAEF4}"/>
                </a:ext>
              </a:extLst>
            </p:cNvPr>
            <p:cNvSpPr>
              <a:spLocks/>
            </p:cNvSpPr>
            <p:nvPr/>
          </p:nvSpPr>
          <p:spPr bwMode="auto">
            <a:xfrm>
              <a:off x="6831" y="7097"/>
              <a:ext cx="81" cy="81"/>
            </a:xfrm>
            <a:custGeom>
              <a:avLst/>
              <a:gdLst>
                <a:gd name="T0" fmla="*/ 11 w 81"/>
                <a:gd name="T1" fmla="*/ 0 h 81"/>
                <a:gd name="T2" fmla="*/ 11 w 81"/>
                <a:gd name="T3" fmla="*/ 0 h 81"/>
                <a:gd name="T4" fmla="*/ 80 w 81"/>
                <a:gd name="T5" fmla="*/ 13 h 81"/>
                <a:gd name="T6" fmla="*/ 66 w 81"/>
                <a:gd name="T7" fmla="*/ 80 h 81"/>
                <a:gd name="T8" fmla="*/ 0 w 81"/>
                <a:gd name="T9" fmla="*/ 69 h 81"/>
                <a:gd name="T10" fmla="*/ 11 w 81"/>
                <a:gd name="T11" fmla="*/ 0 h 81"/>
              </a:gdLst>
              <a:ahLst/>
              <a:cxnLst>
                <a:cxn ang="0">
                  <a:pos x="T0" y="T1"/>
                </a:cxn>
                <a:cxn ang="0">
                  <a:pos x="T2" y="T3"/>
                </a:cxn>
                <a:cxn ang="0">
                  <a:pos x="T4" y="T5"/>
                </a:cxn>
                <a:cxn ang="0">
                  <a:pos x="T6" y="T7"/>
                </a:cxn>
                <a:cxn ang="0">
                  <a:pos x="T8" y="T9"/>
                </a:cxn>
                <a:cxn ang="0">
                  <a:pos x="T10" y="T11"/>
                </a:cxn>
              </a:cxnLst>
              <a:rect l="0" t="0" r="r" b="b"/>
              <a:pathLst>
                <a:path w="81" h="81">
                  <a:moveTo>
                    <a:pt x="11" y="0"/>
                  </a:moveTo>
                  <a:lnTo>
                    <a:pt x="11" y="0"/>
                  </a:lnTo>
                  <a:lnTo>
                    <a:pt x="80" y="13"/>
                  </a:lnTo>
                  <a:lnTo>
                    <a:pt x="66" y="80"/>
                  </a:lnTo>
                  <a:lnTo>
                    <a:pt x="0" y="69"/>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0" name="Freeform 108">
              <a:extLst>
                <a:ext uri="{FF2B5EF4-FFF2-40B4-BE49-F238E27FC236}">
                  <a16:creationId xmlns:a16="http://schemas.microsoft.com/office/drawing/2014/main" id="{0A5216AE-0623-49EA-93F0-213F40A24385}"/>
                </a:ext>
              </a:extLst>
            </p:cNvPr>
            <p:cNvSpPr>
              <a:spLocks/>
            </p:cNvSpPr>
            <p:nvPr/>
          </p:nvSpPr>
          <p:spPr bwMode="auto">
            <a:xfrm>
              <a:off x="6967" y="7122"/>
              <a:ext cx="81" cy="78"/>
            </a:xfrm>
            <a:custGeom>
              <a:avLst/>
              <a:gdLst>
                <a:gd name="T0" fmla="*/ 11 w 81"/>
                <a:gd name="T1" fmla="*/ 0 h 78"/>
                <a:gd name="T2" fmla="*/ 11 w 81"/>
                <a:gd name="T3" fmla="*/ 0 h 78"/>
                <a:gd name="T4" fmla="*/ 80 w 81"/>
                <a:gd name="T5" fmla="*/ 11 h 78"/>
                <a:gd name="T6" fmla="*/ 69 w 81"/>
                <a:gd name="T7" fmla="*/ 77 h 78"/>
                <a:gd name="T8" fmla="*/ 0 w 81"/>
                <a:gd name="T9" fmla="*/ 66 h 78"/>
                <a:gd name="T10" fmla="*/ 11 w 81"/>
                <a:gd name="T11" fmla="*/ 0 h 78"/>
              </a:gdLst>
              <a:ahLst/>
              <a:cxnLst>
                <a:cxn ang="0">
                  <a:pos x="T0" y="T1"/>
                </a:cxn>
                <a:cxn ang="0">
                  <a:pos x="T2" y="T3"/>
                </a:cxn>
                <a:cxn ang="0">
                  <a:pos x="T4" y="T5"/>
                </a:cxn>
                <a:cxn ang="0">
                  <a:pos x="T6" y="T7"/>
                </a:cxn>
                <a:cxn ang="0">
                  <a:pos x="T8" y="T9"/>
                </a:cxn>
                <a:cxn ang="0">
                  <a:pos x="T10" y="T11"/>
                </a:cxn>
              </a:cxnLst>
              <a:rect l="0" t="0" r="r" b="b"/>
              <a:pathLst>
                <a:path w="81" h="78">
                  <a:moveTo>
                    <a:pt x="11" y="0"/>
                  </a:moveTo>
                  <a:lnTo>
                    <a:pt x="11" y="0"/>
                  </a:lnTo>
                  <a:lnTo>
                    <a:pt x="80" y="11"/>
                  </a:lnTo>
                  <a:lnTo>
                    <a:pt x="69" y="77"/>
                  </a:lnTo>
                  <a:lnTo>
                    <a:pt x="0" y="66"/>
                  </a:lnTo>
                  <a:lnTo>
                    <a:pt x="11"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1" name="Freeform 109">
              <a:extLst>
                <a:ext uri="{FF2B5EF4-FFF2-40B4-BE49-F238E27FC236}">
                  <a16:creationId xmlns:a16="http://schemas.microsoft.com/office/drawing/2014/main" id="{981098C9-19BB-4041-8666-370227AAAF06}"/>
                </a:ext>
              </a:extLst>
            </p:cNvPr>
            <p:cNvSpPr>
              <a:spLocks/>
            </p:cNvSpPr>
            <p:nvPr/>
          </p:nvSpPr>
          <p:spPr bwMode="auto">
            <a:xfrm>
              <a:off x="7103" y="7145"/>
              <a:ext cx="20" cy="70"/>
            </a:xfrm>
            <a:custGeom>
              <a:avLst/>
              <a:gdLst>
                <a:gd name="T0" fmla="*/ 13 w 20"/>
                <a:gd name="T1" fmla="*/ 0 h 70"/>
                <a:gd name="T2" fmla="*/ 13 w 20"/>
                <a:gd name="T3" fmla="*/ 0 h 70"/>
                <a:gd name="T4" fmla="*/ 16 w 20"/>
                <a:gd name="T5" fmla="*/ 0 h 70"/>
                <a:gd name="T6" fmla="*/ 2 w 20"/>
                <a:gd name="T7" fmla="*/ 69 h 70"/>
                <a:gd name="T8" fmla="*/ 0 w 20"/>
                <a:gd name="T9" fmla="*/ 69 h 70"/>
                <a:gd name="T10" fmla="*/ 13 w 20"/>
                <a:gd name="T11" fmla="*/ 0 h 70"/>
              </a:gdLst>
              <a:ahLst/>
              <a:cxnLst>
                <a:cxn ang="0">
                  <a:pos x="T0" y="T1"/>
                </a:cxn>
                <a:cxn ang="0">
                  <a:pos x="T2" y="T3"/>
                </a:cxn>
                <a:cxn ang="0">
                  <a:pos x="T4" y="T5"/>
                </a:cxn>
                <a:cxn ang="0">
                  <a:pos x="T6" y="T7"/>
                </a:cxn>
                <a:cxn ang="0">
                  <a:pos x="T8" y="T9"/>
                </a:cxn>
                <a:cxn ang="0">
                  <a:pos x="T10" y="T11"/>
                </a:cxn>
              </a:cxnLst>
              <a:rect l="0" t="0" r="r" b="b"/>
              <a:pathLst>
                <a:path w="20" h="70">
                  <a:moveTo>
                    <a:pt x="13" y="0"/>
                  </a:moveTo>
                  <a:lnTo>
                    <a:pt x="13" y="0"/>
                  </a:lnTo>
                  <a:lnTo>
                    <a:pt x="16" y="0"/>
                  </a:lnTo>
                  <a:lnTo>
                    <a:pt x="2" y="69"/>
                  </a:lnTo>
                  <a:lnTo>
                    <a:pt x="0" y="69"/>
                  </a:lnTo>
                  <a:lnTo>
                    <a:pt x="13"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2" name="Freeform 110">
              <a:extLst>
                <a:ext uri="{FF2B5EF4-FFF2-40B4-BE49-F238E27FC236}">
                  <a16:creationId xmlns:a16="http://schemas.microsoft.com/office/drawing/2014/main" id="{A0178564-621F-4FC5-9B4E-5F515D9CAB99}"/>
                </a:ext>
              </a:extLst>
            </p:cNvPr>
            <p:cNvSpPr>
              <a:spLocks/>
            </p:cNvSpPr>
            <p:nvPr/>
          </p:nvSpPr>
          <p:spPr bwMode="auto">
            <a:xfrm>
              <a:off x="1052" y="6095"/>
              <a:ext cx="225" cy="206"/>
            </a:xfrm>
            <a:custGeom>
              <a:avLst/>
              <a:gdLst>
                <a:gd name="T0" fmla="*/ 188 w 225"/>
                <a:gd name="T1" fmla="*/ 205 h 206"/>
                <a:gd name="T2" fmla="*/ 188 w 225"/>
                <a:gd name="T3" fmla="*/ 205 h 206"/>
                <a:gd name="T4" fmla="*/ 0 w 225"/>
                <a:gd name="T5" fmla="*/ 69 h 206"/>
                <a:gd name="T6" fmla="*/ 224 w 225"/>
                <a:gd name="T7" fmla="*/ 0 h 206"/>
                <a:gd name="T8" fmla="*/ 188 w 225"/>
                <a:gd name="T9" fmla="*/ 205 h 206"/>
              </a:gdLst>
              <a:ahLst/>
              <a:cxnLst>
                <a:cxn ang="0">
                  <a:pos x="T0" y="T1"/>
                </a:cxn>
                <a:cxn ang="0">
                  <a:pos x="T2" y="T3"/>
                </a:cxn>
                <a:cxn ang="0">
                  <a:pos x="T4" y="T5"/>
                </a:cxn>
                <a:cxn ang="0">
                  <a:pos x="T6" y="T7"/>
                </a:cxn>
                <a:cxn ang="0">
                  <a:pos x="T8" y="T9"/>
                </a:cxn>
              </a:cxnLst>
              <a:rect l="0" t="0" r="r" b="b"/>
              <a:pathLst>
                <a:path w="225" h="206">
                  <a:moveTo>
                    <a:pt x="188" y="205"/>
                  </a:moveTo>
                  <a:lnTo>
                    <a:pt x="188" y="205"/>
                  </a:lnTo>
                  <a:lnTo>
                    <a:pt x="0" y="69"/>
                  </a:lnTo>
                  <a:lnTo>
                    <a:pt x="224" y="0"/>
                  </a:lnTo>
                  <a:lnTo>
                    <a:pt x="188" y="205"/>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3" name="Freeform 111">
              <a:extLst>
                <a:ext uri="{FF2B5EF4-FFF2-40B4-BE49-F238E27FC236}">
                  <a16:creationId xmlns:a16="http://schemas.microsoft.com/office/drawing/2014/main" id="{DC9A05FF-B354-41E8-AEF8-D046BFD5FF8D}"/>
                </a:ext>
              </a:extLst>
            </p:cNvPr>
            <p:cNvSpPr>
              <a:spLocks/>
            </p:cNvSpPr>
            <p:nvPr/>
          </p:nvSpPr>
          <p:spPr bwMode="auto">
            <a:xfrm>
              <a:off x="7062" y="7070"/>
              <a:ext cx="223" cy="206"/>
            </a:xfrm>
            <a:custGeom>
              <a:avLst/>
              <a:gdLst>
                <a:gd name="T0" fmla="*/ 33 w 223"/>
                <a:gd name="T1" fmla="*/ 0 h 206"/>
                <a:gd name="T2" fmla="*/ 33 w 223"/>
                <a:gd name="T3" fmla="*/ 0 h 206"/>
                <a:gd name="T4" fmla="*/ 222 w 223"/>
                <a:gd name="T5" fmla="*/ 138 h 206"/>
                <a:gd name="T6" fmla="*/ 0 w 223"/>
                <a:gd name="T7" fmla="*/ 205 h 206"/>
                <a:gd name="T8" fmla="*/ 33 w 223"/>
                <a:gd name="T9" fmla="*/ 0 h 206"/>
              </a:gdLst>
              <a:ahLst/>
              <a:cxnLst>
                <a:cxn ang="0">
                  <a:pos x="T0" y="T1"/>
                </a:cxn>
                <a:cxn ang="0">
                  <a:pos x="T2" y="T3"/>
                </a:cxn>
                <a:cxn ang="0">
                  <a:pos x="T4" y="T5"/>
                </a:cxn>
                <a:cxn ang="0">
                  <a:pos x="T6" y="T7"/>
                </a:cxn>
                <a:cxn ang="0">
                  <a:pos x="T8" y="T9"/>
                </a:cxn>
              </a:cxnLst>
              <a:rect l="0" t="0" r="r" b="b"/>
              <a:pathLst>
                <a:path w="223" h="206">
                  <a:moveTo>
                    <a:pt x="33" y="0"/>
                  </a:moveTo>
                  <a:lnTo>
                    <a:pt x="33" y="0"/>
                  </a:lnTo>
                  <a:lnTo>
                    <a:pt x="222" y="138"/>
                  </a:lnTo>
                  <a:lnTo>
                    <a:pt x="0" y="205"/>
                  </a:lnTo>
                  <a:lnTo>
                    <a:pt x="33" y="0"/>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grpSp>
          <p:nvGrpSpPr>
            <p:cNvPr id="64" name="Group 63">
              <a:extLst>
                <a:ext uri="{FF2B5EF4-FFF2-40B4-BE49-F238E27FC236}">
                  <a16:creationId xmlns:a16="http://schemas.microsoft.com/office/drawing/2014/main" id="{7575C591-E47C-4C2B-8233-70DEFD67237F}"/>
                </a:ext>
              </a:extLst>
            </p:cNvPr>
            <p:cNvGrpSpPr>
              <a:grpSpLocks/>
            </p:cNvGrpSpPr>
            <p:nvPr/>
          </p:nvGrpSpPr>
          <p:grpSpPr bwMode="auto">
            <a:xfrm>
              <a:off x="7189" y="4062"/>
              <a:ext cx="320" cy="3147"/>
              <a:chOff x="7189" y="4062"/>
              <a:chExt cx="320" cy="3147"/>
            </a:xfrm>
          </p:grpSpPr>
          <p:sp>
            <p:nvSpPr>
              <p:cNvPr id="178" name="Freeform 113">
                <a:extLst>
                  <a:ext uri="{FF2B5EF4-FFF2-40B4-BE49-F238E27FC236}">
                    <a16:creationId xmlns:a16="http://schemas.microsoft.com/office/drawing/2014/main" id="{50249B94-76EE-4646-B5D4-E5A62264F5A1}"/>
                  </a:ext>
                </a:extLst>
              </p:cNvPr>
              <p:cNvSpPr>
                <a:spLocks/>
              </p:cNvSpPr>
              <p:nvPr/>
            </p:nvSpPr>
            <p:spPr bwMode="auto">
              <a:xfrm>
                <a:off x="7189" y="4062"/>
                <a:ext cx="320" cy="3147"/>
              </a:xfrm>
              <a:custGeom>
                <a:avLst/>
                <a:gdLst>
                  <a:gd name="T0" fmla="*/ 181 w 320"/>
                  <a:gd name="T1" fmla="*/ 208 h 3147"/>
                  <a:gd name="T2" fmla="*/ 180 w 320"/>
                  <a:gd name="T3" fmla="*/ 241 h 3147"/>
                  <a:gd name="T4" fmla="*/ 249 w 320"/>
                  <a:gd name="T5" fmla="*/ 244 h 3147"/>
                  <a:gd name="T6" fmla="*/ 251 w 320"/>
                  <a:gd name="T7" fmla="*/ 211 h 3147"/>
                  <a:gd name="T8" fmla="*/ 181 w 320"/>
                  <a:gd name="T9" fmla="*/ 208 h 3147"/>
                </a:gdLst>
                <a:ahLst/>
                <a:cxnLst>
                  <a:cxn ang="0">
                    <a:pos x="T0" y="T1"/>
                  </a:cxn>
                  <a:cxn ang="0">
                    <a:pos x="T2" y="T3"/>
                  </a:cxn>
                  <a:cxn ang="0">
                    <a:pos x="T4" y="T5"/>
                  </a:cxn>
                  <a:cxn ang="0">
                    <a:pos x="T6" y="T7"/>
                  </a:cxn>
                  <a:cxn ang="0">
                    <a:pos x="T8" y="T9"/>
                  </a:cxn>
                </a:cxnLst>
                <a:rect l="0" t="0" r="r" b="b"/>
                <a:pathLst>
                  <a:path w="320" h="3147">
                    <a:moveTo>
                      <a:pt x="181" y="208"/>
                    </a:moveTo>
                    <a:lnTo>
                      <a:pt x="180" y="241"/>
                    </a:lnTo>
                    <a:lnTo>
                      <a:pt x="249" y="244"/>
                    </a:lnTo>
                    <a:lnTo>
                      <a:pt x="251" y="211"/>
                    </a:lnTo>
                    <a:lnTo>
                      <a:pt x="181" y="2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9" name="Freeform 114">
                <a:extLst>
                  <a:ext uri="{FF2B5EF4-FFF2-40B4-BE49-F238E27FC236}">
                    <a16:creationId xmlns:a16="http://schemas.microsoft.com/office/drawing/2014/main" id="{6EA71218-D037-4944-8006-374A2B749467}"/>
                  </a:ext>
                </a:extLst>
              </p:cNvPr>
              <p:cNvSpPr>
                <a:spLocks/>
              </p:cNvSpPr>
              <p:nvPr/>
            </p:nvSpPr>
            <p:spPr bwMode="auto">
              <a:xfrm>
                <a:off x="7189" y="4062"/>
                <a:ext cx="320" cy="3147"/>
              </a:xfrm>
              <a:custGeom>
                <a:avLst/>
                <a:gdLst>
                  <a:gd name="T0" fmla="*/ 300 w 320"/>
                  <a:gd name="T1" fmla="*/ 172 h 3147"/>
                  <a:gd name="T2" fmla="*/ 183 w 320"/>
                  <a:gd name="T3" fmla="*/ 172 h 3147"/>
                  <a:gd name="T4" fmla="*/ 252 w 320"/>
                  <a:gd name="T5" fmla="*/ 174 h 3147"/>
                  <a:gd name="T6" fmla="*/ 251 w 320"/>
                  <a:gd name="T7" fmla="*/ 211 h 3147"/>
                  <a:gd name="T8" fmla="*/ 319 w 320"/>
                  <a:gd name="T9" fmla="*/ 213 h 3147"/>
                  <a:gd name="T10" fmla="*/ 300 w 320"/>
                  <a:gd name="T11" fmla="*/ 172 h 3147"/>
                </a:gdLst>
                <a:ahLst/>
                <a:cxnLst>
                  <a:cxn ang="0">
                    <a:pos x="T0" y="T1"/>
                  </a:cxn>
                  <a:cxn ang="0">
                    <a:pos x="T2" y="T3"/>
                  </a:cxn>
                  <a:cxn ang="0">
                    <a:pos x="T4" y="T5"/>
                  </a:cxn>
                  <a:cxn ang="0">
                    <a:pos x="T6" y="T7"/>
                  </a:cxn>
                  <a:cxn ang="0">
                    <a:pos x="T8" y="T9"/>
                  </a:cxn>
                  <a:cxn ang="0">
                    <a:pos x="T10" y="T11"/>
                  </a:cxn>
                </a:cxnLst>
                <a:rect l="0" t="0" r="r" b="b"/>
                <a:pathLst>
                  <a:path w="320" h="3147">
                    <a:moveTo>
                      <a:pt x="300" y="172"/>
                    </a:moveTo>
                    <a:lnTo>
                      <a:pt x="183" y="172"/>
                    </a:lnTo>
                    <a:lnTo>
                      <a:pt x="252" y="174"/>
                    </a:lnTo>
                    <a:lnTo>
                      <a:pt x="251" y="211"/>
                    </a:lnTo>
                    <a:lnTo>
                      <a:pt x="319" y="213"/>
                    </a:lnTo>
                    <a:lnTo>
                      <a:pt x="300"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0" name="Freeform 115">
                <a:extLst>
                  <a:ext uri="{FF2B5EF4-FFF2-40B4-BE49-F238E27FC236}">
                    <a16:creationId xmlns:a16="http://schemas.microsoft.com/office/drawing/2014/main" id="{48FADD1D-1EB1-4024-92E5-37AE2205EB8D}"/>
                  </a:ext>
                </a:extLst>
              </p:cNvPr>
              <p:cNvSpPr>
                <a:spLocks/>
              </p:cNvSpPr>
              <p:nvPr/>
            </p:nvSpPr>
            <p:spPr bwMode="auto">
              <a:xfrm>
                <a:off x="7189" y="4062"/>
                <a:ext cx="320" cy="3147"/>
              </a:xfrm>
              <a:custGeom>
                <a:avLst/>
                <a:gdLst>
                  <a:gd name="T0" fmla="*/ 183 w 320"/>
                  <a:gd name="T1" fmla="*/ 172 h 3147"/>
                  <a:gd name="T2" fmla="*/ 181 w 320"/>
                  <a:gd name="T3" fmla="*/ 208 h 3147"/>
                  <a:gd name="T4" fmla="*/ 251 w 320"/>
                  <a:gd name="T5" fmla="*/ 211 h 3147"/>
                  <a:gd name="T6" fmla="*/ 252 w 320"/>
                  <a:gd name="T7" fmla="*/ 174 h 3147"/>
                  <a:gd name="T8" fmla="*/ 183 w 320"/>
                  <a:gd name="T9" fmla="*/ 172 h 3147"/>
                </a:gdLst>
                <a:ahLst/>
                <a:cxnLst>
                  <a:cxn ang="0">
                    <a:pos x="T0" y="T1"/>
                  </a:cxn>
                  <a:cxn ang="0">
                    <a:pos x="T2" y="T3"/>
                  </a:cxn>
                  <a:cxn ang="0">
                    <a:pos x="T4" y="T5"/>
                  </a:cxn>
                  <a:cxn ang="0">
                    <a:pos x="T6" y="T7"/>
                  </a:cxn>
                  <a:cxn ang="0">
                    <a:pos x="T8" y="T9"/>
                  </a:cxn>
                </a:cxnLst>
                <a:rect l="0" t="0" r="r" b="b"/>
                <a:pathLst>
                  <a:path w="320" h="3147">
                    <a:moveTo>
                      <a:pt x="183" y="172"/>
                    </a:moveTo>
                    <a:lnTo>
                      <a:pt x="181" y="208"/>
                    </a:lnTo>
                    <a:lnTo>
                      <a:pt x="251" y="211"/>
                    </a:lnTo>
                    <a:lnTo>
                      <a:pt x="252" y="174"/>
                    </a:lnTo>
                    <a:lnTo>
                      <a:pt x="183"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1" name="Freeform 116">
                <a:extLst>
                  <a:ext uri="{FF2B5EF4-FFF2-40B4-BE49-F238E27FC236}">
                    <a16:creationId xmlns:a16="http://schemas.microsoft.com/office/drawing/2014/main" id="{B1E93C12-18CA-47EF-B191-4AB7A223B758}"/>
                  </a:ext>
                </a:extLst>
              </p:cNvPr>
              <p:cNvSpPr>
                <a:spLocks/>
              </p:cNvSpPr>
              <p:nvPr/>
            </p:nvSpPr>
            <p:spPr bwMode="auto">
              <a:xfrm>
                <a:off x="7189" y="4062"/>
                <a:ext cx="320" cy="3147"/>
              </a:xfrm>
              <a:custGeom>
                <a:avLst/>
                <a:gdLst>
                  <a:gd name="T0" fmla="*/ 224 w 320"/>
                  <a:gd name="T1" fmla="*/ 0 h 3147"/>
                  <a:gd name="T2" fmla="*/ 111 w 320"/>
                  <a:gd name="T3" fmla="*/ 205 h 3147"/>
                  <a:gd name="T4" fmla="*/ 181 w 320"/>
                  <a:gd name="T5" fmla="*/ 208 h 3147"/>
                  <a:gd name="T6" fmla="*/ 183 w 320"/>
                  <a:gd name="T7" fmla="*/ 172 h 3147"/>
                  <a:gd name="T8" fmla="*/ 300 w 320"/>
                  <a:gd name="T9" fmla="*/ 172 h 3147"/>
                  <a:gd name="T10" fmla="*/ 224 w 320"/>
                  <a:gd name="T11" fmla="*/ 0 h 3147"/>
                </a:gdLst>
                <a:ahLst/>
                <a:cxnLst>
                  <a:cxn ang="0">
                    <a:pos x="T0" y="T1"/>
                  </a:cxn>
                  <a:cxn ang="0">
                    <a:pos x="T2" y="T3"/>
                  </a:cxn>
                  <a:cxn ang="0">
                    <a:pos x="T4" y="T5"/>
                  </a:cxn>
                  <a:cxn ang="0">
                    <a:pos x="T6" y="T7"/>
                  </a:cxn>
                  <a:cxn ang="0">
                    <a:pos x="T8" y="T9"/>
                  </a:cxn>
                  <a:cxn ang="0">
                    <a:pos x="T10" y="T11"/>
                  </a:cxn>
                </a:cxnLst>
                <a:rect l="0" t="0" r="r" b="b"/>
                <a:pathLst>
                  <a:path w="320" h="3147">
                    <a:moveTo>
                      <a:pt x="224" y="0"/>
                    </a:moveTo>
                    <a:lnTo>
                      <a:pt x="111" y="205"/>
                    </a:lnTo>
                    <a:lnTo>
                      <a:pt x="181" y="208"/>
                    </a:lnTo>
                    <a:lnTo>
                      <a:pt x="183" y="172"/>
                    </a:lnTo>
                    <a:lnTo>
                      <a:pt x="300" y="172"/>
                    </a:lnTo>
                    <a:lnTo>
                      <a:pt x="2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2" name="Freeform 117">
                <a:extLst>
                  <a:ext uri="{FF2B5EF4-FFF2-40B4-BE49-F238E27FC236}">
                    <a16:creationId xmlns:a16="http://schemas.microsoft.com/office/drawing/2014/main" id="{7196F427-233F-4967-BA57-3886267E0DCC}"/>
                  </a:ext>
                </a:extLst>
              </p:cNvPr>
              <p:cNvSpPr>
                <a:spLocks/>
              </p:cNvSpPr>
              <p:nvPr/>
            </p:nvSpPr>
            <p:spPr bwMode="auto">
              <a:xfrm>
                <a:off x="7189" y="4062"/>
                <a:ext cx="320" cy="3147"/>
              </a:xfrm>
              <a:custGeom>
                <a:avLst/>
                <a:gdLst>
                  <a:gd name="T0" fmla="*/ 177 w 320"/>
                  <a:gd name="T1" fmla="*/ 311 h 3147"/>
                  <a:gd name="T2" fmla="*/ 174 w 320"/>
                  <a:gd name="T3" fmla="*/ 380 h 3147"/>
                  <a:gd name="T4" fmla="*/ 244 w 320"/>
                  <a:gd name="T5" fmla="*/ 383 h 3147"/>
                  <a:gd name="T6" fmla="*/ 247 w 320"/>
                  <a:gd name="T7" fmla="*/ 313 h 3147"/>
                  <a:gd name="T8" fmla="*/ 177 w 320"/>
                  <a:gd name="T9" fmla="*/ 311 h 3147"/>
                </a:gdLst>
                <a:ahLst/>
                <a:cxnLst>
                  <a:cxn ang="0">
                    <a:pos x="T0" y="T1"/>
                  </a:cxn>
                  <a:cxn ang="0">
                    <a:pos x="T2" y="T3"/>
                  </a:cxn>
                  <a:cxn ang="0">
                    <a:pos x="T4" y="T5"/>
                  </a:cxn>
                  <a:cxn ang="0">
                    <a:pos x="T6" y="T7"/>
                  </a:cxn>
                  <a:cxn ang="0">
                    <a:pos x="T8" y="T9"/>
                  </a:cxn>
                </a:cxnLst>
                <a:rect l="0" t="0" r="r" b="b"/>
                <a:pathLst>
                  <a:path w="320" h="3147">
                    <a:moveTo>
                      <a:pt x="177" y="311"/>
                    </a:moveTo>
                    <a:lnTo>
                      <a:pt x="174" y="380"/>
                    </a:lnTo>
                    <a:lnTo>
                      <a:pt x="244" y="383"/>
                    </a:lnTo>
                    <a:lnTo>
                      <a:pt x="247" y="313"/>
                    </a:lnTo>
                    <a:lnTo>
                      <a:pt x="177" y="3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3" name="Freeform 118">
                <a:extLst>
                  <a:ext uri="{FF2B5EF4-FFF2-40B4-BE49-F238E27FC236}">
                    <a16:creationId xmlns:a16="http://schemas.microsoft.com/office/drawing/2014/main" id="{A9AFB680-E945-4943-8A0E-7B263075297B}"/>
                  </a:ext>
                </a:extLst>
              </p:cNvPr>
              <p:cNvSpPr>
                <a:spLocks/>
              </p:cNvSpPr>
              <p:nvPr/>
            </p:nvSpPr>
            <p:spPr bwMode="auto">
              <a:xfrm>
                <a:off x="7189" y="4062"/>
                <a:ext cx="320" cy="3147"/>
              </a:xfrm>
              <a:custGeom>
                <a:avLst/>
                <a:gdLst>
                  <a:gd name="T0" fmla="*/ 172 w 320"/>
                  <a:gd name="T1" fmla="*/ 449 h 3147"/>
                  <a:gd name="T2" fmla="*/ 169 w 320"/>
                  <a:gd name="T3" fmla="*/ 519 h 3147"/>
                  <a:gd name="T4" fmla="*/ 238 w 320"/>
                  <a:gd name="T5" fmla="*/ 522 h 3147"/>
                  <a:gd name="T6" fmla="*/ 241 w 320"/>
                  <a:gd name="T7" fmla="*/ 452 h 3147"/>
                  <a:gd name="T8" fmla="*/ 172 w 320"/>
                  <a:gd name="T9" fmla="*/ 449 h 3147"/>
                </a:gdLst>
                <a:ahLst/>
                <a:cxnLst>
                  <a:cxn ang="0">
                    <a:pos x="T0" y="T1"/>
                  </a:cxn>
                  <a:cxn ang="0">
                    <a:pos x="T2" y="T3"/>
                  </a:cxn>
                  <a:cxn ang="0">
                    <a:pos x="T4" y="T5"/>
                  </a:cxn>
                  <a:cxn ang="0">
                    <a:pos x="T6" y="T7"/>
                  </a:cxn>
                  <a:cxn ang="0">
                    <a:pos x="T8" y="T9"/>
                  </a:cxn>
                </a:cxnLst>
                <a:rect l="0" t="0" r="r" b="b"/>
                <a:pathLst>
                  <a:path w="320" h="3147">
                    <a:moveTo>
                      <a:pt x="172" y="449"/>
                    </a:moveTo>
                    <a:lnTo>
                      <a:pt x="169" y="519"/>
                    </a:lnTo>
                    <a:lnTo>
                      <a:pt x="238" y="522"/>
                    </a:lnTo>
                    <a:lnTo>
                      <a:pt x="241" y="452"/>
                    </a:lnTo>
                    <a:lnTo>
                      <a:pt x="172" y="4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4" name="Freeform 119">
                <a:extLst>
                  <a:ext uri="{FF2B5EF4-FFF2-40B4-BE49-F238E27FC236}">
                    <a16:creationId xmlns:a16="http://schemas.microsoft.com/office/drawing/2014/main" id="{F954F323-69C6-48A4-B62D-FF22B38C592D}"/>
                  </a:ext>
                </a:extLst>
              </p:cNvPr>
              <p:cNvSpPr>
                <a:spLocks/>
              </p:cNvSpPr>
              <p:nvPr/>
            </p:nvSpPr>
            <p:spPr bwMode="auto">
              <a:xfrm>
                <a:off x="7189" y="4062"/>
                <a:ext cx="320" cy="3147"/>
              </a:xfrm>
              <a:custGeom>
                <a:avLst/>
                <a:gdLst>
                  <a:gd name="T0" fmla="*/ 166 w 320"/>
                  <a:gd name="T1" fmla="*/ 588 h 3147"/>
                  <a:gd name="T2" fmla="*/ 163 w 320"/>
                  <a:gd name="T3" fmla="*/ 658 h 3147"/>
                  <a:gd name="T4" fmla="*/ 233 w 320"/>
                  <a:gd name="T5" fmla="*/ 660 h 3147"/>
                  <a:gd name="T6" fmla="*/ 235 w 320"/>
                  <a:gd name="T7" fmla="*/ 591 h 3147"/>
                  <a:gd name="T8" fmla="*/ 166 w 320"/>
                  <a:gd name="T9" fmla="*/ 588 h 3147"/>
                </a:gdLst>
                <a:ahLst/>
                <a:cxnLst>
                  <a:cxn ang="0">
                    <a:pos x="T0" y="T1"/>
                  </a:cxn>
                  <a:cxn ang="0">
                    <a:pos x="T2" y="T3"/>
                  </a:cxn>
                  <a:cxn ang="0">
                    <a:pos x="T4" y="T5"/>
                  </a:cxn>
                  <a:cxn ang="0">
                    <a:pos x="T6" y="T7"/>
                  </a:cxn>
                  <a:cxn ang="0">
                    <a:pos x="T8" y="T9"/>
                  </a:cxn>
                </a:cxnLst>
                <a:rect l="0" t="0" r="r" b="b"/>
                <a:pathLst>
                  <a:path w="320" h="3147">
                    <a:moveTo>
                      <a:pt x="166" y="588"/>
                    </a:moveTo>
                    <a:lnTo>
                      <a:pt x="163" y="658"/>
                    </a:lnTo>
                    <a:lnTo>
                      <a:pt x="233" y="660"/>
                    </a:lnTo>
                    <a:lnTo>
                      <a:pt x="235" y="591"/>
                    </a:lnTo>
                    <a:lnTo>
                      <a:pt x="166" y="5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5" name="Freeform 120">
                <a:extLst>
                  <a:ext uri="{FF2B5EF4-FFF2-40B4-BE49-F238E27FC236}">
                    <a16:creationId xmlns:a16="http://schemas.microsoft.com/office/drawing/2014/main" id="{A435770A-B8E9-4E7A-9570-4436DF5AFB2C}"/>
                  </a:ext>
                </a:extLst>
              </p:cNvPr>
              <p:cNvSpPr>
                <a:spLocks/>
              </p:cNvSpPr>
              <p:nvPr/>
            </p:nvSpPr>
            <p:spPr bwMode="auto">
              <a:xfrm>
                <a:off x="7189" y="4062"/>
                <a:ext cx="320" cy="3147"/>
              </a:xfrm>
              <a:custGeom>
                <a:avLst/>
                <a:gdLst>
                  <a:gd name="T0" fmla="*/ 160 w 320"/>
                  <a:gd name="T1" fmla="*/ 727 h 3147"/>
                  <a:gd name="T2" fmla="*/ 158 w 320"/>
                  <a:gd name="T3" fmla="*/ 796 h 3147"/>
                  <a:gd name="T4" fmla="*/ 227 w 320"/>
                  <a:gd name="T5" fmla="*/ 799 h 3147"/>
                  <a:gd name="T6" fmla="*/ 230 w 320"/>
                  <a:gd name="T7" fmla="*/ 730 h 3147"/>
                  <a:gd name="T8" fmla="*/ 160 w 320"/>
                  <a:gd name="T9" fmla="*/ 727 h 3147"/>
                </a:gdLst>
                <a:ahLst/>
                <a:cxnLst>
                  <a:cxn ang="0">
                    <a:pos x="T0" y="T1"/>
                  </a:cxn>
                  <a:cxn ang="0">
                    <a:pos x="T2" y="T3"/>
                  </a:cxn>
                  <a:cxn ang="0">
                    <a:pos x="T4" y="T5"/>
                  </a:cxn>
                  <a:cxn ang="0">
                    <a:pos x="T6" y="T7"/>
                  </a:cxn>
                  <a:cxn ang="0">
                    <a:pos x="T8" y="T9"/>
                  </a:cxn>
                </a:cxnLst>
                <a:rect l="0" t="0" r="r" b="b"/>
                <a:pathLst>
                  <a:path w="320" h="3147">
                    <a:moveTo>
                      <a:pt x="160" y="727"/>
                    </a:moveTo>
                    <a:lnTo>
                      <a:pt x="158" y="796"/>
                    </a:lnTo>
                    <a:lnTo>
                      <a:pt x="227" y="799"/>
                    </a:lnTo>
                    <a:lnTo>
                      <a:pt x="230" y="730"/>
                    </a:lnTo>
                    <a:lnTo>
                      <a:pt x="160" y="7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6" name="Freeform 121">
                <a:extLst>
                  <a:ext uri="{FF2B5EF4-FFF2-40B4-BE49-F238E27FC236}">
                    <a16:creationId xmlns:a16="http://schemas.microsoft.com/office/drawing/2014/main" id="{5B43CF2B-DD83-4B3F-B047-320037BC5E93}"/>
                  </a:ext>
                </a:extLst>
              </p:cNvPr>
              <p:cNvSpPr>
                <a:spLocks/>
              </p:cNvSpPr>
              <p:nvPr/>
            </p:nvSpPr>
            <p:spPr bwMode="auto">
              <a:xfrm>
                <a:off x="7189" y="4062"/>
                <a:ext cx="320" cy="3147"/>
              </a:xfrm>
              <a:custGeom>
                <a:avLst/>
                <a:gdLst>
                  <a:gd name="T0" fmla="*/ 155 w 320"/>
                  <a:gd name="T1" fmla="*/ 866 h 3147"/>
                  <a:gd name="T2" fmla="*/ 152 w 320"/>
                  <a:gd name="T3" fmla="*/ 935 h 3147"/>
                  <a:gd name="T4" fmla="*/ 222 w 320"/>
                  <a:gd name="T5" fmla="*/ 938 h 3147"/>
                  <a:gd name="T6" fmla="*/ 224 w 320"/>
                  <a:gd name="T7" fmla="*/ 869 h 3147"/>
                  <a:gd name="T8" fmla="*/ 155 w 320"/>
                  <a:gd name="T9" fmla="*/ 866 h 3147"/>
                </a:gdLst>
                <a:ahLst/>
                <a:cxnLst>
                  <a:cxn ang="0">
                    <a:pos x="T0" y="T1"/>
                  </a:cxn>
                  <a:cxn ang="0">
                    <a:pos x="T2" y="T3"/>
                  </a:cxn>
                  <a:cxn ang="0">
                    <a:pos x="T4" y="T5"/>
                  </a:cxn>
                  <a:cxn ang="0">
                    <a:pos x="T6" y="T7"/>
                  </a:cxn>
                  <a:cxn ang="0">
                    <a:pos x="T8" y="T9"/>
                  </a:cxn>
                </a:cxnLst>
                <a:rect l="0" t="0" r="r" b="b"/>
                <a:pathLst>
                  <a:path w="320" h="3147">
                    <a:moveTo>
                      <a:pt x="155" y="866"/>
                    </a:moveTo>
                    <a:lnTo>
                      <a:pt x="152" y="935"/>
                    </a:lnTo>
                    <a:lnTo>
                      <a:pt x="222" y="938"/>
                    </a:lnTo>
                    <a:lnTo>
                      <a:pt x="224" y="869"/>
                    </a:lnTo>
                    <a:lnTo>
                      <a:pt x="155" y="8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7" name="Freeform 122">
                <a:extLst>
                  <a:ext uri="{FF2B5EF4-FFF2-40B4-BE49-F238E27FC236}">
                    <a16:creationId xmlns:a16="http://schemas.microsoft.com/office/drawing/2014/main" id="{623F523E-F2A5-48B3-BAAD-4816B8EBF415}"/>
                  </a:ext>
                </a:extLst>
              </p:cNvPr>
              <p:cNvSpPr>
                <a:spLocks/>
              </p:cNvSpPr>
              <p:nvPr/>
            </p:nvSpPr>
            <p:spPr bwMode="auto">
              <a:xfrm>
                <a:off x="7189" y="4062"/>
                <a:ext cx="320" cy="3147"/>
              </a:xfrm>
              <a:custGeom>
                <a:avLst/>
                <a:gdLst>
                  <a:gd name="T0" fmla="*/ 149 w 320"/>
                  <a:gd name="T1" fmla="*/ 1005 h 3147"/>
                  <a:gd name="T2" fmla="*/ 147 w 320"/>
                  <a:gd name="T3" fmla="*/ 1074 h 3147"/>
                  <a:gd name="T4" fmla="*/ 213 w 320"/>
                  <a:gd name="T5" fmla="*/ 1077 h 3147"/>
                  <a:gd name="T6" fmla="*/ 219 w 320"/>
                  <a:gd name="T7" fmla="*/ 1008 h 3147"/>
                  <a:gd name="T8" fmla="*/ 149 w 320"/>
                  <a:gd name="T9" fmla="*/ 1005 h 3147"/>
                </a:gdLst>
                <a:ahLst/>
                <a:cxnLst>
                  <a:cxn ang="0">
                    <a:pos x="T0" y="T1"/>
                  </a:cxn>
                  <a:cxn ang="0">
                    <a:pos x="T2" y="T3"/>
                  </a:cxn>
                  <a:cxn ang="0">
                    <a:pos x="T4" y="T5"/>
                  </a:cxn>
                  <a:cxn ang="0">
                    <a:pos x="T6" y="T7"/>
                  </a:cxn>
                  <a:cxn ang="0">
                    <a:pos x="T8" y="T9"/>
                  </a:cxn>
                </a:cxnLst>
                <a:rect l="0" t="0" r="r" b="b"/>
                <a:pathLst>
                  <a:path w="320" h="3147">
                    <a:moveTo>
                      <a:pt x="149" y="1005"/>
                    </a:moveTo>
                    <a:lnTo>
                      <a:pt x="147" y="1074"/>
                    </a:lnTo>
                    <a:lnTo>
                      <a:pt x="213" y="1077"/>
                    </a:lnTo>
                    <a:lnTo>
                      <a:pt x="219" y="1008"/>
                    </a:lnTo>
                    <a:lnTo>
                      <a:pt x="149" y="100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8" name="Freeform 123">
                <a:extLst>
                  <a:ext uri="{FF2B5EF4-FFF2-40B4-BE49-F238E27FC236}">
                    <a16:creationId xmlns:a16="http://schemas.microsoft.com/office/drawing/2014/main" id="{D64FB6D0-88A9-40AF-84DD-51681FFEDD58}"/>
                  </a:ext>
                </a:extLst>
              </p:cNvPr>
              <p:cNvSpPr>
                <a:spLocks/>
              </p:cNvSpPr>
              <p:nvPr/>
            </p:nvSpPr>
            <p:spPr bwMode="auto">
              <a:xfrm>
                <a:off x="7189" y="4062"/>
                <a:ext cx="320" cy="3147"/>
              </a:xfrm>
              <a:custGeom>
                <a:avLst/>
                <a:gdLst>
                  <a:gd name="T0" fmla="*/ 141 w 320"/>
                  <a:gd name="T1" fmla="*/ 1144 h 3147"/>
                  <a:gd name="T2" fmla="*/ 138 w 320"/>
                  <a:gd name="T3" fmla="*/ 1213 h 3147"/>
                  <a:gd name="T4" fmla="*/ 208 w 320"/>
                  <a:gd name="T5" fmla="*/ 1216 h 3147"/>
                  <a:gd name="T6" fmla="*/ 210 w 320"/>
                  <a:gd name="T7" fmla="*/ 1146 h 3147"/>
                  <a:gd name="T8" fmla="*/ 141 w 320"/>
                  <a:gd name="T9" fmla="*/ 1144 h 3147"/>
                </a:gdLst>
                <a:ahLst/>
                <a:cxnLst>
                  <a:cxn ang="0">
                    <a:pos x="T0" y="T1"/>
                  </a:cxn>
                  <a:cxn ang="0">
                    <a:pos x="T2" y="T3"/>
                  </a:cxn>
                  <a:cxn ang="0">
                    <a:pos x="T4" y="T5"/>
                  </a:cxn>
                  <a:cxn ang="0">
                    <a:pos x="T6" y="T7"/>
                  </a:cxn>
                  <a:cxn ang="0">
                    <a:pos x="T8" y="T9"/>
                  </a:cxn>
                </a:cxnLst>
                <a:rect l="0" t="0" r="r" b="b"/>
                <a:pathLst>
                  <a:path w="320" h="3147">
                    <a:moveTo>
                      <a:pt x="141" y="1144"/>
                    </a:moveTo>
                    <a:lnTo>
                      <a:pt x="138" y="1213"/>
                    </a:lnTo>
                    <a:lnTo>
                      <a:pt x="208" y="1216"/>
                    </a:lnTo>
                    <a:lnTo>
                      <a:pt x="210" y="1146"/>
                    </a:lnTo>
                    <a:lnTo>
                      <a:pt x="141" y="1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89" name="Freeform 124">
                <a:extLst>
                  <a:ext uri="{FF2B5EF4-FFF2-40B4-BE49-F238E27FC236}">
                    <a16:creationId xmlns:a16="http://schemas.microsoft.com/office/drawing/2014/main" id="{E797CA32-FAD6-46A8-B036-AD459BC55549}"/>
                  </a:ext>
                </a:extLst>
              </p:cNvPr>
              <p:cNvSpPr>
                <a:spLocks/>
              </p:cNvSpPr>
              <p:nvPr/>
            </p:nvSpPr>
            <p:spPr bwMode="auto">
              <a:xfrm>
                <a:off x="7189" y="4062"/>
                <a:ext cx="320" cy="3147"/>
              </a:xfrm>
              <a:custGeom>
                <a:avLst/>
                <a:gdLst>
                  <a:gd name="T0" fmla="*/ 136 w 320"/>
                  <a:gd name="T1" fmla="*/ 1282 h 3147"/>
                  <a:gd name="T2" fmla="*/ 133 w 320"/>
                  <a:gd name="T3" fmla="*/ 1352 h 3147"/>
                  <a:gd name="T4" fmla="*/ 202 w 320"/>
                  <a:gd name="T5" fmla="*/ 1355 h 3147"/>
                  <a:gd name="T6" fmla="*/ 205 w 320"/>
                  <a:gd name="T7" fmla="*/ 1285 h 3147"/>
                  <a:gd name="T8" fmla="*/ 136 w 320"/>
                  <a:gd name="T9" fmla="*/ 1282 h 3147"/>
                </a:gdLst>
                <a:ahLst/>
                <a:cxnLst>
                  <a:cxn ang="0">
                    <a:pos x="T0" y="T1"/>
                  </a:cxn>
                  <a:cxn ang="0">
                    <a:pos x="T2" y="T3"/>
                  </a:cxn>
                  <a:cxn ang="0">
                    <a:pos x="T4" y="T5"/>
                  </a:cxn>
                  <a:cxn ang="0">
                    <a:pos x="T6" y="T7"/>
                  </a:cxn>
                  <a:cxn ang="0">
                    <a:pos x="T8" y="T9"/>
                  </a:cxn>
                </a:cxnLst>
                <a:rect l="0" t="0" r="r" b="b"/>
                <a:pathLst>
                  <a:path w="320" h="3147">
                    <a:moveTo>
                      <a:pt x="136" y="1282"/>
                    </a:moveTo>
                    <a:lnTo>
                      <a:pt x="133" y="1352"/>
                    </a:lnTo>
                    <a:lnTo>
                      <a:pt x="202" y="1355"/>
                    </a:lnTo>
                    <a:lnTo>
                      <a:pt x="205" y="1285"/>
                    </a:lnTo>
                    <a:lnTo>
                      <a:pt x="136" y="1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0" name="Freeform 125">
                <a:extLst>
                  <a:ext uri="{FF2B5EF4-FFF2-40B4-BE49-F238E27FC236}">
                    <a16:creationId xmlns:a16="http://schemas.microsoft.com/office/drawing/2014/main" id="{00F3C8DC-127B-4962-A765-D1F798FD9BBE}"/>
                  </a:ext>
                </a:extLst>
              </p:cNvPr>
              <p:cNvSpPr>
                <a:spLocks/>
              </p:cNvSpPr>
              <p:nvPr/>
            </p:nvSpPr>
            <p:spPr bwMode="auto">
              <a:xfrm>
                <a:off x="7189" y="4062"/>
                <a:ext cx="320" cy="3147"/>
              </a:xfrm>
              <a:custGeom>
                <a:avLst/>
                <a:gdLst>
                  <a:gd name="T0" fmla="*/ 130 w 320"/>
                  <a:gd name="T1" fmla="*/ 1421 h 3147"/>
                  <a:gd name="T2" fmla="*/ 127 w 320"/>
                  <a:gd name="T3" fmla="*/ 1491 h 3147"/>
                  <a:gd name="T4" fmla="*/ 197 w 320"/>
                  <a:gd name="T5" fmla="*/ 1493 h 3147"/>
                  <a:gd name="T6" fmla="*/ 199 w 320"/>
                  <a:gd name="T7" fmla="*/ 1424 h 3147"/>
                  <a:gd name="T8" fmla="*/ 130 w 320"/>
                  <a:gd name="T9" fmla="*/ 1421 h 3147"/>
                </a:gdLst>
                <a:ahLst/>
                <a:cxnLst>
                  <a:cxn ang="0">
                    <a:pos x="T0" y="T1"/>
                  </a:cxn>
                  <a:cxn ang="0">
                    <a:pos x="T2" y="T3"/>
                  </a:cxn>
                  <a:cxn ang="0">
                    <a:pos x="T4" y="T5"/>
                  </a:cxn>
                  <a:cxn ang="0">
                    <a:pos x="T6" y="T7"/>
                  </a:cxn>
                  <a:cxn ang="0">
                    <a:pos x="T8" y="T9"/>
                  </a:cxn>
                </a:cxnLst>
                <a:rect l="0" t="0" r="r" b="b"/>
                <a:pathLst>
                  <a:path w="320" h="3147">
                    <a:moveTo>
                      <a:pt x="130" y="1421"/>
                    </a:moveTo>
                    <a:lnTo>
                      <a:pt x="127" y="1491"/>
                    </a:lnTo>
                    <a:lnTo>
                      <a:pt x="197" y="1493"/>
                    </a:lnTo>
                    <a:lnTo>
                      <a:pt x="199" y="1424"/>
                    </a:lnTo>
                    <a:lnTo>
                      <a:pt x="130" y="14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1" name="Freeform 126">
                <a:extLst>
                  <a:ext uri="{FF2B5EF4-FFF2-40B4-BE49-F238E27FC236}">
                    <a16:creationId xmlns:a16="http://schemas.microsoft.com/office/drawing/2014/main" id="{45D4BDE8-79DB-4012-ADF8-E1C9EB7453E0}"/>
                  </a:ext>
                </a:extLst>
              </p:cNvPr>
              <p:cNvSpPr>
                <a:spLocks/>
              </p:cNvSpPr>
              <p:nvPr/>
            </p:nvSpPr>
            <p:spPr bwMode="auto">
              <a:xfrm>
                <a:off x="7189" y="4062"/>
                <a:ext cx="320" cy="3147"/>
              </a:xfrm>
              <a:custGeom>
                <a:avLst/>
                <a:gdLst>
                  <a:gd name="T0" fmla="*/ 124 w 320"/>
                  <a:gd name="T1" fmla="*/ 1560 h 3147"/>
                  <a:gd name="T2" fmla="*/ 122 w 320"/>
                  <a:gd name="T3" fmla="*/ 1630 h 3147"/>
                  <a:gd name="T4" fmla="*/ 191 w 320"/>
                  <a:gd name="T5" fmla="*/ 1632 h 3147"/>
                  <a:gd name="T6" fmla="*/ 194 w 320"/>
                  <a:gd name="T7" fmla="*/ 1563 h 3147"/>
                  <a:gd name="T8" fmla="*/ 124 w 320"/>
                  <a:gd name="T9" fmla="*/ 1560 h 3147"/>
                </a:gdLst>
                <a:ahLst/>
                <a:cxnLst>
                  <a:cxn ang="0">
                    <a:pos x="T0" y="T1"/>
                  </a:cxn>
                  <a:cxn ang="0">
                    <a:pos x="T2" y="T3"/>
                  </a:cxn>
                  <a:cxn ang="0">
                    <a:pos x="T4" y="T5"/>
                  </a:cxn>
                  <a:cxn ang="0">
                    <a:pos x="T6" y="T7"/>
                  </a:cxn>
                  <a:cxn ang="0">
                    <a:pos x="T8" y="T9"/>
                  </a:cxn>
                </a:cxnLst>
                <a:rect l="0" t="0" r="r" b="b"/>
                <a:pathLst>
                  <a:path w="320" h="3147">
                    <a:moveTo>
                      <a:pt x="124" y="1560"/>
                    </a:moveTo>
                    <a:lnTo>
                      <a:pt x="122" y="1630"/>
                    </a:lnTo>
                    <a:lnTo>
                      <a:pt x="191" y="1632"/>
                    </a:lnTo>
                    <a:lnTo>
                      <a:pt x="194" y="1563"/>
                    </a:lnTo>
                    <a:lnTo>
                      <a:pt x="124" y="15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2" name="Freeform 127">
                <a:extLst>
                  <a:ext uri="{FF2B5EF4-FFF2-40B4-BE49-F238E27FC236}">
                    <a16:creationId xmlns:a16="http://schemas.microsoft.com/office/drawing/2014/main" id="{5B45E144-4661-423C-AED5-B6C9D9E200EE}"/>
                  </a:ext>
                </a:extLst>
              </p:cNvPr>
              <p:cNvSpPr>
                <a:spLocks/>
              </p:cNvSpPr>
              <p:nvPr/>
            </p:nvSpPr>
            <p:spPr bwMode="auto">
              <a:xfrm>
                <a:off x="7189" y="4062"/>
                <a:ext cx="320" cy="3147"/>
              </a:xfrm>
              <a:custGeom>
                <a:avLst/>
                <a:gdLst>
                  <a:gd name="T0" fmla="*/ 119 w 320"/>
                  <a:gd name="T1" fmla="*/ 1699 h 3147"/>
                  <a:gd name="T2" fmla="*/ 116 w 320"/>
                  <a:gd name="T3" fmla="*/ 1768 h 3147"/>
                  <a:gd name="T4" fmla="*/ 185 w 320"/>
                  <a:gd name="T5" fmla="*/ 1771 h 3147"/>
                  <a:gd name="T6" fmla="*/ 188 w 320"/>
                  <a:gd name="T7" fmla="*/ 1702 h 3147"/>
                  <a:gd name="T8" fmla="*/ 119 w 320"/>
                  <a:gd name="T9" fmla="*/ 1699 h 3147"/>
                </a:gdLst>
                <a:ahLst/>
                <a:cxnLst>
                  <a:cxn ang="0">
                    <a:pos x="T0" y="T1"/>
                  </a:cxn>
                  <a:cxn ang="0">
                    <a:pos x="T2" y="T3"/>
                  </a:cxn>
                  <a:cxn ang="0">
                    <a:pos x="T4" y="T5"/>
                  </a:cxn>
                  <a:cxn ang="0">
                    <a:pos x="T6" y="T7"/>
                  </a:cxn>
                  <a:cxn ang="0">
                    <a:pos x="T8" y="T9"/>
                  </a:cxn>
                </a:cxnLst>
                <a:rect l="0" t="0" r="r" b="b"/>
                <a:pathLst>
                  <a:path w="320" h="3147">
                    <a:moveTo>
                      <a:pt x="119" y="1699"/>
                    </a:moveTo>
                    <a:lnTo>
                      <a:pt x="116" y="1768"/>
                    </a:lnTo>
                    <a:lnTo>
                      <a:pt x="185" y="1771"/>
                    </a:lnTo>
                    <a:lnTo>
                      <a:pt x="188" y="1702"/>
                    </a:lnTo>
                    <a:lnTo>
                      <a:pt x="119" y="16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3" name="Freeform 128">
                <a:extLst>
                  <a:ext uri="{FF2B5EF4-FFF2-40B4-BE49-F238E27FC236}">
                    <a16:creationId xmlns:a16="http://schemas.microsoft.com/office/drawing/2014/main" id="{0D3DD87B-733E-4FCC-B4D4-21512DF96FA2}"/>
                  </a:ext>
                </a:extLst>
              </p:cNvPr>
              <p:cNvSpPr>
                <a:spLocks/>
              </p:cNvSpPr>
              <p:nvPr/>
            </p:nvSpPr>
            <p:spPr bwMode="auto">
              <a:xfrm>
                <a:off x="7189" y="4062"/>
                <a:ext cx="320" cy="3147"/>
              </a:xfrm>
              <a:custGeom>
                <a:avLst/>
                <a:gdLst>
                  <a:gd name="T0" fmla="*/ 113 w 320"/>
                  <a:gd name="T1" fmla="*/ 1838 h 3147"/>
                  <a:gd name="T2" fmla="*/ 111 w 320"/>
                  <a:gd name="T3" fmla="*/ 1907 h 3147"/>
                  <a:gd name="T4" fmla="*/ 180 w 320"/>
                  <a:gd name="T5" fmla="*/ 1910 h 3147"/>
                  <a:gd name="T6" fmla="*/ 183 w 320"/>
                  <a:gd name="T7" fmla="*/ 1841 h 3147"/>
                  <a:gd name="T8" fmla="*/ 113 w 320"/>
                  <a:gd name="T9" fmla="*/ 1838 h 3147"/>
                </a:gdLst>
                <a:ahLst/>
                <a:cxnLst>
                  <a:cxn ang="0">
                    <a:pos x="T0" y="T1"/>
                  </a:cxn>
                  <a:cxn ang="0">
                    <a:pos x="T2" y="T3"/>
                  </a:cxn>
                  <a:cxn ang="0">
                    <a:pos x="T4" y="T5"/>
                  </a:cxn>
                  <a:cxn ang="0">
                    <a:pos x="T6" y="T7"/>
                  </a:cxn>
                  <a:cxn ang="0">
                    <a:pos x="T8" y="T9"/>
                  </a:cxn>
                </a:cxnLst>
                <a:rect l="0" t="0" r="r" b="b"/>
                <a:pathLst>
                  <a:path w="320" h="3147">
                    <a:moveTo>
                      <a:pt x="113" y="1838"/>
                    </a:moveTo>
                    <a:lnTo>
                      <a:pt x="111" y="1907"/>
                    </a:lnTo>
                    <a:lnTo>
                      <a:pt x="180" y="1910"/>
                    </a:lnTo>
                    <a:lnTo>
                      <a:pt x="183" y="1841"/>
                    </a:lnTo>
                    <a:lnTo>
                      <a:pt x="113" y="18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4" name="Freeform 129">
                <a:extLst>
                  <a:ext uri="{FF2B5EF4-FFF2-40B4-BE49-F238E27FC236}">
                    <a16:creationId xmlns:a16="http://schemas.microsoft.com/office/drawing/2014/main" id="{B6D7CD29-AC86-435B-811D-24AF1B3CAC06}"/>
                  </a:ext>
                </a:extLst>
              </p:cNvPr>
              <p:cNvSpPr>
                <a:spLocks/>
              </p:cNvSpPr>
              <p:nvPr/>
            </p:nvSpPr>
            <p:spPr bwMode="auto">
              <a:xfrm>
                <a:off x="7189" y="4062"/>
                <a:ext cx="320" cy="3147"/>
              </a:xfrm>
              <a:custGeom>
                <a:avLst/>
                <a:gdLst>
                  <a:gd name="T0" fmla="*/ 108 w 320"/>
                  <a:gd name="T1" fmla="*/ 1977 h 3147"/>
                  <a:gd name="T2" fmla="*/ 105 w 320"/>
                  <a:gd name="T3" fmla="*/ 2046 h 3147"/>
                  <a:gd name="T4" fmla="*/ 174 w 320"/>
                  <a:gd name="T5" fmla="*/ 2049 h 3147"/>
                  <a:gd name="T6" fmla="*/ 177 w 320"/>
                  <a:gd name="T7" fmla="*/ 1979 h 3147"/>
                  <a:gd name="T8" fmla="*/ 108 w 320"/>
                  <a:gd name="T9" fmla="*/ 1977 h 3147"/>
                </a:gdLst>
                <a:ahLst/>
                <a:cxnLst>
                  <a:cxn ang="0">
                    <a:pos x="T0" y="T1"/>
                  </a:cxn>
                  <a:cxn ang="0">
                    <a:pos x="T2" y="T3"/>
                  </a:cxn>
                  <a:cxn ang="0">
                    <a:pos x="T4" y="T5"/>
                  </a:cxn>
                  <a:cxn ang="0">
                    <a:pos x="T6" y="T7"/>
                  </a:cxn>
                  <a:cxn ang="0">
                    <a:pos x="T8" y="T9"/>
                  </a:cxn>
                </a:cxnLst>
                <a:rect l="0" t="0" r="r" b="b"/>
                <a:pathLst>
                  <a:path w="320" h="3147">
                    <a:moveTo>
                      <a:pt x="108" y="1977"/>
                    </a:moveTo>
                    <a:lnTo>
                      <a:pt x="105" y="2046"/>
                    </a:lnTo>
                    <a:lnTo>
                      <a:pt x="174" y="2049"/>
                    </a:lnTo>
                    <a:lnTo>
                      <a:pt x="177" y="1979"/>
                    </a:lnTo>
                    <a:lnTo>
                      <a:pt x="108" y="19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5" name="Freeform 130">
                <a:extLst>
                  <a:ext uri="{FF2B5EF4-FFF2-40B4-BE49-F238E27FC236}">
                    <a16:creationId xmlns:a16="http://schemas.microsoft.com/office/drawing/2014/main" id="{1AFE2107-89F6-48E8-83CF-98E0E3B517AC}"/>
                  </a:ext>
                </a:extLst>
              </p:cNvPr>
              <p:cNvSpPr>
                <a:spLocks/>
              </p:cNvSpPr>
              <p:nvPr/>
            </p:nvSpPr>
            <p:spPr bwMode="auto">
              <a:xfrm>
                <a:off x="7189" y="4062"/>
                <a:ext cx="320" cy="3147"/>
              </a:xfrm>
              <a:custGeom>
                <a:avLst/>
                <a:gdLst>
                  <a:gd name="T0" fmla="*/ 102 w 320"/>
                  <a:gd name="T1" fmla="*/ 2115 h 3147"/>
                  <a:gd name="T2" fmla="*/ 99 w 320"/>
                  <a:gd name="T3" fmla="*/ 2185 h 3147"/>
                  <a:gd name="T4" fmla="*/ 169 w 320"/>
                  <a:gd name="T5" fmla="*/ 2188 h 3147"/>
                  <a:gd name="T6" fmla="*/ 172 w 320"/>
                  <a:gd name="T7" fmla="*/ 2118 h 3147"/>
                  <a:gd name="T8" fmla="*/ 102 w 320"/>
                  <a:gd name="T9" fmla="*/ 2115 h 3147"/>
                </a:gdLst>
                <a:ahLst/>
                <a:cxnLst>
                  <a:cxn ang="0">
                    <a:pos x="T0" y="T1"/>
                  </a:cxn>
                  <a:cxn ang="0">
                    <a:pos x="T2" y="T3"/>
                  </a:cxn>
                  <a:cxn ang="0">
                    <a:pos x="T4" y="T5"/>
                  </a:cxn>
                  <a:cxn ang="0">
                    <a:pos x="T6" y="T7"/>
                  </a:cxn>
                  <a:cxn ang="0">
                    <a:pos x="T8" y="T9"/>
                  </a:cxn>
                </a:cxnLst>
                <a:rect l="0" t="0" r="r" b="b"/>
                <a:pathLst>
                  <a:path w="320" h="3147">
                    <a:moveTo>
                      <a:pt x="102" y="2115"/>
                    </a:moveTo>
                    <a:lnTo>
                      <a:pt x="99" y="2185"/>
                    </a:lnTo>
                    <a:lnTo>
                      <a:pt x="169" y="2188"/>
                    </a:lnTo>
                    <a:lnTo>
                      <a:pt x="172" y="2118"/>
                    </a:lnTo>
                    <a:lnTo>
                      <a:pt x="102" y="21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6" name="Freeform 131">
                <a:extLst>
                  <a:ext uri="{FF2B5EF4-FFF2-40B4-BE49-F238E27FC236}">
                    <a16:creationId xmlns:a16="http://schemas.microsoft.com/office/drawing/2014/main" id="{32ADAF94-1F1B-47A5-AF90-22492DFF46CD}"/>
                  </a:ext>
                </a:extLst>
              </p:cNvPr>
              <p:cNvSpPr>
                <a:spLocks/>
              </p:cNvSpPr>
              <p:nvPr/>
            </p:nvSpPr>
            <p:spPr bwMode="auto">
              <a:xfrm>
                <a:off x="7189" y="4062"/>
                <a:ext cx="320" cy="3147"/>
              </a:xfrm>
              <a:custGeom>
                <a:avLst/>
                <a:gdLst>
                  <a:gd name="T0" fmla="*/ 97 w 320"/>
                  <a:gd name="T1" fmla="*/ 2254 h 3147"/>
                  <a:gd name="T2" fmla="*/ 94 w 320"/>
                  <a:gd name="T3" fmla="*/ 2324 h 3147"/>
                  <a:gd name="T4" fmla="*/ 163 w 320"/>
                  <a:gd name="T5" fmla="*/ 2327 h 3147"/>
                  <a:gd name="T6" fmla="*/ 166 w 320"/>
                  <a:gd name="T7" fmla="*/ 2257 h 3147"/>
                  <a:gd name="T8" fmla="*/ 97 w 320"/>
                  <a:gd name="T9" fmla="*/ 2254 h 3147"/>
                </a:gdLst>
                <a:ahLst/>
                <a:cxnLst>
                  <a:cxn ang="0">
                    <a:pos x="T0" y="T1"/>
                  </a:cxn>
                  <a:cxn ang="0">
                    <a:pos x="T2" y="T3"/>
                  </a:cxn>
                  <a:cxn ang="0">
                    <a:pos x="T4" y="T5"/>
                  </a:cxn>
                  <a:cxn ang="0">
                    <a:pos x="T6" y="T7"/>
                  </a:cxn>
                  <a:cxn ang="0">
                    <a:pos x="T8" y="T9"/>
                  </a:cxn>
                </a:cxnLst>
                <a:rect l="0" t="0" r="r" b="b"/>
                <a:pathLst>
                  <a:path w="320" h="3147">
                    <a:moveTo>
                      <a:pt x="97" y="2254"/>
                    </a:moveTo>
                    <a:lnTo>
                      <a:pt x="94" y="2324"/>
                    </a:lnTo>
                    <a:lnTo>
                      <a:pt x="163" y="2327"/>
                    </a:lnTo>
                    <a:lnTo>
                      <a:pt x="166" y="2257"/>
                    </a:lnTo>
                    <a:lnTo>
                      <a:pt x="97" y="22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7" name="Freeform 132">
                <a:extLst>
                  <a:ext uri="{FF2B5EF4-FFF2-40B4-BE49-F238E27FC236}">
                    <a16:creationId xmlns:a16="http://schemas.microsoft.com/office/drawing/2014/main" id="{49417AA4-C895-4D2B-9B06-B2B0249E28BF}"/>
                  </a:ext>
                </a:extLst>
              </p:cNvPr>
              <p:cNvSpPr>
                <a:spLocks/>
              </p:cNvSpPr>
              <p:nvPr/>
            </p:nvSpPr>
            <p:spPr bwMode="auto">
              <a:xfrm>
                <a:off x="7189" y="4062"/>
                <a:ext cx="320" cy="3147"/>
              </a:xfrm>
              <a:custGeom>
                <a:avLst/>
                <a:gdLst>
                  <a:gd name="T0" fmla="*/ 91 w 320"/>
                  <a:gd name="T1" fmla="*/ 2393 h 3147"/>
                  <a:gd name="T2" fmla="*/ 88 w 320"/>
                  <a:gd name="T3" fmla="*/ 2463 h 3147"/>
                  <a:gd name="T4" fmla="*/ 158 w 320"/>
                  <a:gd name="T5" fmla="*/ 2465 h 3147"/>
                  <a:gd name="T6" fmla="*/ 160 w 320"/>
                  <a:gd name="T7" fmla="*/ 2396 h 3147"/>
                  <a:gd name="T8" fmla="*/ 91 w 320"/>
                  <a:gd name="T9" fmla="*/ 2393 h 3147"/>
                </a:gdLst>
                <a:ahLst/>
                <a:cxnLst>
                  <a:cxn ang="0">
                    <a:pos x="T0" y="T1"/>
                  </a:cxn>
                  <a:cxn ang="0">
                    <a:pos x="T2" y="T3"/>
                  </a:cxn>
                  <a:cxn ang="0">
                    <a:pos x="T4" y="T5"/>
                  </a:cxn>
                  <a:cxn ang="0">
                    <a:pos x="T6" y="T7"/>
                  </a:cxn>
                  <a:cxn ang="0">
                    <a:pos x="T8" y="T9"/>
                  </a:cxn>
                </a:cxnLst>
                <a:rect l="0" t="0" r="r" b="b"/>
                <a:pathLst>
                  <a:path w="320" h="3147">
                    <a:moveTo>
                      <a:pt x="91" y="2393"/>
                    </a:moveTo>
                    <a:lnTo>
                      <a:pt x="88" y="2463"/>
                    </a:lnTo>
                    <a:lnTo>
                      <a:pt x="158" y="2465"/>
                    </a:lnTo>
                    <a:lnTo>
                      <a:pt x="160" y="2396"/>
                    </a:lnTo>
                    <a:lnTo>
                      <a:pt x="91" y="23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8" name="Freeform 133">
                <a:extLst>
                  <a:ext uri="{FF2B5EF4-FFF2-40B4-BE49-F238E27FC236}">
                    <a16:creationId xmlns:a16="http://schemas.microsoft.com/office/drawing/2014/main" id="{AB395E94-1BA3-4DA7-B9BD-BCBBA01CC099}"/>
                  </a:ext>
                </a:extLst>
              </p:cNvPr>
              <p:cNvSpPr>
                <a:spLocks/>
              </p:cNvSpPr>
              <p:nvPr/>
            </p:nvSpPr>
            <p:spPr bwMode="auto">
              <a:xfrm>
                <a:off x="7189" y="4062"/>
                <a:ext cx="320" cy="3147"/>
              </a:xfrm>
              <a:custGeom>
                <a:avLst/>
                <a:gdLst>
                  <a:gd name="T0" fmla="*/ 86 w 320"/>
                  <a:gd name="T1" fmla="*/ 2532 h 3147"/>
                  <a:gd name="T2" fmla="*/ 83 w 320"/>
                  <a:gd name="T3" fmla="*/ 2601 h 3147"/>
                  <a:gd name="T4" fmla="*/ 152 w 320"/>
                  <a:gd name="T5" fmla="*/ 2604 h 3147"/>
                  <a:gd name="T6" fmla="*/ 155 w 320"/>
                  <a:gd name="T7" fmla="*/ 2535 h 3147"/>
                  <a:gd name="T8" fmla="*/ 86 w 320"/>
                  <a:gd name="T9" fmla="*/ 2532 h 3147"/>
                </a:gdLst>
                <a:ahLst/>
                <a:cxnLst>
                  <a:cxn ang="0">
                    <a:pos x="T0" y="T1"/>
                  </a:cxn>
                  <a:cxn ang="0">
                    <a:pos x="T2" y="T3"/>
                  </a:cxn>
                  <a:cxn ang="0">
                    <a:pos x="T4" y="T5"/>
                  </a:cxn>
                  <a:cxn ang="0">
                    <a:pos x="T6" y="T7"/>
                  </a:cxn>
                  <a:cxn ang="0">
                    <a:pos x="T8" y="T9"/>
                  </a:cxn>
                </a:cxnLst>
                <a:rect l="0" t="0" r="r" b="b"/>
                <a:pathLst>
                  <a:path w="320" h="3147">
                    <a:moveTo>
                      <a:pt x="86" y="2532"/>
                    </a:moveTo>
                    <a:lnTo>
                      <a:pt x="83" y="2601"/>
                    </a:lnTo>
                    <a:lnTo>
                      <a:pt x="152" y="2604"/>
                    </a:lnTo>
                    <a:lnTo>
                      <a:pt x="155" y="2535"/>
                    </a:lnTo>
                    <a:lnTo>
                      <a:pt x="86" y="25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99" name="Freeform 134">
                <a:extLst>
                  <a:ext uri="{FF2B5EF4-FFF2-40B4-BE49-F238E27FC236}">
                    <a16:creationId xmlns:a16="http://schemas.microsoft.com/office/drawing/2014/main" id="{98E55CC8-324E-48D9-885E-A7521DAD136E}"/>
                  </a:ext>
                </a:extLst>
              </p:cNvPr>
              <p:cNvSpPr>
                <a:spLocks/>
              </p:cNvSpPr>
              <p:nvPr/>
            </p:nvSpPr>
            <p:spPr bwMode="auto">
              <a:xfrm>
                <a:off x="7189" y="4062"/>
                <a:ext cx="320" cy="3147"/>
              </a:xfrm>
              <a:custGeom>
                <a:avLst/>
                <a:gdLst>
                  <a:gd name="T0" fmla="*/ 80 w 320"/>
                  <a:gd name="T1" fmla="*/ 2671 h 3147"/>
                  <a:gd name="T2" fmla="*/ 77 w 320"/>
                  <a:gd name="T3" fmla="*/ 2740 h 3147"/>
                  <a:gd name="T4" fmla="*/ 147 w 320"/>
                  <a:gd name="T5" fmla="*/ 2743 h 3147"/>
                  <a:gd name="T6" fmla="*/ 149 w 320"/>
                  <a:gd name="T7" fmla="*/ 2674 h 3147"/>
                  <a:gd name="T8" fmla="*/ 80 w 320"/>
                  <a:gd name="T9" fmla="*/ 2671 h 3147"/>
                </a:gdLst>
                <a:ahLst/>
                <a:cxnLst>
                  <a:cxn ang="0">
                    <a:pos x="T0" y="T1"/>
                  </a:cxn>
                  <a:cxn ang="0">
                    <a:pos x="T2" y="T3"/>
                  </a:cxn>
                  <a:cxn ang="0">
                    <a:pos x="T4" y="T5"/>
                  </a:cxn>
                  <a:cxn ang="0">
                    <a:pos x="T6" y="T7"/>
                  </a:cxn>
                  <a:cxn ang="0">
                    <a:pos x="T8" y="T9"/>
                  </a:cxn>
                </a:cxnLst>
                <a:rect l="0" t="0" r="r" b="b"/>
                <a:pathLst>
                  <a:path w="320" h="3147">
                    <a:moveTo>
                      <a:pt x="80" y="2671"/>
                    </a:moveTo>
                    <a:lnTo>
                      <a:pt x="77" y="2740"/>
                    </a:lnTo>
                    <a:lnTo>
                      <a:pt x="147" y="2743"/>
                    </a:lnTo>
                    <a:lnTo>
                      <a:pt x="149" y="2674"/>
                    </a:lnTo>
                    <a:lnTo>
                      <a:pt x="80" y="26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0" name="Freeform 135">
                <a:extLst>
                  <a:ext uri="{FF2B5EF4-FFF2-40B4-BE49-F238E27FC236}">
                    <a16:creationId xmlns:a16="http://schemas.microsoft.com/office/drawing/2014/main" id="{B6850CC5-0310-464F-B3EA-7B4E39D9500E}"/>
                  </a:ext>
                </a:extLst>
              </p:cNvPr>
              <p:cNvSpPr>
                <a:spLocks/>
              </p:cNvSpPr>
              <p:nvPr/>
            </p:nvSpPr>
            <p:spPr bwMode="auto">
              <a:xfrm>
                <a:off x="7189" y="4062"/>
                <a:ext cx="320" cy="3147"/>
              </a:xfrm>
              <a:custGeom>
                <a:avLst/>
                <a:gdLst>
                  <a:gd name="T0" fmla="*/ 74 w 320"/>
                  <a:gd name="T1" fmla="*/ 2810 h 3147"/>
                  <a:gd name="T2" fmla="*/ 72 w 320"/>
                  <a:gd name="T3" fmla="*/ 2879 h 3147"/>
                  <a:gd name="T4" fmla="*/ 141 w 320"/>
                  <a:gd name="T5" fmla="*/ 2882 h 3147"/>
                  <a:gd name="T6" fmla="*/ 144 w 320"/>
                  <a:gd name="T7" fmla="*/ 2812 h 3147"/>
                  <a:gd name="T8" fmla="*/ 74 w 320"/>
                  <a:gd name="T9" fmla="*/ 2810 h 3147"/>
                </a:gdLst>
                <a:ahLst/>
                <a:cxnLst>
                  <a:cxn ang="0">
                    <a:pos x="T0" y="T1"/>
                  </a:cxn>
                  <a:cxn ang="0">
                    <a:pos x="T2" y="T3"/>
                  </a:cxn>
                  <a:cxn ang="0">
                    <a:pos x="T4" y="T5"/>
                  </a:cxn>
                  <a:cxn ang="0">
                    <a:pos x="T6" y="T7"/>
                  </a:cxn>
                  <a:cxn ang="0">
                    <a:pos x="T8" y="T9"/>
                  </a:cxn>
                </a:cxnLst>
                <a:rect l="0" t="0" r="r" b="b"/>
                <a:pathLst>
                  <a:path w="320" h="3147">
                    <a:moveTo>
                      <a:pt x="74" y="2810"/>
                    </a:moveTo>
                    <a:lnTo>
                      <a:pt x="72" y="2879"/>
                    </a:lnTo>
                    <a:lnTo>
                      <a:pt x="141" y="2882"/>
                    </a:lnTo>
                    <a:lnTo>
                      <a:pt x="144" y="2812"/>
                    </a:lnTo>
                    <a:lnTo>
                      <a:pt x="74" y="28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1" name="Freeform 136">
                <a:extLst>
                  <a:ext uri="{FF2B5EF4-FFF2-40B4-BE49-F238E27FC236}">
                    <a16:creationId xmlns:a16="http://schemas.microsoft.com/office/drawing/2014/main" id="{12AD214B-6A72-4633-9338-0E9EE05CF2CD}"/>
                  </a:ext>
                </a:extLst>
              </p:cNvPr>
              <p:cNvSpPr>
                <a:spLocks/>
              </p:cNvSpPr>
              <p:nvPr/>
            </p:nvSpPr>
            <p:spPr bwMode="auto">
              <a:xfrm>
                <a:off x="7189" y="4062"/>
                <a:ext cx="320" cy="3147"/>
              </a:xfrm>
              <a:custGeom>
                <a:avLst/>
                <a:gdLst>
                  <a:gd name="T0" fmla="*/ 0 w 320"/>
                  <a:gd name="T1" fmla="*/ 2932 h 3147"/>
                  <a:gd name="T2" fmla="*/ 94 w 320"/>
                  <a:gd name="T3" fmla="*/ 3146 h 3147"/>
                  <a:gd name="T4" fmla="*/ 189 w 320"/>
                  <a:gd name="T5" fmla="*/ 2974 h 3147"/>
                  <a:gd name="T6" fmla="*/ 136 w 320"/>
                  <a:gd name="T7" fmla="*/ 2974 h 3147"/>
                  <a:gd name="T8" fmla="*/ 66 w 320"/>
                  <a:gd name="T9" fmla="*/ 2971 h 3147"/>
                  <a:gd name="T10" fmla="*/ 69 w 320"/>
                  <a:gd name="T11" fmla="*/ 2949 h 3147"/>
                  <a:gd name="T12" fmla="*/ 203 w 320"/>
                  <a:gd name="T13" fmla="*/ 2949 h 3147"/>
                  <a:gd name="T14" fmla="*/ 208 w 320"/>
                  <a:gd name="T15" fmla="*/ 2940 h 3147"/>
                  <a:gd name="T16" fmla="*/ 0 w 320"/>
                  <a:gd name="T17" fmla="*/ 2932 h 3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3147">
                    <a:moveTo>
                      <a:pt x="0" y="2932"/>
                    </a:moveTo>
                    <a:lnTo>
                      <a:pt x="94" y="3146"/>
                    </a:lnTo>
                    <a:lnTo>
                      <a:pt x="189" y="2974"/>
                    </a:lnTo>
                    <a:lnTo>
                      <a:pt x="136" y="2974"/>
                    </a:lnTo>
                    <a:lnTo>
                      <a:pt x="66" y="2971"/>
                    </a:lnTo>
                    <a:lnTo>
                      <a:pt x="69" y="2949"/>
                    </a:lnTo>
                    <a:lnTo>
                      <a:pt x="203" y="2949"/>
                    </a:lnTo>
                    <a:lnTo>
                      <a:pt x="208" y="2940"/>
                    </a:lnTo>
                    <a:lnTo>
                      <a:pt x="0" y="29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2" name="Freeform 137">
                <a:extLst>
                  <a:ext uri="{FF2B5EF4-FFF2-40B4-BE49-F238E27FC236}">
                    <a16:creationId xmlns:a16="http://schemas.microsoft.com/office/drawing/2014/main" id="{A43954DF-FD07-4D40-B295-F286B8F72E07}"/>
                  </a:ext>
                </a:extLst>
              </p:cNvPr>
              <p:cNvSpPr>
                <a:spLocks/>
              </p:cNvSpPr>
              <p:nvPr/>
            </p:nvSpPr>
            <p:spPr bwMode="auto">
              <a:xfrm>
                <a:off x="7189" y="4062"/>
                <a:ext cx="320" cy="3147"/>
              </a:xfrm>
              <a:custGeom>
                <a:avLst/>
                <a:gdLst>
                  <a:gd name="T0" fmla="*/ 69 w 320"/>
                  <a:gd name="T1" fmla="*/ 2949 h 3147"/>
                  <a:gd name="T2" fmla="*/ 66 w 320"/>
                  <a:gd name="T3" fmla="*/ 2971 h 3147"/>
                  <a:gd name="T4" fmla="*/ 136 w 320"/>
                  <a:gd name="T5" fmla="*/ 2974 h 3147"/>
                  <a:gd name="T6" fmla="*/ 138 w 320"/>
                  <a:gd name="T7" fmla="*/ 2951 h 3147"/>
                  <a:gd name="T8" fmla="*/ 69 w 320"/>
                  <a:gd name="T9" fmla="*/ 2949 h 3147"/>
                </a:gdLst>
                <a:ahLst/>
                <a:cxnLst>
                  <a:cxn ang="0">
                    <a:pos x="T0" y="T1"/>
                  </a:cxn>
                  <a:cxn ang="0">
                    <a:pos x="T2" y="T3"/>
                  </a:cxn>
                  <a:cxn ang="0">
                    <a:pos x="T4" y="T5"/>
                  </a:cxn>
                  <a:cxn ang="0">
                    <a:pos x="T6" y="T7"/>
                  </a:cxn>
                  <a:cxn ang="0">
                    <a:pos x="T8" y="T9"/>
                  </a:cxn>
                </a:cxnLst>
                <a:rect l="0" t="0" r="r" b="b"/>
                <a:pathLst>
                  <a:path w="320" h="3147">
                    <a:moveTo>
                      <a:pt x="69" y="2949"/>
                    </a:moveTo>
                    <a:lnTo>
                      <a:pt x="66" y="2971"/>
                    </a:lnTo>
                    <a:lnTo>
                      <a:pt x="136" y="2974"/>
                    </a:lnTo>
                    <a:lnTo>
                      <a:pt x="138" y="2951"/>
                    </a:lnTo>
                    <a:lnTo>
                      <a:pt x="69" y="29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203" name="Freeform 138">
                <a:extLst>
                  <a:ext uri="{FF2B5EF4-FFF2-40B4-BE49-F238E27FC236}">
                    <a16:creationId xmlns:a16="http://schemas.microsoft.com/office/drawing/2014/main" id="{F38163F1-52AB-42C4-9AE2-33BB9172F81D}"/>
                  </a:ext>
                </a:extLst>
              </p:cNvPr>
              <p:cNvSpPr>
                <a:spLocks/>
              </p:cNvSpPr>
              <p:nvPr/>
            </p:nvSpPr>
            <p:spPr bwMode="auto">
              <a:xfrm>
                <a:off x="7189" y="4062"/>
                <a:ext cx="320" cy="3147"/>
              </a:xfrm>
              <a:custGeom>
                <a:avLst/>
                <a:gdLst>
                  <a:gd name="T0" fmla="*/ 203 w 320"/>
                  <a:gd name="T1" fmla="*/ 2949 h 3147"/>
                  <a:gd name="T2" fmla="*/ 69 w 320"/>
                  <a:gd name="T3" fmla="*/ 2949 h 3147"/>
                  <a:gd name="T4" fmla="*/ 138 w 320"/>
                  <a:gd name="T5" fmla="*/ 2951 h 3147"/>
                  <a:gd name="T6" fmla="*/ 136 w 320"/>
                  <a:gd name="T7" fmla="*/ 2974 h 3147"/>
                  <a:gd name="T8" fmla="*/ 189 w 320"/>
                  <a:gd name="T9" fmla="*/ 2974 h 3147"/>
                  <a:gd name="T10" fmla="*/ 203 w 320"/>
                  <a:gd name="T11" fmla="*/ 2949 h 3147"/>
                </a:gdLst>
                <a:ahLst/>
                <a:cxnLst>
                  <a:cxn ang="0">
                    <a:pos x="T0" y="T1"/>
                  </a:cxn>
                  <a:cxn ang="0">
                    <a:pos x="T2" y="T3"/>
                  </a:cxn>
                  <a:cxn ang="0">
                    <a:pos x="T4" y="T5"/>
                  </a:cxn>
                  <a:cxn ang="0">
                    <a:pos x="T6" y="T7"/>
                  </a:cxn>
                  <a:cxn ang="0">
                    <a:pos x="T8" y="T9"/>
                  </a:cxn>
                  <a:cxn ang="0">
                    <a:pos x="T10" y="T11"/>
                  </a:cxn>
                </a:cxnLst>
                <a:rect l="0" t="0" r="r" b="b"/>
                <a:pathLst>
                  <a:path w="320" h="3147">
                    <a:moveTo>
                      <a:pt x="203" y="2949"/>
                    </a:moveTo>
                    <a:lnTo>
                      <a:pt x="69" y="2949"/>
                    </a:lnTo>
                    <a:lnTo>
                      <a:pt x="138" y="2951"/>
                    </a:lnTo>
                    <a:lnTo>
                      <a:pt x="136" y="2974"/>
                    </a:lnTo>
                    <a:lnTo>
                      <a:pt x="189" y="2974"/>
                    </a:lnTo>
                    <a:lnTo>
                      <a:pt x="203" y="29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grpSp>
        <p:sp>
          <p:nvSpPr>
            <p:cNvPr id="65" name="Freeform 139">
              <a:extLst>
                <a:ext uri="{FF2B5EF4-FFF2-40B4-BE49-F238E27FC236}">
                  <a16:creationId xmlns:a16="http://schemas.microsoft.com/office/drawing/2014/main" id="{ABC09AF9-0E6D-4DBB-90BE-84BA2C57A71D}"/>
                </a:ext>
              </a:extLst>
            </p:cNvPr>
            <p:cNvSpPr>
              <a:spLocks/>
            </p:cNvSpPr>
            <p:nvPr/>
          </p:nvSpPr>
          <p:spPr bwMode="auto">
            <a:xfrm>
              <a:off x="7370" y="4234"/>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6" name="Freeform 140">
              <a:extLst>
                <a:ext uri="{FF2B5EF4-FFF2-40B4-BE49-F238E27FC236}">
                  <a16:creationId xmlns:a16="http://schemas.microsoft.com/office/drawing/2014/main" id="{B3CB8766-9A6C-4DDC-AC8B-7109A6998612}"/>
                </a:ext>
              </a:extLst>
            </p:cNvPr>
            <p:cNvSpPr>
              <a:spLocks/>
            </p:cNvSpPr>
            <p:nvPr/>
          </p:nvSpPr>
          <p:spPr bwMode="auto">
            <a:xfrm>
              <a:off x="7364" y="4373"/>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7" name="Freeform 141">
              <a:extLst>
                <a:ext uri="{FF2B5EF4-FFF2-40B4-BE49-F238E27FC236}">
                  <a16:creationId xmlns:a16="http://schemas.microsoft.com/office/drawing/2014/main" id="{84010FA0-388D-4CB3-9A95-6354C2A6A9CF}"/>
                </a:ext>
              </a:extLst>
            </p:cNvPr>
            <p:cNvSpPr>
              <a:spLocks/>
            </p:cNvSpPr>
            <p:nvPr/>
          </p:nvSpPr>
          <p:spPr bwMode="auto">
            <a:xfrm>
              <a:off x="7359" y="4512"/>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8" name="Freeform 142">
              <a:extLst>
                <a:ext uri="{FF2B5EF4-FFF2-40B4-BE49-F238E27FC236}">
                  <a16:creationId xmlns:a16="http://schemas.microsoft.com/office/drawing/2014/main" id="{AB3920D0-458E-498F-AE9F-535B6A35DB8D}"/>
                </a:ext>
              </a:extLst>
            </p:cNvPr>
            <p:cNvSpPr>
              <a:spLocks/>
            </p:cNvSpPr>
            <p:nvPr/>
          </p:nvSpPr>
          <p:spPr bwMode="auto">
            <a:xfrm>
              <a:off x="7353" y="4651"/>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69" name="Freeform 143">
              <a:extLst>
                <a:ext uri="{FF2B5EF4-FFF2-40B4-BE49-F238E27FC236}">
                  <a16:creationId xmlns:a16="http://schemas.microsoft.com/office/drawing/2014/main" id="{FC75B66F-0357-4B0C-AB27-6A1608FDCBD5}"/>
                </a:ext>
              </a:extLst>
            </p:cNvPr>
            <p:cNvSpPr>
              <a:spLocks/>
            </p:cNvSpPr>
            <p:nvPr/>
          </p:nvSpPr>
          <p:spPr bwMode="auto">
            <a:xfrm>
              <a:off x="7348" y="4790"/>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0" name="Freeform 144">
              <a:extLst>
                <a:ext uri="{FF2B5EF4-FFF2-40B4-BE49-F238E27FC236}">
                  <a16:creationId xmlns:a16="http://schemas.microsoft.com/office/drawing/2014/main" id="{B1771BAB-10A1-4B38-8E7E-2A6354781C18}"/>
                </a:ext>
              </a:extLst>
            </p:cNvPr>
            <p:cNvSpPr>
              <a:spLocks/>
            </p:cNvSpPr>
            <p:nvPr/>
          </p:nvSpPr>
          <p:spPr bwMode="auto">
            <a:xfrm>
              <a:off x="7342" y="4929"/>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1" name="Freeform 145">
              <a:extLst>
                <a:ext uri="{FF2B5EF4-FFF2-40B4-BE49-F238E27FC236}">
                  <a16:creationId xmlns:a16="http://schemas.microsoft.com/office/drawing/2014/main" id="{1F287440-C0AA-41CF-B956-0B595B494B4F}"/>
                </a:ext>
              </a:extLst>
            </p:cNvPr>
            <p:cNvSpPr>
              <a:spLocks/>
            </p:cNvSpPr>
            <p:nvPr/>
          </p:nvSpPr>
          <p:spPr bwMode="auto">
            <a:xfrm>
              <a:off x="7337" y="5068"/>
              <a:ext cx="73" cy="73"/>
            </a:xfrm>
            <a:custGeom>
              <a:avLst/>
              <a:gdLst>
                <a:gd name="T0" fmla="*/ 72 w 73"/>
                <a:gd name="T1" fmla="*/ 2 h 73"/>
                <a:gd name="T2" fmla="*/ 72 w 73"/>
                <a:gd name="T3" fmla="*/ 2 h 73"/>
                <a:gd name="T4" fmla="*/ 66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6"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2" name="Freeform 146">
              <a:extLst>
                <a:ext uri="{FF2B5EF4-FFF2-40B4-BE49-F238E27FC236}">
                  <a16:creationId xmlns:a16="http://schemas.microsoft.com/office/drawing/2014/main" id="{AA9B7F53-5F2D-4C73-AA7C-A7F98A64BCE1}"/>
                </a:ext>
              </a:extLst>
            </p:cNvPr>
            <p:cNvSpPr>
              <a:spLocks/>
            </p:cNvSpPr>
            <p:nvPr/>
          </p:nvSpPr>
          <p:spPr bwMode="auto">
            <a:xfrm>
              <a:off x="7328" y="5206"/>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3" name="Freeform 147">
              <a:extLst>
                <a:ext uri="{FF2B5EF4-FFF2-40B4-BE49-F238E27FC236}">
                  <a16:creationId xmlns:a16="http://schemas.microsoft.com/office/drawing/2014/main" id="{7F874D63-EC8F-4B52-A3E4-E28A3019ED40}"/>
                </a:ext>
              </a:extLst>
            </p:cNvPr>
            <p:cNvSpPr>
              <a:spLocks/>
            </p:cNvSpPr>
            <p:nvPr/>
          </p:nvSpPr>
          <p:spPr bwMode="auto">
            <a:xfrm>
              <a:off x="7323" y="5345"/>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4" name="Freeform 148">
              <a:extLst>
                <a:ext uri="{FF2B5EF4-FFF2-40B4-BE49-F238E27FC236}">
                  <a16:creationId xmlns:a16="http://schemas.microsoft.com/office/drawing/2014/main" id="{37B5BCBB-39AC-4C0E-AF46-D682AE1DF1E3}"/>
                </a:ext>
              </a:extLst>
            </p:cNvPr>
            <p:cNvSpPr>
              <a:spLocks/>
            </p:cNvSpPr>
            <p:nvPr/>
          </p:nvSpPr>
          <p:spPr bwMode="auto">
            <a:xfrm>
              <a:off x="7317" y="5484"/>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5" name="Freeform 149">
              <a:extLst>
                <a:ext uri="{FF2B5EF4-FFF2-40B4-BE49-F238E27FC236}">
                  <a16:creationId xmlns:a16="http://schemas.microsoft.com/office/drawing/2014/main" id="{C526BA96-710E-4C19-B642-779830B8EB62}"/>
                </a:ext>
              </a:extLst>
            </p:cNvPr>
            <p:cNvSpPr>
              <a:spLocks/>
            </p:cNvSpPr>
            <p:nvPr/>
          </p:nvSpPr>
          <p:spPr bwMode="auto">
            <a:xfrm>
              <a:off x="7312" y="5623"/>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6" name="Freeform 150">
              <a:extLst>
                <a:ext uri="{FF2B5EF4-FFF2-40B4-BE49-F238E27FC236}">
                  <a16:creationId xmlns:a16="http://schemas.microsoft.com/office/drawing/2014/main" id="{F7CFD3CD-08C0-4099-9503-2378CA78F2FB}"/>
                </a:ext>
              </a:extLst>
            </p:cNvPr>
            <p:cNvSpPr>
              <a:spLocks/>
            </p:cNvSpPr>
            <p:nvPr/>
          </p:nvSpPr>
          <p:spPr bwMode="auto">
            <a:xfrm>
              <a:off x="7306" y="5762"/>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7" name="Freeform 151">
              <a:extLst>
                <a:ext uri="{FF2B5EF4-FFF2-40B4-BE49-F238E27FC236}">
                  <a16:creationId xmlns:a16="http://schemas.microsoft.com/office/drawing/2014/main" id="{806CED5E-BE33-4222-A538-1A8EB40476E4}"/>
                </a:ext>
              </a:extLst>
            </p:cNvPr>
            <p:cNvSpPr>
              <a:spLocks/>
            </p:cNvSpPr>
            <p:nvPr/>
          </p:nvSpPr>
          <p:spPr bwMode="auto">
            <a:xfrm>
              <a:off x="7300" y="5901"/>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8" name="Freeform 152">
              <a:extLst>
                <a:ext uri="{FF2B5EF4-FFF2-40B4-BE49-F238E27FC236}">
                  <a16:creationId xmlns:a16="http://schemas.microsoft.com/office/drawing/2014/main" id="{CEB27DF1-042A-4C17-A93D-B14925C1AEE8}"/>
                </a:ext>
              </a:extLst>
            </p:cNvPr>
            <p:cNvSpPr>
              <a:spLocks/>
            </p:cNvSpPr>
            <p:nvPr/>
          </p:nvSpPr>
          <p:spPr bwMode="auto">
            <a:xfrm>
              <a:off x="7295" y="6039"/>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79" name="Freeform 153">
              <a:extLst>
                <a:ext uri="{FF2B5EF4-FFF2-40B4-BE49-F238E27FC236}">
                  <a16:creationId xmlns:a16="http://schemas.microsoft.com/office/drawing/2014/main" id="{35D4E139-0333-4D31-9C4F-E7279D90F1D1}"/>
                </a:ext>
              </a:extLst>
            </p:cNvPr>
            <p:cNvSpPr>
              <a:spLocks/>
            </p:cNvSpPr>
            <p:nvPr/>
          </p:nvSpPr>
          <p:spPr bwMode="auto">
            <a:xfrm>
              <a:off x="7289" y="6178"/>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0" name="Freeform 154">
              <a:extLst>
                <a:ext uri="{FF2B5EF4-FFF2-40B4-BE49-F238E27FC236}">
                  <a16:creationId xmlns:a16="http://schemas.microsoft.com/office/drawing/2014/main" id="{D5E1B626-3CB5-40A7-AB05-619BBFC7552B}"/>
                </a:ext>
              </a:extLst>
            </p:cNvPr>
            <p:cNvSpPr>
              <a:spLocks/>
            </p:cNvSpPr>
            <p:nvPr/>
          </p:nvSpPr>
          <p:spPr bwMode="auto">
            <a:xfrm>
              <a:off x="7284" y="6317"/>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1" name="Freeform 155">
              <a:extLst>
                <a:ext uri="{FF2B5EF4-FFF2-40B4-BE49-F238E27FC236}">
                  <a16:creationId xmlns:a16="http://schemas.microsoft.com/office/drawing/2014/main" id="{1B27DEA4-0F0C-4CE5-A992-4058D1619AE7}"/>
                </a:ext>
              </a:extLst>
            </p:cNvPr>
            <p:cNvSpPr>
              <a:spLocks/>
            </p:cNvSpPr>
            <p:nvPr/>
          </p:nvSpPr>
          <p:spPr bwMode="auto">
            <a:xfrm>
              <a:off x="7278" y="6456"/>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2" name="Freeform 156">
              <a:extLst>
                <a:ext uri="{FF2B5EF4-FFF2-40B4-BE49-F238E27FC236}">
                  <a16:creationId xmlns:a16="http://schemas.microsoft.com/office/drawing/2014/main" id="{B9A351B7-06C0-4CB6-8802-ECFAFDCB1AAF}"/>
                </a:ext>
              </a:extLst>
            </p:cNvPr>
            <p:cNvSpPr>
              <a:spLocks/>
            </p:cNvSpPr>
            <p:nvPr/>
          </p:nvSpPr>
          <p:spPr bwMode="auto">
            <a:xfrm>
              <a:off x="7273" y="6595"/>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3" name="Freeform 157">
              <a:extLst>
                <a:ext uri="{FF2B5EF4-FFF2-40B4-BE49-F238E27FC236}">
                  <a16:creationId xmlns:a16="http://schemas.microsoft.com/office/drawing/2014/main" id="{42DC51C7-0B6E-49AB-9DF2-CD16068DDCAD}"/>
                </a:ext>
              </a:extLst>
            </p:cNvPr>
            <p:cNvSpPr>
              <a:spLocks/>
            </p:cNvSpPr>
            <p:nvPr/>
          </p:nvSpPr>
          <p:spPr bwMode="auto">
            <a:xfrm>
              <a:off x="7267" y="6734"/>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4" name="Freeform 158">
              <a:extLst>
                <a:ext uri="{FF2B5EF4-FFF2-40B4-BE49-F238E27FC236}">
                  <a16:creationId xmlns:a16="http://schemas.microsoft.com/office/drawing/2014/main" id="{B9B39D48-378E-4572-8009-9E5B5E0ADC95}"/>
                </a:ext>
              </a:extLst>
            </p:cNvPr>
            <p:cNvSpPr>
              <a:spLocks/>
            </p:cNvSpPr>
            <p:nvPr/>
          </p:nvSpPr>
          <p:spPr bwMode="auto">
            <a:xfrm>
              <a:off x="7262" y="6872"/>
              <a:ext cx="73" cy="73"/>
            </a:xfrm>
            <a:custGeom>
              <a:avLst/>
              <a:gdLst>
                <a:gd name="T0" fmla="*/ 72 w 73"/>
                <a:gd name="T1" fmla="*/ 2 h 73"/>
                <a:gd name="T2" fmla="*/ 72 w 73"/>
                <a:gd name="T3" fmla="*/ 2 h 73"/>
                <a:gd name="T4" fmla="*/ 69 w 73"/>
                <a:gd name="T5" fmla="*/ 72 h 73"/>
                <a:gd name="T6" fmla="*/ 0 w 73"/>
                <a:gd name="T7" fmla="*/ 69 h 73"/>
                <a:gd name="T8" fmla="*/ 2 w 73"/>
                <a:gd name="T9" fmla="*/ 0 h 73"/>
                <a:gd name="T10" fmla="*/ 72 w 73"/>
                <a:gd name="T11" fmla="*/ 2 h 73"/>
              </a:gdLst>
              <a:ahLst/>
              <a:cxnLst>
                <a:cxn ang="0">
                  <a:pos x="T0" y="T1"/>
                </a:cxn>
                <a:cxn ang="0">
                  <a:pos x="T2" y="T3"/>
                </a:cxn>
                <a:cxn ang="0">
                  <a:pos x="T4" y="T5"/>
                </a:cxn>
                <a:cxn ang="0">
                  <a:pos x="T6" y="T7"/>
                </a:cxn>
                <a:cxn ang="0">
                  <a:pos x="T8" y="T9"/>
                </a:cxn>
                <a:cxn ang="0">
                  <a:pos x="T10" y="T11"/>
                </a:cxn>
              </a:cxnLst>
              <a:rect l="0" t="0" r="r" b="b"/>
              <a:pathLst>
                <a:path w="73" h="73">
                  <a:moveTo>
                    <a:pt x="72" y="2"/>
                  </a:moveTo>
                  <a:lnTo>
                    <a:pt x="72" y="2"/>
                  </a:lnTo>
                  <a:lnTo>
                    <a:pt x="69" y="72"/>
                  </a:lnTo>
                  <a:lnTo>
                    <a:pt x="0" y="69"/>
                  </a:lnTo>
                  <a:lnTo>
                    <a:pt x="2" y="0"/>
                  </a:lnTo>
                  <a:lnTo>
                    <a:pt x="72" y="2"/>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5" name="Freeform 159">
              <a:extLst>
                <a:ext uri="{FF2B5EF4-FFF2-40B4-BE49-F238E27FC236}">
                  <a16:creationId xmlns:a16="http://schemas.microsoft.com/office/drawing/2014/main" id="{299A4389-9DC0-42B6-AE6D-763652E57CDC}"/>
                </a:ext>
              </a:extLst>
            </p:cNvPr>
            <p:cNvSpPr>
              <a:spLocks/>
            </p:cNvSpPr>
            <p:nvPr/>
          </p:nvSpPr>
          <p:spPr bwMode="auto">
            <a:xfrm>
              <a:off x="7256" y="7011"/>
              <a:ext cx="73" cy="25"/>
            </a:xfrm>
            <a:custGeom>
              <a:avLst/>
              <a:gdLst>
                <a:gd name="T0" fmla="*/ 72 w 73"/>
                <a:gd name="T1" fmla="*/ 2 h 25"/>
                <a:gd name="T2" fmla="*/ 72 w 73"/>
                <a:gd name="T3" fmla="*/ 2 h 25"/>
                <a:gd name="T4" fmla="*/ 69 w 73"/>
                <a:gd name="T5" fmla="*/ 24 h 25"/>
                <a:gd name="T6" fmla="*/ 0 w 73"/>
                <a:gd name="T7" fmla="*/ 22 h 25"/>
                <a:gd name="T8" fmla="*/ 2 w 73"/>
                <a:gd name="T9" fmla="*/ 0 h 25"/>
                <a:gd name="T10" fmla="*/ 72 w 73"/>
                <a:gd name="T11" fmla="*/ 2 h 25"/>
              </a:gdLst>
              <a:ahLst/>
              <a:cxnLst>
                <a:cxn ang="0">
                  <a:pos x="T0" y="T1"/>
                </a:cxn>
                <a:cxn ang="0">
                  <a:pos x="T2" y="T3"/>
                </a:cxn>
                <a:cxn ang="0">
                  <a:pos x="T4" y="T5"/>
                </a:cxn>
                <a:cxn ang="0">
                  <a:pos x="T6" y="T7"/>
                </a:cxn>
                <a:cxn ang="0">
                  <a:pos x="T8" y="T9"/>
                </a:cxn>
                <a:cxn ang="0">
                  <a:pos x="T10" y="T11"/>
                </a:cxn>
              </a:cxnLst>
              <a:rect l="0" t="0" r="r" b="b"/>
              <a:pathLst>
                <a:path w="73" h="25">
                  <a:moveTo>
                    <a:pt x="72" y="2"/>
                  </a:moveTo>
                  <a:lnTo>
                    <a:pt x="72" y="2"/>
                  </a:lnTo>
                  <a:lnTo>
                    <a:pt x="69" y="24"/>
                  </a:lnTo>
                  <a:lnTo>
                    <a:pt x="0" y="22"/>
                  </a:lnTo>
                  <a:lnTo>
                    <a:pt x="2" y="0"/>
                  </a:lnTo>
                  <a:lnTo>
                    <a:pt x="72" y="2"/>
                  </a:lnTo>
                  <a:close/>
                </a:path>
              </a:pathLst>
            </a:custGeom>
            <a:noFill/>
            <a:ln w="1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6" name="Freeform 160">
              <a:extLst>
                <a:ext uri="{FF2B5EF4-FFF2-40B4-BE49-F238E27FC236}">
                  <a16:creationId xmlns:a16="http://schemas.microsoft.com/office/drawing/2014/main" id="{4B748F5D-A6AB-4FEF-BD6B-6B2FF833B060}"/>
                </a:ext>
              </a:extLst>
            </p:cNvPr>
            <p:cNvSpPr>
              <a:spLocks/>
            </p:cNvSpPr>
            <p:nvPr/>
          </p:nvSpPr>
          <p:spPr bwMode="auto">
            <a:xfrm>
              <a:off x="7300" y="4062"/>
              <a:ext cx="209" cy="214"/>
            </a:xfrm>
            <a:custGeom>
              <a:avLst/>
              <a:gdLst>
                <a:gd name="T0" fmla="*/ 0 w 209"/>
                <a:gd name="T1" fmla="*/ 205 h 214"/>
                <a:gd name="T2" fmla="*/ 0 w 209"/>
                <a:gd name="T3" fmla="*/ 205 h 214"/>
                <a:gd name="T4" fmla="*/ 113 w 209"/>
                <a:gd name="T5" fmla="*/ 0 h 214"/>
                <a:gd name="T6" fmla="*/ 208 w 209"/>
                <a:gd name="T7" fmla="*/ 213 h 214"/>
                <a:gd name="T8" fmla="*/ 0 w 209"/>
                <a:gd name="T9" fmla="*/ 205 h 214"/>
              </a:gdLst>
              <a:ahLst/>
              <a:cxnLst>
                <a:cxn ang="0">
                  <a:pos x="T0" y="T1"/>
                </a:cxn>
                <a:cxn ang="0">
                  <a:pos x="T2" y="T3"/>
                </a:cxn>
                <a:cxn ang="0">
                  <a:pos x="T4" y="T5"/>
                </a:cxn>
                <a:cxn ang="0">
                  <a:pos x="T6" y="T7"/>
                </a:cxn>
                <a:cxn ang="0">
                  <a:pos x="T8" y="T9"/>
                </a:cxn>
              </a:cxnLst>
              <a:rect l="0" t="0" r="r" b="b"/>
              <a:pathLst>
                <a:path w="209" h="214">
                  <a:moveTo>
                    <a:pt x="0" y="205"/>
                  </a:moveTo>
                  <a:lnTo>
                    <a:pt x="0" y="205"/>
                  </a:lnTo>
                  <a:lnTo>
                    <a:pt x="113" y="0"/>
                  </a:lnTo>
                  <a:lnTo>
                    <a:pt x="208" y="213"/>
                  </a:lnTo>
                  <a:lnTo>
                    <a:pt x="0" y="205"/>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87" name="Freeform 161">
              <a:extLst>
                <a:ext uri="{FF2B5EF4-FFF2-40B4-BE49-F238E27FC236}">
                  <a16:creationId xmlns:a16="http://schemas.microsoft.com/office/drawing/2014/main" id="{7AF632F7-5BD5-432C-8DD1-06CD58DECE74}"/>
                </a:ext>
              </a:extLst>
            </p:cNvPr>
            <p:cNvSpPr>
              <a:spLocks/>
            </p:cNvSpPr>
            <p:nvPr/>
          </p:nvSpPr>
          <p:spPr bwMode="auto">
            <a:xfrm>
              <a:off x="7189" y="6995"/>
              <a:ext cx="209" cy="214"/>
            </a:xfrm>
            <a:custGeom>
              <a:avLst/>
              <a:gdLst>
                <a:gd name="T0" fmla="*/ 208 w 209"/>
                <a:gd name="T1" fmla="*/ 8 h 214"/>
                <a:gd name="T2" fmla="*/ 208 w 209"/>
                <a:gd name="T3" fmla="*/ 8 h 214"/>
                <a:gd name="T4" fmla="*/ 94 w 209"/>
                <a:gd name="T5" fmla="*/ 213 h 214"/>
                <a:gd name="T6" fmla="*/ 0 w 209"/>
                <a:gd name="T7" fmla="*/ 0 h 214"/>
                <a:gd name="T8" fmla="*/ 208 w 209"/>
                <a:gd name="T9" fmla="*/ 8 h 214"/>
              </a:gdLst>
              <a:ahLst/>
              <a:cxnLst>
                <a:cxn ang="0">
                  <a:pos x="T0" y="T1"/>
                </a:cxn>
                <a:cxn ang="0">
                  <a:pos x="T2" y="T3"/>
                </a:cxn>
                <a:cxn ang="0">
                  <a:pos x="T4" y="T5"/>
                </a:cxn>
                <a:cxn ang="0">
                  <a:pos x="T6" y="T7"/>
                </a:cxn>
                <a:cxn ang="0">
                  <a:pos x="T8" y="T9"/>
                </a:cxn>
              </a:cxnLst>
              <a:rect l="0" t="0" r="r" b="b"/>
              <a:pathLst>
                <a:path w="209" h="214">
                  <a:moveTo>
                    <a:pt x="208" y="8"/>
                  </a:moveTo>
                  <a:lnTo>
                    <a:pt x="208" y="8"/>
                  </a:lnTo>
                  <a:lnTo>
                    <a:pt x="94" y="213"/>
                  </a:lnTo>
                  <a:lnTo>
                    <a:pt x="0" y="0"/>
                  </a:lnTo>
                  <a:lnTo>
                    <a:pt x="208" y="8"/>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grpSp>
          <p:nvGrpSpPr>
            <p:cNvPr id="88" name="Group 87">
              <a:extLst>
                <a:ext uri="{FF2B5EF4-FFF2-40B4-BE49-F238E27FC236}">
                  <a16:creationId xmlns:a16="http://schemas.microsoft.com/office/drawing/2014/main" id="{8F1F945A-CC2A-4E19-BF68-1BCA5C31DD26}"/>
                </a:ext>
              </a:extLst>
            </p:cNvPr>
            <p:cNvGrpSpPr>
              <a:grpSpLocks/>
            </p:cNvGrpSpPr>
            <p:nvPr/>
          </p:nvGrpSpPr>
          <p:grpSpPr bwMode="auto">
            <a:xfrm>
              <a:off x="7281" y="1438"/>
              <a:ext cx="2759" cy="5771"/>
              <a:chOff x="7281" y="1438"/>
              <a:chExt cx="2759" cy="5771"/>
            </a:xfrm>
          </p:grpSpPr>
          <p:sp>
            <p:nvSpPr>
              <p:cNvPr id="128" name="Freeform 163">
                <a:extLst>
                  <a:ext uri="{FF2B5EF4-FFF2-40B4-BE49-F238E27FC236}">
                    <a16:creationId xmlns:a16="http://schemas.microsoft.com/office/drawing/2014/main" id="{B9CA2A06-78D2-40A7-A137-59C91EA78869}"/>
                  </a:ext>
                </a:extLst>
              </p:cNvPr>
              <p:cNvSpPr>
                <a:spLocks/>
              </p:cNvSpPr>
              <p:nvPr/>
            </p:nvSpPr>
            <p:spPr bwMode="auto">
              <a:xfrm>
                <a:off x="7281" y="1438"/>
                <a:ext cx="2759" cy="5771"/>
              </a:xfrm>
              <a:custGeom>
                <a:avLst/>
                <a:gdLst>
                  <a:gd name="T0" fmla="*/ 0 w 2759"/>
                  <a:gd name="T1" fmla="*/ 5537 h 5771"/>
                  <a:gd name="T2" fmla="*/ 2 w 2759"/>
                  <a:gd name="T3" fmla="*/ 5770 h 5771"/>
                  <a:gd name="T4" fmla="*/ 182 w 2759"/>
                  <a:gd name="T5" fmla="*/ 5628 h 5771"/>
                  <a:gd name="T6" fmla="*/ 108 w 2759"/>
                  <a:gd name="T7" fmla="*/ 5628 h 5771"/>
                  <a:gd name="T8" fmla="*/ 47 w 2759"/>
                  <a:gd name="T9" fmla="*/ 5598 h 5771"/>
                  <a:gd name="T10" fmla="*/ 62 w 2759"/>
                  <a:gd name="T11" fmla="*/ 5567 h 5771"/>
                  <a:gd name="T12" fmla="*/ 0 w 2759"/>
                  <a:gd name="T13" fmla="*/ 5537 h 5771"/>
                </a:gdLst>
                <a:ahLst/>
                <a:cxnLst>
                  <a:cxn ang="0">
                    <a:pos x="T0" y="T1"/>
                  </a:cxn>
                  <a:cxn ang="0">
                    <a:pos x="T2" y="T3"/>
                  </a:cxn>
                  <a:cxn ang="0">
                    <a:pos x="T4" y="T5"/>
                  </a:cxn>
                  <a:cxn ang="0">
                    <a:pos x="T6" y="T7"/>
                  </a:cxn>
                  <a:cxn ang="0">
                    <a:pos x="T8" y="T9"/>
                  </a:cxn>
                  <a:cxn ang="0">
                    <a:pos x="T10" y="T11"/>
                  </a:cxn>
                  <a:cxn ang="0">
                    <a:pos x="T12" y="T13"/>
                  </a:cxn>
                </a:cxnLst>
                <a:rect l="0" t="0" r="r" b="b"/>
                <a:pathLst>
                  <a:path w="2759" h="5771">
                    <a:moveTo>
                      <a:pt x="0" y="5537"/>
                    </a:moveTo>
                    <a:lnTo>
                      <a:pt x="2" y="5770"/>
                    </a:lnTo>
                    <a:lnTo>
                      <a:pt x="182" y="5628"/>
                    </a:lnTo>
                    <a:lnTo>
                      <a:pt x="108" y="5628"/>
                    </a:lnTo>
                    <a:lnTo>
                      <a:pt x="47" y="5598"/>
                    </a:lnTo>
                    <a:lnTo>
                      <a:pt x="62" y="5567"/>
                    </a:lnTo>
                    <a:lnTo>
                      <a:pt x="0" y="55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29" name="Freeform 164">
                <a:extLst>
                  <a:ext uri="{FF2B5EF4-FFF2-40B4-BE49-F238E27FC236}">
                    <a16:creationId xmlns:a16="http://schemas.microsoft.com/office/drawing/2014/main" id="{B22DA922-04A9-4DC3-B0FB-14A5D7E5905F}"/>
                  </a:ext>
                </a:extLst>
              </p:cNvPr>
              <p:cNvSpPr>
                <a:spLocks/>
              </p:cNvSpPr>
              <p:nvPr/>
            </p:nvSpPr>
            <p:spPr bwMode="auto">
              <a:xfrm>
                <a:off x="7281" y="1438"/>
                <a:ext cx="2759" cy="5771"/>
              </a:xfrm>
              <a:custGeom>
                <a:avLst/>
                <a:gdLst>
                  <a:gd name="T0" fmla="*/ 62 w 2759"/>
                  <a:gd name="T1" fmla="*/ 5567 h 5771"/>
                  <a:gd name="T2" fmla="*/ 47 w 2759"/>
                  <a:gd name="T3" fmla="*/ 5598 h 5771"/>
                  <a:gd name="T4" fmla="*/ 108 w 2759"/>
                  <a:gd name="T5" fmla="*/ 5628 h 5771"/>
                  <a:gd name="T6" fmla="*/ 123 w 2759"/>
                  <a:gd name="T7" fmla="*/ 5596 h 5771"/>
                  <a:gd name="T8" fmla="*/ 62 w 2759"/>
                  <a:gd name="T9" fmla="*/ 5567 h 5771"/>
                </a:gdLst>
                <a:ahLst/>
                <a:cxnLst>
                  <a:cxn ang="0">
                    <a:pos x="T0" y="T1"/>
                  </a:cxn>
                  <a:cxn ang="0">
                    <a:pos x="T2" y="T3"/>
                  </a:cxn>
                  <a:cxn ang="0">
                    <a:pos x="T4" y="T5"/>
                  </a:cxn>
                  <a:cxn ang="0">
                    <a:pos x="T6" y="T7"/>
                  </a:cxn>
                  <a:cxn ang="0">
                    <a:pos x="T8" y="T9"/>
                  </a:cxn>
                </a:cxnLst>
                <a:rect l="0" t="0" r="r" b="b"/>
                <a:pathLst>
                  <a:path w="2759" h="5771">
                    <a:moveTo>
                      <a:pt x="62" y="5567"/>
                    </a:moveTo>
                    <a:lnTo>
                      <a:pt x="47" y="5598"/>
                    </a:lnTo>
                    <a:lnTo>
                      <a:pt x="108" y="5628"/>
                    </a:lnTo>
                    <a:lnTo>
                      <a:pt x="123" y="5596"/>
                    </a:lnTo>
                    <a:lnTo>
                      <a:pt x="62" y="55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0" name="Freeform 165">
                <a:extLst>
                  <a:ext uri="{FF2B5EF4-FFF2-40B4-BE49-F238E27FC236}">
                    <a16:creationId xmlns:a16="http://schemas.microsoft.com/office/drawing/2014/main" id="{EF99EE98-7E0A-4741-A299-34FA1F332895}"/>
                  </a:ext>
                </a:extLst>
              </p:cNvPr>
              <p:cNvSpPr>
                <a:spLocks/>
              </p:cNvSpPr>
              <p:nvPr/>
            </p:nvSpPr>
            <p:spPr bwMode="auto">
              <a:xfrm>
                <a:off x="7281" y="1438"/>
                <a:ext cx="2759" cy="5771"/>
              </a:xfrm>
              <a:custGeom>
                <a:avLst/>
                <a:gdLst>
                  <a:gd name="T0" fmla="*/ 123 w 2759"/>
                  <a:gd name="T1" fmla="*/ 5596 h 5771"/>
                  <a:gd name="T2" fmla="*/ 108 w 2759"/>
                  <a:gd name="T3" fmla="*/ 5628 h 5771"/>
                  <a:gd name="T4" fmla="*/ 182 w 2759"/>
                  <a:gd name="T5" fmla="*/ 5628 h 5771"/>
                  <a:gd name="T6" fmla="*/ 185 w 2759"/>
                  <a:gd name="T7" fmla="*/ 5625 h 5771"/>
                  <a:gd name="T8" fmla="*/ 123 w 2759"/>
                  <a:gd name="T9" fmla="*/ 5596 h 5771"/>
                </a:gdLst>
                <a:ahLst/>
                <a:cxnLst>
                  <a:cxn ang="0">
                    <a:pos x="T0" y="T1"/>
                  </a:cxn>
                  <a:cxn ang="0">
                    <a:pos x="T2" y="T3"/>
                  </a:cxn>
                  <a:cxn ang="0">
                    <a:pos x="T4" y="T5"/>
                  </a:cxn>
                  <a:cxn ang="0">
                    <a:pos x="T6" y="T7"/>
                  </a:cxn>
                  <a:cxn ang="0">
                    <a:pos x="T8" y="T9"/>
                  </a:cxn>
                </a:cxnLst>
                <a:rect l="0" t="0" r="r" b="b"/>
                <a:pathLst>
                  <a:path w="2759" h="5771">
                    <a:moveTo>
                      <a:pt x="123" y="5596"/>
                    </a:moveTo>
                    <a:lnTo>
                      <a:pt x="108" y="5628"/>
                    </a:lnTo>
                    <a:lnTo>
                      <a:pt x="182" y="5628"/>
                    </a:lnTo>
                    <a:lnTo>
                      <a:pt x="185" y="5625"/>
                    </a:lnTo>
                    <a:lnTo>
                      <a:pt x="123" y="55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1" name="Freeform 166">
                <a:extLst>
                  <a:ext uri="{FF2B5EF4-FFF2-40B4-BE49-F238E27FC236}">
                    <a16:creationId xmlns:a16="http://schemas.microsoft.com/office/drawing/2014/main" id="{BC9ED3CB-8454-4F4F-8B7E-4CEE82EA74D2}"/>
                  </a:ext>
                </a:extLst>
              </p:cNvPr>
              <p:cNvSpPr>
                <a:spLocks/>
              </p:cNvSpPr>
              <p:nvPr/>
            </p:nvSpPr>
            <p:spPr bwMode="auto">
              <a:xfrm>
                <a:off x="7281" y="1438"/>
                <a:ext cx="2759" cy="5771"/>
              </a:xfrm>
              <a:custGeom>
                <a:avLst/>
                <a:gdLst>
                  <a:gd name="T0" fmla="*/ 77 w 2759"/>
                  <a:gd name="T1" fmla="*/ 5537 h 5771"/>
                  <a:gd name="T2" fmla="*/ 62 w 2759"/>
                  <a:gd name="T3" fmla="*/ 5567 h 5771"/>
                  <a:gd name="T4" fmla="*/ 123 w 2759"/>
                  <a:gd name="T5" fmla="*/ 5596 h 5771"/>
                  <a:gd name="T6" fmla="*/ 138 w 2759"/>
                  <a:gd name="T7" fmla="*/ 5564 h 5771"/>
                  <a:gd name="T8" fmla="*/ 77 w 2759"/>
                  <a:gd name="T9" fmla="*/ 5537 h 5771"/>
                </a:gdLst>
                <a:ahLst/>
                <a:cxnLst>
                  <a:cxn ang="0">
                    <a:pos x="T0" y="T1"/>
                  </a:cxn>
                  <a:cxn ang="0">
                    <a:pos x="T2" y="T3"/>
                  </a:cxn>
                  <a:cxn ang="0">
                    <a:pos x="T4" y="T5"/>
                  </a:cxn>
                  <a:cxn ang="0">
                    <a:pos x="T6" y="T7"/>
                  </a:cxn>
                  <a:cxn ang="0">
                    <a:pos x="T8" y="T9"/>
                  </a:cxn>
                </a:cxnLst>
                <a:rect l="0" t="0" r="r" b="b"/>
                <a:pathLst>
                  <a:path w="2759" h="5771">
                    <a:moveTo>
                      <a:pt x="77" y="5537"/>
                    </a:moveTo>
                    <a:lnTo>
                      <a:pt x="62" y="5567"/>
                    </a:lnTo>
                    <a:lnTo>
                      <a:pt x="123" y="5596"/>
                    </a:lnTo>
                    <a:lnTo>
                      <a:pt x="138" y="5564"/>
                    </a:lnTo>
                    <a:lnTo>
                      <a:pt x="77" y="55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2" name="Freeform 167">
                <a:extLst>
                  <a:ext uri="{FF2B5EF4-FFF2-40B4-BE49-F238E27FC236}">
                    <a16:creationId xmlns:a16="http://schemas.microsoft.com/office/drawing/2014/main" id="{08B17710-DC3B-40DC-BF42-5A7061D84B59}"/>
                  </a:ext>
                </a:extLst>
              </p:cNvPr>
              <p:cNvSpPr>
                <a:spLocks/>
              </p:cNvSpPr>
              <p:nvPr/>
            </p:nvSpPr>
            <p:spPr bwMode="auto">
              <a:xfrm>
                <a:off x="7281" y="1438"/>
                <a:ext cx="2759" cy="5771"/>
              </a:xfrm>
              <a:custGeom>
                <a:avLst/>
                <a:gdLst>
                  <a:gd name="T0" fmla="*/ 136 w 2759"/>
                  <a:gd name="T1" fmla="*/ 5409 h 5771"/>
                  <a:gd name="T2" fmla="*/ 105 w 2759"/>
                  <a:gd name="T3" fmla="*/ 5473 h 5771"/>
                  <a:gd name="T4" fmla="*/ 169 w 2759"/>
                  <a:gd name="T5" fmla="*/ 5503 h 5771"/>
                  <a:gd name="T6" fmla="*/ 199 w 2759"/>
                  <a:gd name="T7" fmla="*/ 5439 h 5771"/>
                  <a:gd name="T8" fmla="*/ 136 w 2759"/>
                  <a:gd name="T9" fmla="*/ 5409 h 5771"/>
                </a:gdLst>
                <a:ahLst/>
                <a:cxnLst>
                  <a:cxn ang="0">
                    <a:pos x="T0" y="T1"/>
                  </a:cxn>
                  <a:cxn ang="0">
                    <a:pos x="T2" y="T3"/>
                  </a:cxn>
                  <a:cxn ang="0">
                    <a:pos x="T4" y="T5"/>
                  </a:cxn>
                  <a:cxn ang="0">
                    <a:pos x="T6" y="T7"/>
                  </a:cxn>
                  <a:cxn ang="0">
                    <a:pos x="T8" y="T9"/>
                  </a:cxn>
                </a:cxnLst>
                <a:rect l="0" t="0" r="r" b="b"/>
                <a:pathLst>
                  <a:path w="2759" h="5771">
                    <a:moveTo>
                      <a:pt x="136" y="5409"/>
                    </a:moveTo>
                    <a:lnTo>
                      <a:pt x="105" y="5473"/>
                    </a:lnTo>
                    <a:lnTo>
                      <a:pt x="169" y="5503"/>
                    </a:lnTo>
                    <a:lnTo>
                      <a:pt x="199" y="5439"/>
                    </a:lnTo>
                    <a:lnTo>
                      <a:pt x="136" y="54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3" name="Freeform 168">
                <a:extLst>
                  <a:ext uri="{FF2B5EF4-FFF2-40B4-BE49-F238E27FC236}">
                    <a16:creationId xmlns:a16="http://schemas.microsoft.com/office/drawing/2014/main" id="{C9D2ED14-659C-4D8E-B0A1-09755B319A4D}"/>
                  </a:ext>
                </a:extLst>
              </p:cNvPr>
              <p:cNvSpPr>
                <a:spLocks/>
              </p:cNvSpPr>
              <p:nvPr/>
            </p:nvSpPr>
            <p:spPr bwMode="auto">
              <a:xfrm>
                <a:off x="7281" y="1438"/>
                <a:ext cx="2759" cy="5771"/>
              </a:xfrm>
              <a:custGeom>
                <a:avLst/>
                <a:gdLst>
                  <a:gd name="T0" fmla="*/ 197 w 2759"/>
                  <a:gd name="T1" fmla="*/ 5284 h 5771"/>
                  <a:gd name="T2" fmla="*/ 166 w 2759"/>
                  <a:gd name="T3" fmla="*/ 5348 h 5771"/>
                  <a:gd name="T4" fmla="*/ 230 w 2759"/>
                  <a:gd name="T5" fmla="*/ 5378 h 5771"/>
                  <a:gd name="T6" fmla="*/ 258 w 2759"/>
                  <a:gd name="T7" fmla="*/ 5314 h 5771"/>
                  <a:gd name="T8" fmla="*/ 197 w 2759"/>
                  <a:gd name="T9" fmla="*/ 5284 h 5771"/>
                </a:gdLst>
                <a:ahLst/>
                <a:cxnLst>
                  <a:cxn ang="0">
                    <a:pos x="T0" y="T1"/>
                  </a:cxn>
                  <a:cxn ang="0">
                    <a:pos x="T2" y="T3"/>
                  </a:cxn>
                  <a:cxn ang="0">
                    <a:pos x="T4" y="T5"/>
                  </a:cxn>
                  <a:cxn ang="0">
                    <a:pos x="T6" y="T7"/>
                  </a:cxn>
                  <a:cxn ang="0">
                    <a:pos x="T8" y="T9"/>
                  </a:cxn>
                </a:cxnLst>
                <a:rect l="0" t="0" r="r" b="b"/>
                <a:pathLst>
                  <a:path w="2759" h="5771">
                    <a:moveTo>
                      <a:pt x="197" y="5284"/>
                    </a:moveTo>
                    <a:lnTo>
                      <a:pt x="166" y="5348"/>
                    </a:lnTo>
                    <a:lnTo>
                      <a:pt x="230" y="5378"/>
                    </a:lnTo>
                    <a:lnTo>
                      <a:pt x="258" y="5314"/>
                    </a:lnTo>
                    <a:lnTo>
                      <a:pt x="197" y="52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4" name="Freeform 169">
                <a:extLst>
                  <a:ext uri="{FF2B5EF4-FFF2-40B4-BE49-F238E27FC236}">
                    <a16:creationId xmlns:a16="http://schemas.microsoft.com/office/drawing/2014/main" id="{94184F7D-38A9-4C42-82FF-6A59CF2F8758}"/>
                  </a:ext>
                </a:extLst>
              </p:cNvPr>
              <p:cNvSpPr>
                <a:spLocks/>
              </p:cNvSpPr>
              <p:nvPr/>
            </p:nvSpPr>
            <p:spPr bwMode="auto">
              <a:xfrm>
                <a:off x="7281" y="1438"/>
                <a:ext cx="2759" cy="5771"/>
              </a:xfrm>
              <a:custGeom>
                <a:avLst/>
                <a:gdLst>
                  <a:gd name="T0" fmla="*/ 255 w 2759"/>
                  <a:gd name="T1" fmla="*/ 5159 h 5771"/>
                  <a:gd name="T2" fmla="*/ 227 w 2759"/>
                  <a:gd name="T3" fmla="*/ 5223 h 5771"/>
                  <a:gd name="T4" fmla="*/ 288 w 2759"/>
                  <a:gd name="T5" fmla="*/ 5251 h 5771"/>
                  <a:gd name="T6" fmla="*/ 319 w 2759"/>
                  <a:gd name="T7" fmla="*/ 5190 h 5771"/>
                  <a:gd name="T8" fmla="*/ 255 w 2759"/>
                  <a:gd name="T9" fmla="*/ 5159 h 5771"/>
                </a:gdLst>
                <a:ahLst/>
                <a:cxnLst>
                  <a:cxn ang="0">
                    <a:pos x="T0" y="T1"/>
                  </a:cxn>
                  <a:cxn ang="0">
                    <a:pos x="T2" y="T3"/>
                  </a:cxn>
                  <a:cxn ang="0">
                    <a:pos x="T4" y="T5"/>
                  </a:cxn>
                  <a:cxn ang="0">
                    <a:pos x="T6" y="T7"/>
                  </a:cxn>
                  <a:cxn ang="0">
                    <a:pos x="T8" y="T9"/>
                  </a:cxn>
                </a:cxnLst>
                <a:rect l="0" t="0" r="r" b="b"/>
                <a:pathLst>
                  <a:path w="2759" h="5771">
                    <a:moveTo>
                      <a:pt x="255" y="5159"/>
                    </a:moveTo>
                    <a:lnTo>
                      <a:pt x="227" y="5223"/>
                    </a:lnTo>
                    <a:lnTo>
                      <a:pt x="288" y="5251"/>
                    </a:lnTo>
                    <a:lnTo>
                      <a:pt x="319" y="5190"/>
                    </a:lnTo>
                    <a:lnTo>
                      <a:pt x="255" y="51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5" name="Freeform 170">
                <a:extLst>
                  <a:ext uri="{FF2B5EF4-FFF2-40B4-BE49-F238E27FC236}">
                    <a16:creationId xmlns:a16="http://schemas.microsoft.com/office/drawing/2014/main" id="{2F15FE0C-3A27-4A0C-BD91-51B2C709731E}"/>
                  </a:ext>
                </a:extLst>
              </p:cNvPr>
              <p:cNvSpPr>
                <a:spLocks/>
              </p:cNvSpPr>
              <p:nvPr/>
            </p:nvSpPr>
            <p:spPr bwMode="auto">
              <a:xfrm>
                <a:off x="7281" y="1438"/>
                <a:ext cx="2759" cy="5771"/>
              </a:xfrm>
              <a:custGeom>
                <a:avLst/>
                <a:gdLst>
                  <a:gd name="T0" fmla="*/ 316 w 2759"/>
                  <a:gd name="T1" fmla="*/ 5034 h 5771"/>
                  <a:gd name="T2" fmla="*/ 285 w 2759"/>
                  <a:gd name="T3" fmla="*/ 5098 h 5771"/>
                  <a:gd name="T4" fmla="*/ 349 w 2759"/>
                  <a:gd name="T5" fmla="*/ 5126 h 5771"/>
                  <a:gd name="T6" fmla="*/ 377 w 2759"/>
                  <a:gd name="T7" fmla="*/ 5065 h 5771"/>
                  <a:gd name="T8" fmla="*/ 316 w 2759"/>
                  <a:gd name="T9" fmla="*/ 5034 h 5771"/>
                </a:gdLst>
                <a:ahLst/>
                <a:cxnLst>
                  <a:cxn ang="0">
                    <a:pos x="T0" y="T1"/>
                  </a:cxn>
                  <a:cxn ang="0">
                    <a:pos x="T2" y="T3"/>
                  </a:cxn>
                  <a:cxn ang="0">
                    <a:pos x="T4" y="T5"/>
                  </a:cxn>
                  <a:cxn ang="0">
                    <a:pos x="T6" y="T7"/>
                  </a:cxn>
                  <a:cxn ang="0">
                    <a:pos x="T8" y="T9"/>
                  </a:cxn>
                </a:cxnLst>
                <a:rect l="0" t="0" r="r" b="b"/>
                <a:pathLst>
                  <a:path w="2759" h="5771">
                    <a:moveTo>
                      <a:pt x="316" y="5034"/>
                    </a:moveTo>
                    <a:lnTo>
                      <a:pt x="285" y="5098"/>
                    </a:lnTo>
                    <a:lnTo>
                      <a:pt x="349" y="5126"/>
                    </a:lnTo>
                    <a:lnTo>
                      <a:pt x="377" y="5065"/>
                    </a:lnTo>
                    <a:lnTo>
                      <a:pt x="316" y="50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6" name="Freeform 171">
                <a:extLst>
                  <a:ext uri="{FF2B5EF4-FFF2-40B4-BE49-F238E27FC236}">
                    <a16:creationId xmlns:a16="http://schemas.microsoft.com/office/drawing/2014/main" id="{DFD45F95-F01F-4DA2-A177-6804D389036C}"/>
                  </a:ext>
                </a:extLst>
              </p:cNvPr>
              <p:cNvSpPr>
                <a:spLocks/>
              </p:cNvSpPr>
              <p:nvPr/>
            </p:nvSpPr>
            <p:spPr bwMode="auto">
              <a:xfrm>
                <a:off x="7281" y="1438"/>
                <a:ext cx="2759" cy="5771"/>
              </a:xfrm>
              <a:custGeom>
                <a:avLst/>
                <a:gdLst>
                  <a:gd name="T0" fmla="*/ 374 w 2759"/>
                  <a:gd name="T1" fmla="*/ 4909 h 5771"/>
                  <a:gd name="T2" fmla="*/ 346 w 2759"/>
                  <a:gd name="T3" fmla="*/ 4970 h 5771"/>
                  <a:gd name="T4" fmla="*/ 408 w 2759"/>
                  <a:gd name="T5" fmla="*/ 5001 h 5771"/>
                  <a:gd name="T6" fmla="*/ 438 w 2759"/>
                  <a:gd name="T7" fmla="*/ 4940 h 5771"/>
                  <a:gd name="T8" fmla="*/ 374 w 2759"/>
                  <a:gd name="T9" fmla="*/ 4909 h 5771"/>
                </a:gdLst>
                <a:ahLst/>
                <a:cxnLst>
                  <a:cxn ang="0">
                    <a:pos x="T0" y="T1"/>
                  </a:cxn>
                  <a:cxn ang="0">
                    <a:pos x="T2" y="T3"/>
                  </a:cxn>
                  <a:cxn ang="0">
                    <a:pos x="T4" y="T5"/>
                  </a:cxn>
                  <a:cxn ang="0">
                    <a:pos x="T6" y="T7"/>
                  </a:cxn>
                  <a:cxn ang="0">
                    <a:pos x="T8" y="T9"/>
                  </a:cxn>
                </a:cxnLst>
                <a:rect l="0" t="0" r="r" b="b"/>
                <a:pathLst>
                  <a:path w="2759" h="5771">
                    <a:moveTo>
                      <a:pt x="374" y="4909"/>
                    </a:moveTo>
                    <a:lnTo>
                      <a:pt x="346" y="4970"/>
                    </a:lnTo>
                    <a:lnTo>
                      <a:pt x="408" y="5001"/>
                    </a:lnTo>
                    <a:lnTo>
                      <a:pt x="438" y="4940"/>
                    </a:lnTo>
                    <a:lnTo>
                      <a:pt x="374" y="49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7" name="Freeform 172">
                <a:extLst>
                  <a:ext uri="{FF2B5EF4-FFF2-40B4-BE49-F238E27FC236}">
                    <a16:creationId xmlns:a16="http://schemas.microsoft.com/office/drawing/2014/main" id="{0F61A8E9-9CF3-4F71-830F-8D5005636B86}"/>
                  </a:ext>
                </a:extLst>
              </p:cNvPr>
              <p:cNvSpPr>
                <a:spLocks/>
              </p:cNvSpPr>
              <p:nvPr/>
            </p:nvSpPr>
            <p:spPr bwMode="auto">
              <a:xfrm>
                <a:off x="7281" y="1438"/>
                <a:ext cx="2759" cy="5771"/>
              </a:xfrm>
              <a:custGeom>
                <a:avLst/>
                <a:gdLst>
                  <a:gd name="T0" fmla="*/ 435 w 2759"/>
                  <a:gd name="T1" fmla="*/ 4784 h 5771"/>
                  <a:gd name="T2" fmla="*/ 405 w 2759"/>
                  <a:gd name="T3" fmla="*/ 4845 h 5771"/>
                  <a:gd name="T4" fmla="*/ 469 w 2759"/>
                  <a:gd name="T5" fmla="*/ 4876 h 5771"/>
                  <a:gd name="T6" fmla="*/ 496 w 2759"/>
                  <a:gd name="T7" fmla="*/ 4815 h 5771"/>
                  <a:gd name="T8" fmla="*/ 435 w 2759"/>
                  <a:gd name="T9" fmla="*/ 4784 h 5771"/>
                </a:gdLst>
                <a:ahLst/>
                <a:cxnLst>
                  <a:cxn ang="0">
                    <a:pos x="T0" y="T1"/>
                  </a:cxn>
                  <a:cxn ang="0">
                    <a:pos x="T2" y="T3"/>
                  </a:cxn>
                  <a:cxn ang="0">
                    <a:pos x="T4" y="T5"/>
                  </a:cxn>
                  <a:cxn ang="0">
                    <a:pos x="T6" y="T7"/>
                  </a:cxn>
                  <a:cxn ang="0">
                    <a:pos x="T8" y="T9"/>
                  </a:cxn>
                </a:cxnLst>
                <a:rect l="0" t="0" r="r" b="b"/>
                <a:pathLst>
                  <a:path w="2759" h="5771">
                    <a:moveTo>
                      <a:pt x="435" y="4784"/>
                    </a:moveTo>
                    <a:lnTo>
                      <a:pt x="405" y="4845"/>
                    </a:lnTo>
                    <a:lnTo>
                      <a:pt x="469" y="4876"/>
                    </a:lnTo>
                    <a:lnTo>
                      <a:pt x="496" y="4815"/>
                    </a:lnTo>
                    <a:lnTo>
                      <a:pt x="435" y="47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8" name="Freeform 173">
                <a:extLst>
                  <a:ext uri="{FF2B5EF4-FFF2-40B4-BE49-F238E27FC236}">
                    <a16:creationId xmlns:a16="http://schemas.microsoft.com/office/drawing/2014/main" id="{9148BB8C-56CF-4CC0-9A00-13028C050E68}"/>
                  </a:ext>
                </a:extLst>
              </p:cNvPr>
              <p:cNvSpPr>
                <a:spLocks/>
              </p:cNvSpPr>
              <p:nvPr/>
            </p:nvSpPr>
            <p:spPr bwMode="auto">
              <a:xfrm>
                <a:off x="7281" y="1438"/>
                <a:ext cx="2759" cy="5771"/>
              </a:xfrm>
              <a:custGeom>
                <a:avLst/>
                <a:gdLst>
                  <a:gd name="T0" fmla="*/ 494 w 2759"/>
                  <a:gd name="T1" fmla="*/ 4659 h 5771"/>
                  <a:gd name="T2" fmla="*/ 466 w 2759"/>
                  <a:gd name="T3" fmla="*/ 4720 h 5771"/>
                  <a:gd name="T4" fmla="*/ 527 w 2759"/>
                  <a:gd name="T5" fmla="*/ 4751 h 5771"/>
                  <a:gd name="T6" fmla="*/ 557 w 2759"/>
                  <a:gd name="T7" fmla="*/ 4687 h 5771"/>
                  <a:gd name="T8" fmla="*/ 494 w 2759"/>
                  <a:gd name="T9" fmla="*/ 4659 h 5771"/>
                </a:gdLst>
                <a:ahLst/>
                <a:cxnLst>
                  <a:cxn ang="0">
                    <a:pos x="T0" y="T1"/>
                  </a:cxn>
                  <a:cxn ang="0">
                    <a:pos x="T2" y="T3"/>
                  </a:cxn>
                  <a:cxn ang="0">
                    <a:pos x="T4" y="T5"/>
                  </a:cxn>
                  <a:cxn ang="0">
                    <a:pos x="T6" y="T7"/>
                  </a:cxn>
                  <a:cxn ang="0">
                    <a:pos x="T8" y="T9"/>
                  </a:cxn>
                </a:cxnLst>
                <a:rect l="0" t="0" r="r" b="b"/>
                <a:pathLst>
                  <a:path w="2759" h="5771">
                    <a:moveTo>
                      <a:pt x="494" y="4659"/>
                    </a:moveTo>
                    <a:lnTo>
                      <a:pt x="466" y="4720"/>
                    </a:lnTo>
                    <a:lnTo>
                      <a:pt x="527" y="4751"/>
                    </a:lnTo>
                    <a:lnTo>
                      <a:pt x="557" y="4687"/>
                    </a:lnTo>
                    <a:lnTo>
                      <a:pt x="494" y="46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39" name="Freeform 174">
                <a:extLst>
                  <a:ext uri="{FF2B5EF4-FFF2-40B4-BE49-F238E27FC236}">
                    <a16:creationId xmlns:a16="http://schemas.microsoft.com/office/drawing/2014/main" id="{494ADC42-0190-437E-BCDF-761554A81106}"/>
                  </a:ext>
                </a:extLst>
              </p:cNvPr>
              <p:cNvSpPr>
                <a:spLocks/>
              </p:cNvSpPr>
              <p:nvPr/>
            </p:nvSpPr>
            <p:spPr bwMode="auto">
              <a:xfrm>
                <a:off x="7281" y="1438"/>
                <a:ext cx="2759" cy="5771"/>
              </a:xfrm>
              <a:custGeom>
                <a:avLst/>
                <a:gdLst>
                  <a:gd name="T0" fmla="*/ 555 w 2759"/>
                  <a:gd name="T1" fmla="*/ 4534 h 5771"/>
                  <a:gd name="T2" fmla="*/ 524 w 2759"/>
                  <a:gd name="T3" fmla="*/ 4595 h 5771"/>
                  <a:gd name="T4" fmla="*/ 588 w 2759"/>
                  <a:gd name="T5" fmla="*/ 4626 h 5771"/>
                  <a:gd name="T6" fmla="*/ 618 w 2759"/>
                  <a:gd name="T7" fmla="*/ 4562 h 5771"/>
                  <a:gd name="T8" fmla="*/ 555 w 2759"/>
                  <a:gd name="T9" fmla="*/ 4534 h 5771"/>
                </a:gdLst>
                <a:ahLst/>
                <a:cxnLst>
                  <a:cxn ang="0">
                    <a:pos x="T0" y="T1"/>
                  </a:cxn>
                  <a:cxn ang="0">
                    <a:pos x="T2" y="T3"/>
                  </a:cxn>
                  <a:cxn ang="0">
                    <a:pos x="T4" y="T5"/>
                  </a:cxn>
                  <a:cxn ang="0">
                    <a:pos x="T6" y="T7"/>
                  </a:cxn>
                  <a:cxn ang="0">
                    <a:pos x="T8" y="T9"/>
                  </a:cxn>
                </a:cxnLst>
                <a:rect l="0" t="0" r="r" b="b"/>
                <a:pathLst>
                  <a:path w="2759" h="5771">
                    <a:moveTo>
                      <a:pt x="555" y="4534"/>
                    </a:moveTo>
                    <a:lnTo>
                      <a:pt x="524" y="4595"/>
                    </a:lnTo>
                    <a:lnTo>
                      <a:pt x="588" y="4626"/>
                    </a:lnTo>
                    <a:lnTo>
                      <a:pt x="618" y="4562"/>
                    </a:lnTo>
                    <a:lnTo>
                      <a:pt x="555" y="45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0" name="Freeform 175">
                <a:extLst>
                  <a:ext uri="{FF2B5EF4-FFF2-40B4-BE49-F238E27FC236}">
                    <a16:creationId xmlns:a16="http://schemas.microsoft.com/office/drawing/2014/main" id="{BCE5EE2D-2AFD-4801-BA58-019D5DB926D6}"/>
                  </a:ext>
                </a:extLst>
              </p:cNvPr>
              <p:cNvSpPr>
                <a:spLocks/>
              </p:cNvSpPr>
              <p:nvPr/>
            </p:nvSpPr>
            <p:spPr bwMode="auto">
              <a:xfrm>
                <a:off x="7281" y="1438"/>
                <a:ext cx="2759" cy="5771"/>
              </a:xfrm>
              <a:custGeom>
                <a:avLst/>
                <a:gdLst>
                  <a:gd name="T0" fmla="*/ 613 w 2759"/>
                  <a:gd name="T1" fmla="*/ 4406 h 5771"/>
                  <a:gd name="T2" fmla="*/ 585 w 2759"/>
                  <a:gd name="T3" fmla="*/ 4470 h 5771"/>
                  <a:gd name="T4" fmla="*/ 646 w 2759"/>
                  <a:gd name="T5" fmla="*/ 4501 h 5771"/>
                  <a:gd name="T6" fmla="*/ 677 w 2759"/>
                  <a:gd name="T7" fmla="*/ 4437 h 5771"/>
                  <a:gd name="T8" fmla="*/ 613 w 2759"/>
                  <a:gd name="T9" fmla="*/ 4406 h 5771"/>
                </a:gdLst>
                <a:ahLst/>
                <a:cxnLst>
                  <a:cxn ang="0">
                    <a:pos x="T0" y="T1"/>
                  </a:cxn>
                  <a:cxn ang="0">
                    <a:pos x="T2" y="T3"/>
                  </a:cxn>
                  <a:cxn ang="0">
                    <a:pos x="T4" y="T5"/>
                  </a:cxn>
                  <a:cxn ang="0">
                    <a:pos x="T6" y="T7"/>
                  </a:cxn>
                  <a:cxn ang="0">
                    <a:pos x="T8" y="T9"/>
                  </a:cxn>
                </a:cxnLst>
                <a:rect l="0" t="0" r="r" b="b"/>
                <a:pathLst>
                  <a:path w="2759" h="5771">
                    <a:moveTo>
                      <a:pt x="613" y="4406"/>
                    </a:moveTo>
                    <a:lnTo>
                      <a:pt x="585" y="4470"/>
                    </a:lnTo>
                    <a:lnTo>
                      <a:pt x="646" y="4501"/>
                    </a:lnTo>
                    <a:lnTo>
                      <a:pt x="677" y="4437"/>
                    </a:lnTo>
                    <a:lnTo>
                      <a:pt x="613" y="44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1" name="Freeform 176">
                <a:extLst>
                  <a:ext uri="{FF2B5EF4-FFF2-40B4-BE49-F238E27FC236}">
                    <a16:creationId xmlns:a16="http://schemas.microsoft.com/office/drawing/2014/main" id="{0AB9311C-AFCA-498E-BE43-CDFA587C2A92}"/>
                  </a:ext>
                </a:extLst>
              </p:cNvPr>
              <p:cNvSpPr>
                <a:spLocks/>
              </p:cNvSpPr>
              <p:nvPr/>
            </p:nvSpPr>
            <p:spPr bwMode="auto">
              <a:xfrm>
                <a:off x="7281" y="1438"/>
                <a:ext cx="2759" cy="5771"/>
              </a:xfrm>
              <a:custGeom>
                <a:avLst/>
                <a:gdLst>
                  <a:gd name="T0" fmla="*/ 674 w 2759"/>
                  <a:gd name="T1" fmla="*/ 4281 h 5771"/>
                  <a:gd name="T2" fmla="*/ 643 w 2759"/>
                  <a:gd name="T3" fmla="*/ 4345 h 5771"/>
                  <a:gd name="T4" fmla="*/ 707 w 2759"/>
                  <a:gd name="T5" fmla="*/ 4376 h 5771"/>
                  <a:gd name="T6" fmla="*/ 738 w 2759"/>
                  <a:gd name="T7" fmla="*/ 4312 h 5771"/>
                  <a:gd name="T8" fmla="*/ 674 w 2759"/>
                  <a:gd name="T9" fmla="*/ 4281 h 5771"/>
                </a:gdLst>
                <a:ahLst/>
                <a:cxnLst>
                  <a:cxn ang="0">
                    <a:pos x="T0" y="T1"/>
                  </a:cxn>
                  <a:cxn ang="0">
                    <a:pos x="T2" y="T3"/>
                  </a:cxn>
                  <a:cxn ang="0">
                    <a:pos x="T4" y="T5"/>
                  </a:cxn>
                  <a:cxn ang="0">
                    <a:pos x="T6" y="T7"/>
                  </a:cxn>
                  <a:cxn ang="0">
                    <a:pos x="T8" y="T9"/>
                  </a:cxn>
                </a:cxnLst>
                <a:rect l="0" t="0" r="r" b="b"/>
                <a:pathLst>
                  <a:path w="2759" h="5771">
                    <a:moveTo>
                      <a:pt x="674" y="4281"/>
                    </a:moveTo>
                    <a:lnTo>
                      <a:pt x="643" y="4345"/>
                    </a:lnTo>
                    <a:lnTo>
                      <a:pt x="707" y="4376"/>
                    </a:lnTo>
                    <a:lnTo>
                      <a:pt x="738" y="4312"/>
                    </a:lnTo>
                    <a:lnTo>
                      <a:pt x="674" y="42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2" name="Freeform 177">
                <a:extLst>
                  <a:ext uri="{FF2B5EF4-FFF2-40B4-BE49-F238E27FC236}">
                    <a16:creationId xmlns:a16="http://schemas.microsoft.com/office/drawing/2014/main" id="{9E46169D-4BAD-4CA3-A0C3-AC7FCC336E5F}"/>
                  </a:ext>
                </a:extLst>
              </p:cNvPr>
              <p:cNvSpPr>
                <a:spLocks/>
              </p:cNvSpPr>
              <p:nvPr/>
            </p:nvSpPr>
            <p:spPr bwMode="auto">
              <a:xfrm>
                <a:off x="7281" y="1438"/>
                <a:ext cx="2759" cy="5771"/>
              </a:xfrm>
              <a:custGeom>
                <a:avLst/>
                <a:gdLst>
                  <a:gd name="T0" fmla="*/ 735 w 2759"/>
                  <a:gd name="T1" fmla="*/ 4157 h 5771"/>
                  <a:gd name="T2" fmla="*/ 705 w 2759"/>
                  <a:gd name="T3" fmla="*/ 4220 h 5771"/>
                  <a:gd name="T4" fmla="*/ 766 w 2759"/>
                  <a:gd name="T5" fmla="*/ 4248 h 5771"/>
                  <a:gd name="T6" fmla="*/ 796 w 2759"/>
                  <a:gd name="T7" fmla="*/ 4187 h 5771"/>
                  <a:gd name="T8" fmla="*/ 735 w 2759"/>
                  <a:gd name="T9" fmla="*/ 4157 h 5771"/>
                </a:gdLst>
                <a:ahLst/>
                <a:cxnLst>
                  <a:cxn ang="0">
                    <a:pos x="T0" y="T1"/>
                  </a:cxn>
                  <a:cxn ang="0">
                    <a:pos x="T2" y="T3"/>
                  </a:cxn>
                  <a:cxn ang="0">
                    <a:pos x="T4" y="T5"/>
                  </a:cxn>
                  <a:cxn ang="0">
                    <a:pos x="T6" y="T7"/>
                  </a:cxn>
                  <a:cxn ang="0">
                    <a:pos x="T8" y="T9"/>
                  </a:cxn>
                </a:cxnLst>
                <a:rect l="0" t="0" r="r" b="b"/>
                <a:pathLst>
                  <a:path w="2759" h="5771">
                    <a:moveTo>
                      <a:pt x="735" y="4157"/>
                    </a:moveTo>
                    <a:lnTo>
                      <a:pt x="705" y="4220"/>
                    </a:lnTo>
                    <a:lnTo>
                      <a:pt x="766" y="4248"/>
                    </a:lnTo>
                    <a:lnTo>
                      <a:pt x="796" y="4187"/>
                    </a:lnTo>
                    <a:lnTo>
                      <a:pt x="735" y="41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3" name="Freeform 178">
                <a:extLst>
                  <a:ext uri="{FF2B5EF4-FFF2-40B4-BE49-F238E27FC236}">
                    <a16:creationId xmlns:a16="http://schemas.microsoft.com/office/drawing/2014/main" id="{0CC80A08-1A22-422D-A288-247E1D6EC010}"/>
                  </a:ext>
                </a:extLst>
              </p:cNvPr>
              <p:cNvSpPr>
                <a:spLocks/>
              </p:cNvSpPr>
              <p:nvPr/>
            </p:nvSpPr>
            <p:spPr bwMode="auto">
              <a:xfrm>
                <a:off x="7281" y="1438"/>
                <a:ext cx="2759" cy="5771"/>
              </a:xfrm>
              <a:custGeom>
                <a:avLst/>
                <a:gdLst>
                  <a:gd name="T0" fmla="*/ 793 w 2759"/>
                  <a:gd name="T1" fmla="*/ 4032 h 5771"/>
                  <a:gd name="T2" fmla="*/ 763 w 2759"/>
                  <a:gd name="T3" fmla="*/ 4095 h 5771"/>
                  <a:gd name="T4" fmla="*/ 827 w 2759"/>
                  <a:gd name="T5" fmla="*/ 4123 h 5771"/>
                  <a:gd name="T6" fmla="*/ 857 w 2759"/>
                  <a:gd name="T7" fmla="*/ 4062 h 5771"/>
                  <a:gd name="T8" fmla="*/ 793 w 2759"/>
                  <a:gd name="T9" fmla="*/ 4032 h 5771"/>
                </a:gdLst>
                <a:ahLst/>
                <a:cxnLst>
                  <a:cxn ang="0">
                    <a:pos x="T0" y="T1"/>
                  </a:cxn>
                  <a:cxn ang="0">
                    <a:pos x="T2" y="T3"/>
                  </a:cxn>
                  <a:cxn ang="0">
                    <a:pos x="T4" y="T5"/>
                  </a:cxn>
                  <a:cxn ang="0">
                    <a:pos x="T6" y="T7"/>
                  </a:cxn>
                  <a:cxn ang="0">
                    <a:pos x="T8" y="T9"/>
                  </a:cxn>
                </a:cxnLst>
                <a:rect l="0" t="0" r="r" b="b"/>
                <a:pathLst>
                  <a:path w="2759" h="5771">
                    <a:moveTo>
                      <a:pt x="793" y="4032"/>
                    </a:moveTo>
                    <a:lnTo>
                      <a:pt x="763" y="4095"/>
                    </a:lnTo>
                    <a:lnTo>
                      <a:pt x="827" y="4123"/>
                    </a:lnTo>
                    <a:lnTo>
                      <a:pt x="857" y="4062"/>
                    </a:lnTo>
                    <a:lnTo>
                      <a:pt x="793" y="40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4" name="Freeform 179">
                <a:extLst>
                  <a:ext uri="{FF2B5EF4-FFF2-40B4-BE49-F238E27FC236}">
                    <a16:creationId xmlns:a16="http://schemas.microsoft.com/office/drawing/2014/main" id="{122596B4-4509-4483-85EC-7D36BA128B9A}"/>
                  </a:ext>
                </a:extLst>
              </p:cNvPr>
              <p:cNvSpPr>
                <a:spLocks/>
              </p:cNvSpPr>
              <p:nvPr/>
            </p:nvSpPr>
            <p:spPr bwMode="auto">
              <a:xfrm>
                <a:off x="7281" y="1438"/>
                <a:ext cx="2759" cy="5771"/>
              </a:xfrm>
              <a:custGeom>
                <a:avLst/>
                <a:gdLst>
                  <a:gd name="T0" fmla="*/ 854 w 2759"/>
                  <a:gd name="T1" fmla="*/ 3907 h 5771"/>
                  <a:gd name="T2" fmla="*/ 824 w 2759"/>
                  <a:gd name="T3" fmla="*/ 3968 h 5771"/>
                  <a:gd name="T4" fmla="*/ 885 w 2759"/>
                  <a:gd name="T5" fmla="*/ 3998 h 5771"/>
                  <a:gd name="T6" fmla="*/ 915 w 2759"/>
                  <a:gd name="T7" fmla="*/ 3937 h 5771"/>
                  <a:gd name="T8" fmla="*/ 854 w 2759"/>
                  <a:gd name="T9" fmla="*/ 3907 h 5771"/>
                </a:gdLst>
                <a:ahLst/>
                <a:cxnLst>
                  <a:cxn ang="0">
                    <a:pos x="T0" y="T1"/>
                  </a:cxn>
                  <a:cxn ang="0">
                    <a:pos x="T2" y="T3"/>
                  </a:cxn>
                  <a:cxn ang="0">
                    <a:pos x="T4" y="T5"/>
                  </a:cxn>
                  <a:cxn ang="0">
                    <a:pos x="T6" y="T7"/>
                  </a:cxn>
                  <a:cxn ang="0">
                    <a:pos x="T8" y="T9"/>
                  </a:cxn>
                </a:cxnLst>
                <a:rect l="0" t="0" r="r" b="b"/>
                <a:pathLst>
                  <a:path w="2759" h="5771">
                    <a:moveTo>
                      <a:pt x="854" y="3907"/>
                    </a:moveTo>
                    <a:lnTo>
                      <a:pt x="824" y="3968"/>
                    </a:lnTo>
                    <a:lnTo>
                      <a:pt x="885" y="3998"/>
                    </a:lnTo>
                    <a:lnTo>
                      <a:pt x="915" y="3937"/>
                    </a:lnTo>
                    <a:lnTo>
                      <a:pt x="854" y="39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5" name="Freeform 180">
                <a:extLst>
                  <a:ext uri="{FF2B5EF4-FFF2-40B4-BE49-F238E27FC236}">
                    <a16:creationId xmlns:a16="http://schemas.microsoft.com/office/drawing/2014/main" id="{B0D75498-0583-49EB-BF0C-3324B7FA97BF}"/>
                  </a:ext>
                </a:extLst>
              </p:cNvPr>
              <p:cNvSpPr>
                <a:spLocks/>
              </p:cNvSpPr>
              <p:nvPr/>
            </p:nvSpPr>
            <p:spPr bwMode="auto">
              <a:xfrm>
                <a:off x="7281" y="1438"/>
                <a:ext cx="2759" cy="5771"/>
              </a:xfrm>
              <a:custGeom>
                <a:avLst/>
                <a:gdLst>
                  <a:gd name="T0" fmla="*/ 913 w 2759"/>
                  <a:gd name="T1" fmla="*/ 3782 h 5771"/>
                  <a:gd name="T2" fmla="*/ 882 w 2759"/>
                  <a:gd name="T3" fmla="*/ 3843 h 5771"/>
                  <a:gd name="T4" fmla="*/ 946 w 2759"/>
                  <a:gd name="T5" fmla="*/ 3873 h 5771"/>
                  <a:gd name="T6" fmla="*/ 977 w 2759"/>
                  <a:gd name="T7" fmla="*/ 3812 h 5771"/>
                  <a:gd name="T8" fmla="*/ 913 w 2759"/>
                  <a:gd name="T9" fmla="*/ 3782 h 5771"/>
                </a:gdLst>
                <a:ahLst/>
                <a:cxnLst>
                  <a:cxn ang="0">
                    <a:pos x="T0" y="T1"/>
                  </a:cxn>
                  <a:cxn ang="0">
                    <a:pos x="T2" y="T3"/>
                  </a:cxn>
                  <a:cxn ang="0">
                    <a:pos x="T4" y="T5"/>
                  </a:cxn>
                  <a:cxn ang="0">
                    <a:pos x="T6" y="T7"/>
                  </a:cxn>
                  <a:cxn ang="0">
                    <a:pos x="T8" y="T9"/>
                  </a:cxn>
                </a:cxnLst>
                <a:rect l="0" t="0" r="r" b="b"/>
                <a:pathLst>
                  <a:path w="2759" h="5771">
                    <a:moveTo>
                      <a:pt x="913" y="3782"/>
                    </a:moveTo>
                    <a:lnTo>
                      <a:pt x="882" y="3843"/>
                    </a:lnTo>
                    <a:lnTo>
                      <a:pt x="946" y="3873"/>
                    </a:lnTo>
                    <a:lnTo>
                      <a:pt x="977" y="3812"/>
                    </a:lnTo>
                    <a:lnTo>
                      <a:pt x="913" y="37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6" name="Freeform 181">
                <a:extLst>
                  <a:ext uri="{FF2B5EF4-FFF2-40B4-BE49-F238E27FC236}">
                    <a16:creationId xmlns:a16="http://schemas.microsoft.com/office/drawing/2014/main" id="{5A6FD975-597B-4320-9E60-4557AF357155}"/>
                  </a:ext>
                </a:extLst>
              </p:cNvPr>
              <p:cNvSpPr>
                <a:spLocks/>
              </p:cNvSpPr>
              <p:nvPr/>
            </p:nvSpPr>
            <p:spPr bwMode="auto">
              <a:xfrm>
                <a:off x="7281" y="1438"/>
                <a:ext cx="2759" cy="5771"/>
              </a:xfrm>
              <a:custGeom>
                <a:avLst/>
                <a:gdLst>
                  <a:gd name="T0" fmla="*/ 974 w 2759"/>
                  <a:gd name="T1" fmla="*/ 3657 h 5771"/>
                  <a:gd name="T2" fmla="*/ 943 w 2759"/>
                  <a:gd name="T3" fmla="*/ 3718 h 5771"/>
                  <a:gd name="T4" fmla="*/ 1004 w 2759"/>
                  <a:gd name="T5" fmla="*/ 3748 h 5771"/>
                  <a:gd name="T6" fmla="*/ 1035 w 2759"/>
                  <a:gd name="T7" fmla="*/ 3684 h 5771"/>
                  <a:gd name="T8" fmla="*/ 974 w 2759"/>
                  <a:gd name="T9" fmla="*/ 3657 h 5771"/>
                </a:gdLst>
                <a:ahLst/>
                <a:cxnLst>
                  <a:cxn ang="0">
                    <a:pos x="T0" y="T1"/>
                  </a:cxn>
                  <a:cxn ang="0">
                    <a:pos x="T2" y="T3"/>
                  </a:cxn>
                  <a:cxn ang="0">
                    <a:pos x="T4" y="T5"/>
                  </a:cxn>
                  <a:cxn ang="0">
                    <a:pos x="T6" y="T7"/>
                  </a:cxn>
                  <a:cxn ang="0">
                    <a:pos x="T8" y="T9"/>
                  </a:cxn>
                </a:cxnLst>
                <a:rect l="0" t="0" r="r" b="b"/>
                <a:pathLst>
                  <a:path w="2759" h="5771">
                    <a:moveTo>
                      <a:pt x="974" y="3657"/>
                    </a:moveTo>
                    <a:lnTo>
                      <a:pt x="943" y="3718"/>
                    </a:lnTo>
                    <a:lnTo>
                      <a:pt x="1004" y="3748"/>
                    </a:lnTo>
                    <a:lnTo>
                      <a:pt x="1035" y="3684"/>
                    </a:lnTo>
                    <a:lnTo>
                      <a:pt x="974" y="36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7" name="Freeform 182">
                <a:extLst>
                  <a:ext uri="{FF2B5EF4-FFF2-40B4-BE49-F238E27FC236}">
                    <a16:creationId xmlns:a16="http://schemas.microsoft.com/office/drawing/2014/main" id="{DA2D60C0-E2B0-415C-B47E-560F97147AFE}"/>
                  </a:ext>
                </a:extLst>
              </p:cNvPr>
              <p:cNvSpPr>
                <a:spLocks/>
              </p:cNvSpPr>
              <p:nvPr/>
            </p:nvSpPr>
            <p:spPr bwMode="auto">
              <a:xfrm>
                <a:off x="7281" y="1438"/>
                <a:ext cx="2759" cy="5771"/>
              </a:xfrm>
              <a:custGeom>
                <a:avLst/>
                <a:gdLst>
                  <a:gd name="T0" fmla="*/ 1032 w 2759"/>
                  <a:gd name="T1" fmla="*/ 3532 h 5771"/>
                  <a:gd name="T2" fmla="*/ 1002 w 2759"/>
                  <a:gd name="T3" fmla="*/ 3593 h 5771"/>
                  <a:gd name="T4" fmla="*/ 1065 w 2759"/>
                  <a:gd name="T5" fmla="*/ 3623 h 5771"/>
                  <a:gd name="T6" fmla="*/ 1096 w 2759"/>
                  <a:gd name="T7" fmla="*/ 3559 h 5771"/>
                  <a:gd name="T8" fmla="*/ 1032 w 2759"/>
                  <a:gd name="T9" fmla="*/ 3532 h 5771"/>
                </a:gdLst>
                <a:ahLst/>
                <a:cxnLst>
                  <a:cxn ang="0">
                    <a:pos x="T0" y="T1"/>
                  </a:cxn>
                  <a:cxn ang="0">
                    <a:pos x="T2" y="T3"/>
                  </a:cxn>
                  <a:cxn ang="0">
                    <a:pos x="T4" y="T5"/>
                  </a:cxn>
                  <a:cxn ang="0">
                    <a:pos x="T6" y="T7"/>
                  </a:cxn>
                  <a:cxn ang="0">
                    <a:pos x="T8" y="T9"/>
                  </a:cxn>
                </a:cxnLst>
                <a:rect l="0" t="0" r="r" b="b"/>
                <a:pathLst>
                  <a:path w="2759" h="5771">
                    <a:moveTo>
                      <a:pt x="1032" y="3532"/>
                    </a:moveTo>
                    <a:lnTo>
                      <a:pt x="1002" y="3593"/>
                    </a:lnTo>
                    <a:lnTo>
                      <a:pt x="1065" y="3623"/>
                    </a:lnTo>
                    <a:lnTo>
                      <a:pt x="1096" y="3559"/>
                    </a:lnTo>
                    <a:lnTo>
                      <a:pt x="1032" y="35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8" name="Freeform 183">
                <a:extLst>
                  <a:ext uri="{FF2B5EF4-FFF2-40B4-BE49-F238E27FC236}">
                    <a16:creationId xmlns:a16="http://schemas.microsoft.com/office/drawing/2014/main" id="{48EE60A3-361D-4E02-8A21-6B42E298DA08}"/>
                  </a:ext>
                </a:extLst>
              </p:cNvPr>
              <p:cNvSpPr>
                <a:spLocks/>
              </p:cNvSpPr>
              <p:nvPr/>
            </p:nvSpPr>
            <p:spPr bwMode="auto">
              <a:xfrm>
                <a:off x="7281" y="1438"/>
                <a:ext cx="2759" cy="5771"/>
              </a:xfrm>
              <a:custGeom>
                <a:avLst/>
                <a:gdLst>
                  <a:gd name="T0" fmla="*/ 1093 w 2759"/>
                  <a:gd name="T1" fmla="*/ 3404 h 5771"/>
                  <a:gd name="T2" fmla="*/ 1063 w 2759"/>
                  <a:gd name="T3" fmla="*/ 3468 h 5771"/>
                  <a:gd name="T4" fmla="*/ 1126 w 2759"/>
                  <a:gd name="T5" fmla="*/ 3498 h 5771"/>
                  <a:gd name="T6" fmla="*/ 1154 w 2759"/>
                  <a:gd name="T7" fmla="*/ 3435 h 5771"/>
                  <a:gd name="T8" fmla="*/ 1093 w 2759"/>
                  <a:gd name="T9" fmla="*/ 3404 h 5771"/>
                </a:gdLst>
                <a:ahLst/>
                <a:cxnLst>
                  <a:cxn ang="0">
                    <a:pos x="T0" y="T1"/>
                  </a:cxn>
                  <a:cxn ang="0">
                    <a:pos x="T2" y="T3"/>
                  </a:cxn>
                  <a:cxn ang="0">
                    <a:pos x="T4" y="T5"/>
                  </a:cxn>
                  <a:cxn ang="0">
                    <a:pos x="T6" y="T7"/>
                  </a:cxn>
                  <a:cxn ang="0">
                    <a:pos x="T8" y="T9"/>
                  </a:cxn>
                </a:cxnLst>
                <a:rect l="0" t="0" r="r" b="b"/>
                <a:pathLst>
                  <a:path w="2759" h="5771">
                    <a:moveTo>
                      <a:pt x="1093" y="3404"/>
                    </a:moveTo>
                    <a:lnTo>
                      <a:pt x="1063" y="3468"/>
                    </a:lnTo>
                    <a:lnTo>
                      <a:pt x="1126" y="3498"/>
                    </a:lnTo>
                    <a:lnTo>
                      <a:pt x="1154" y="3435"/>
                    </a:lnTo>
                    <a:lnTo>
                      <a:pt x="1093" y="34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49" name="Freeform 184">
                <a:extLst>
                  <a:ext uri="{FF2B5EF4-FFF2-40B4-BE49-F238E27FC236}">
                    <a16:creationId xmlns:a16="http://schemas.microsoft.com/office/drawing/2014/main" id="{6E5EF7FC-8FAB-486D-A0A4-9875A523B5C7}"/>
                  </a:ext>
                </a:extLst>
              </p:cNvPr>
              <p:cNvSpPr>
                <a:spLocks/>
              </p:cNvSpPr>
              <p:nvPr/>
            </p:nvSpPr>
            <p:spPr bwMode="auto">
              <a:xfrm>
                <a:off x="7281" y="1438"/>
                <a:ext cx="2759" cy="5771"/>
              </a:xfrm>
              <a:custGeom>
                <a:avLst/>
                <a:gdLst>
                  <a:gd name="T0" fmla="*/ 1151 w 2759"/>
                  <a:gd name="T1" fmla="*/ 3279 h 5771"/>
                  <a:gd name="T2" fmla="*/ 1124 w 2759"/>
                  <a:gd name="T3" fmla="*/ 3343 h 5771"/>
                  <a:gd name="T4" fmla="*/ 1185 w 2759"/>
                  <a:gd name="T5" fmla="*/ 3373 h 5771"/>
                  <a:gd name="T6" fmla="*/ 1215 w 2759"/>
                  <a:gd name="T7" fmla="*/ 3310 h 5771"/>
                  <a:gd name="T8" fmla="*/ 1151 w 2759"/>
                  <a:gd name="T9" fmla="*/ 3279 h 5771"/>
                </a:gdLst>
                <a:ahLst/>
                <a:cxnLst>
                  <a:cxn ang="0">
                    <a:pos x="T0" y="T1"/>
                  </a:cxn>
                  <a:cxn ang="0">
                    <a:pos x="T2" y="T3"/>
                  </a:cxn>
                  <a:cxn ang="0">
                    <a:pos x="T4" y="T5"/>
                  </a:cxn>
                  <a:cxn ang="0">
                    <a:pos x="T6" y="T7"/>
                  </a:cxn>
                  <a:cxn ang="0">
                    <a:pos x="T8" y="T9"/>
                  </a:cxn>
                </a:cxnLst>
                <a:rect l="0" t="0" r="r" b="b"/>
                <a:pathLst>
                  <a:path w="2759" h="5771">
                    <a:moveTo>
                      <a:pt x="1151" y="3279"/>
                    </a:moveTo>
                    <a:lnTo>
                      <a:pt x="1124" y="3343"/>
                    </a:lnTo>
                    <a:lnTo>
                      <a:pt x="1185" y="3373"/>
                    </a:lnTo>
                    <a:lnTo>
                      <a:pt x="1215" y="3310"/>
                    </a:lnTo>
                    <a:lnTo>
                      <a:pt x="1151" y="327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0" name="Freeform 185">
                <a:extLst>
                  <a:ext uri="{FF2B5EF4-FFF2-40B4-BE49-F238E27FC236}">
                    <a16:creationId xmlns:a16="http://schemas.microsoft.com/office/drawing/2014/main" id="{71B298EB-E22D-4944-B78F-6BB19E1E7951}"/>
                  </a:ext>
                </a:extLst>
              </p:cNvPr>
              <p:cNvSpPr>
                <a:spLocks/>
              </p:cNvSpPr>
              <p:nvPr/>
            </p:nvSpPr>
            <p:spPr bwMode="auto">
              <a:xfrm>
                <a:off x="7281" y="1438"/>
                <a:ext cx="2759" cy="5771"/>
              </a:xfrm>
              <a:custGeom>
                <a:avLst/>
                <a:gdLst>
                  <a:gd name="T0" fmla="*/ 1212 w 2759"/>
                  <a:gd name="T1" fmla="*/ 3154 h 5771"/>
                  <a:gd name="T2" fmla="*/ 1182 w 2759"/>
                  <a:gd name="T3" fmla="*/ 3218 h 5771"/>
                  <a:gd name="T4" fmla="*/ 1246 w 2759"/>
                  <a:gd name="T5" fmla="*/ 3246 h 5771"/>
                  <a:gd name="T6" fmla="*/ 1274 w 2759"/>
                  <a:gd name="T7" fmla="*/ 3185 h 5771"/>
                  <a:gd name="T8" fmla="*/ 1212 w 2759"/>
                  <a:gd name="T9" fmla="*/ 3154 h 5771"/>
                </a:gdLst>
                <a:ahLst/>
                <a:cxnLst>
                  <a:cxn ang="0">
                    <a:pos x="T0" y="T1"/>
                  </a:cxn>
                  <a:cxn ang="0">
                    <a:pos x="T2" y="T3"/>
                  </a:cxn>
                  <a:cxn ang="0">
                    <a:pos x="T4" y="T5"/>
                  </a:cxn>
                  <a:cxn ang="0">
                    <a:pos x="T6" y="T7"/>
                  </a:cxn>
                  <a:cxn ang="0">
                    <a:pos x="T8" y="T9"/>
                  </a:cxn>
                </a:cxnLst>
                <a:rect l="0" t="0" r="r" b="b"/>
                <a:pathLst>
                  <a:path w="2759" h="5771">
                    <a:moveTo>
                      <a:pt x="1212" y="3154"/>
                    </a:moveTo>
                    <a:lnTo>
                      <a:pt x="1182" y="3218"/>
                    </a:lnTo>
                    <a:lnTo>
                      <a:pt x="1246" y="3246"/>
                    </a:lnTo>
                    <a:lnTo>
                      <a:pt x="1274" y="3185"/>
                    </a:lnTo>
                    <a:lnTo>
                      <a:pt x="1212" y="31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1" name="Freeform 186">
                <a:extLst>
                  <a:ext uri="{FF2B5EF4-FFF2-40B4-BE49-F238E27FC236}">
                    <a16:creationId xmlns:a16="http://schemas.microsoft.com/office/drawing/2014/main" id="{54D73535-820E-4B40-8A60-D4FB7FF784FA}"/>
                  </a:ext>
                </a:extLst>
              </p:cNvPr>
              <p:cNvSpPr>
                <a:spLocks/>
              </p:cNvSpPr>
              <p:nvPr/>
            </p:nvSpPr>
            <p:spPr bwMode="auto">
              <a:xfrm>
                <a:off x="7281" y="1438"/>
                <a:ext cx="2759" cy="5771"/>
              </a:xfrm>
              <a:custGeom>
                <a:avLst/>
                <a:gdLst>
                  <a:gd name="T0" fmla="*/ 1271 w 2759"/>
                  <a:gd name="T1" fmla="*/ 3029 h 5771"/>
                  <a:gd name="T2" fmla="*/ 1243 w 2759"/>
                  <a:gd name="T3" fmla="*/ 3093 h 5771"/>
                  <a:gd name="T4" fmla="*/ 1304 w 2759"/>
                  <a:gd name="T5" fmla="*/ 3121 h 5771"/>
                  <a:gd name="T6" fmla="*/ 1335 w 2759"/>
                  <a:gd name="T7" fmla="*/ 3060 h 5771"/>
                  <a:gd name="T8" fmla="*/ 1271 w 2759"/>
                  <a:gd name="T9" fmla="*/ 3029 h 5771"/>
                </a:gdLst>
                <a:ahLst/>
                <a:cxnLst>
                  <a:cxn ang="0">
                    <a:pos x="T0" y="T1"/>
                  </a:cxn>
                  <a:cxn ang="0">
                    <a:pos x="T2" y="T3"/>
                  </a:cxn>
                  <a:cxn ang="0">
                    <a:pos x="T4" y="T5"/>
                  </a:cxn>
                  <a:cxn ang="0">
                    <a:pos x="T6" y="T7"/>
                  </a:cxn>
                  <a:cxn ang="0">
                    <a:pos x="T8" y="T9"/>
                  </a:cxn>
                </a:cxnLst>
                <a:rect l="0" t="0" r="r" b="b"/>
                <a:pathLst>
                  <a:path w="2759" h="5771">
                    <a:moveTo>
                      <a:pt x="1271" y="3029"/>
                    </a:moveTo>
                    <a:lnTo>
                      <a:pt x="1243" y="3093"/>
                    </a:lnTo>
                    <a:lnTo>
                      <a:pt x="1304" y="3121"/>
                    </a:lnTo>
                    <a:lnTo>
                      <a:pt x="1335" y="3060"/>
                    </a:lnTo>
                    <a:lnTo>
                      <a:pt x="1271" y="30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2" name="Freeform 187">
                <a:extLst>
                  <a:ext uri="{FF2B5EF4-FFF2-40B4-BE49-F238E27FC236}">
                    <a16:creationId xmlns:a16="http://schemas.microsoft.com/office/drawing/2014/main" id="{7860E3AF-4224-40BC-B526-B4EDF893DC7F}"/>
                  </a:ext>
                </a:extLst>
              </p:cNvPr>
              <p:cNvSpPr>
                <a:spLocks/>
              </p:cNvSpPr>
              <p:nvPr/>
            </p:nvSpPr>
            <p:spPr bwMode="auto">
              <a:xfrm>
                <a:off x="7281" y="1438"/>
                <a:ext cx="2759" cy="5771"/>
              </a:xfrm>
              <a:custGeom>
                <a:avLst/>
                <a:gdLst>
                  <a:gd name="T0" fmla="*/ 1332 w 2759"/>
                  <a:gd name="T1" fmla="*/ 2904 h 5771"/>
                  <a:gd name="T2" fmla="*/ 1301 w 2759"/>
                  <a:gd name="T3" fmla="*/ 2965 h 5771"/>
                  <a:gd name="T4" fmla="*/ 1365 w 2759"/>
                  <a:gd name="T5" fmla="*/ 2996 h 5771"/>
                  <a:gd name="T6" fmla="*/ 1393 w 2759"/>
                  <a:gd name="T7" fmla="*/ 2935 h 5771"/>
                  <a:gd name="T8" fmla="*/ 1332 w 2759"/>
                  <a:gd name="T9" fmla="*/ 2904 h 5771"/>
                </a:gdLst>
                <a:ahLst/>
                <a:cxnLst>
                  <a:cxn ang="0">
                    <a:pos x="T0" y="T1"/>
                  </a:cxn>
                  <a:cxn ang="0">
                    <a:pos x="T2" y="T3"/>
                  </a:cxn>
                  <a:cxn ang="0">
                    <a:pos x="T4" y="T5"/>
                  </a:cxn>
                  <a:cxn ang="0">
                    <a:pos x="T6" y="T7"/>
                  </a:cxn>
                  <a:cxn ang="0">
                    <a:pos x="T8" y="T9"/>
                  </a:cxn>
                </a:cxnLst>
                <a:rect l="0" t="0" r="r" b="b"/>
                <a:pathLst>
                  <a:path w="2759" h="5771">
                    <a:moveTo>
                      <a:pt x="1332" y="2904"/>
                    </a:moveTo>
                    <a:lnTo>
                      <a:pt x="1301" y="2965"/>
                    </a:lnTo>
                    <a:lnTo>
                      <a:pt x="1365" y="2996"/>
                    </a:lnTo>
                    <a:lnTo>
                      <a:pt x="1393" y="2935"/>
                    </a:lnTo>
                    <a:lnTo>
                      <a:pt x="1332" y="29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3" name="Freeform 188">
                <a:extLst>
                  <a:ext uri="{FF2B5EF4-FFF2-40B4-BE49-F238E27FC236}">
                    <a16:creationId xmlns:a16="http://schemas.microsoft.com/office/drawing/2014/main" id="{A58BD8D7-8697-4559-98F4-222364510250}"/>
                  </a:ext>
                </a:extLst>
              </p:cNvPr>
              <p:cNvSpPr>
                <a:spLocks/>
              </p:cNvSpPr>
              <p:nvPr/>
            </p:nvSpPr>
            <p:spPr bwMode="auto">
              <a:xfrm>
                <a:off x="7281" y="1438"/>
                <a:ext cx="2759" cy="5771"/>
              </a:xfrm>
              <a:custGeom>
                <a:avLst/>
                <a:gdLst>
                  <a:gd name="T0" fmla="*/ 1390 w 2759"/>
                  <a:gd name="T1" fmla="*/ 2779 h 5771"/>
                  <a:gd name="T2" fmla="*/ 1362 w 2759"/>
                  <a:gd name="T3" fmla="*/ 2840 h 5771"/>
                  <a:gd name="T4" fmla="*/ 1423 w 2759"/>
                  <a:gd name="T5" fmla="*/ 2871 h 5771"/>
                  <a:gd name="T6" fmla="*/ 1454 w 2759"/>
                  <a:gd name="T7" fmla="*/ 2810 h 5771"/>
                  <a:gd name="T8" fmla="*/ 1390 w 2759"/>
                  <a:gd name="T9" fmla="*/ 2779 h 5771"/>
                </a:gdLst>
                <a:ahLst/>
                <a:cxnLst>
                  <a:cxn ang="0">
                    <a:pos x="T0" y="T1"/>
                  </a:cxn>
                  <a:cxn ang="0">
                    <a:pos x="T2" y="T3"/>
                  </a:cxn>
                  <a:cxn ang="0">
                    <a:pos x="T4" y="T5"/>
                  </a:cxn>
                  <a:cxn ang="0">
                    <a:pos x="T6" y="T7"/>
                  </a:cxn>
                  <a:cxn ang="0">
                    <a:pos x="T8" y="T9"/>
                  </a:cxn>
                </a:cxnLst>
                <a:rect l="0" t="0" r="r" b="b"/>
                <a:pathLst>
                  <a:path w="2759" h="5771">
                    <a:moveTo>
                      <a:pt x="1390" y="2779"/>
                    </a:moveTo>
                    <a:lnTo>
                      <a:pt x="1362" y="2840"/>
                    </a:lnTo>
                    <a:lnTo>
                      <a:pt x="1423" y="2871"/>
                    </a:lnTo>
                    <a:lnTo>
                      <a:pt x="1454" y="2810"/>
                    </a:lnTo>
                    <a:lnTo>
                      <a:pt x="1390" y="277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4" name="Freeform 189">
                <a:extLst>
                  <a:ext uri="{FF2B5EF4-FFF2-40B4-BE49-F238E27FC236}">
                    <a16:creationId xmlns:a16="http://schemas.microsoft.com/office/drawing/2014/main" id="{68B64DA3-5A1F-45AA-8082-7D42E5C6337C}"/>
                  </a:ext>
                </a:extLst>
              </p:cNvPr>
              <p:cNvSpPr>
                <a:spLocks/>
              </p:cNvSpPr>
              <p:nvPr/>
            </p:nvSpPr>
            <p:spPr bwMode="auto">
              <a:xfrm>
                <a:off x="7281" y="1438"/>
                <a:ext cx="2759" cy="5771"/>
              </a:xfrm>
              <a:custGeom>
                <a:avLst/>
                <a:gdLst>
                  <a:gd name="T0" fmla="*/ 1451 w 2759"/>
                  <a:gd name="T1" fmla="*/ 2654 h 5771"/>
                  <a:gd name="T2" fmla="*/ 1421 w 2759"/>
                  <a:gd name="T3" fmla="*/ 2715 h 5771"/>
                  <a:gd name="T4" fmla="*/ 1484 w 2759"/>
                  <a:gd name="T5" fmla="*/ 2746 h 5771"/>
                  <a:gd name="T6" fmla="*/ 1515 w 2759"/>
                  <a:gd name="T7" fmla="*/ 2682 h 5771"/>
                  <a:gd name="T8" fmla="*/ 1451 w 2759"/>
                  <a:gd name="T9" fmla="*/ 2654 h 5771"/>
                </a:gdLst>
                <a:ahLst/>
                <a:cxnLst>
                  <a:cxn ang="0">
                    <a:pos x="T0" y="T1"/>
                  </a:cxn>
                  <a:cxn ang="0">
                    <a:pos x="T2" y="T3"/>
                  </a:cxn>
                  <a:cxn ang="0">
                    <a:pos x="T4" y="T5"/>
                  </a:cxn>
                  <a:cxn ang="0">
                    <a:pos x="T6" y="T7"/>
                  </a:cxn>
                  <a:cxn ang="0">
                    <a:pos x="T8" y="T9"/>
                  </a:cxn>
                </a:cxnLst>
                <a:rect l="0" t="0" r="r" b="b"/>
                <a:pathLst>
                  <a:path w="2759" h="5771">
                    <a:moveTo>
                      <a:pt x="1451" y="2654"/>
                    </a:moveTo>
                    <a:lnTo>
                      <a:pt x="1421" y="2715"/>
                    </a:lnTo>
                    <a:lnTo>
                      <a:pt x="1484" y="2746"/>
                    </a:lnTo>
                    <a:lnTo>
                      <a:pt x="1515" y="2682"/>
                    </a:lnTo>
                    <a:lnTo>
                      <a:pt x="1451" y="26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5" name="Freeform 190">
                <a:extLst>
                  <a:ext uri="{FF2B5EF4-FFF2-40B4-BE49-F238E27FC236}">
                    <a16:creationId xmlns:a16="http://schemas.microsoft.com/office/drawing/2014/main" id="{ACA12630-D4A3-4E1E-AD6B-265514BE00CD}"/>
                  </a:ext>
                </a:extLst>
              </p:cNvPr>
              <p:cNvSpPr>
                <a:spLocks/>
              </p:cNvSpPr>
              <p:nvPr/>
            </p:nvSpPr>
            <p:spPr bwMode="auto">
              <a:xfrm>
                <a:off x="7281" y="1438"/>
                <a:ext cx="2759" cy="5771"/>
              </a:xfrm>
              <a:custGeom>
                <a:avLst/>
                <a:gdLst>
                  <a:gd name="T0" fmla="*/ 1509 w 2759"/>
                  <a:gd name="T1" fmla="*/ 2529 h 5771"/>
                  <a:gd name="T2" fmla="*/ 1482 w 2759"/>
                  <a:gd name="T3" fmla="*/ 2590 h 5771"/>
                  <a:gd name="T4" fmla="*/ 1543 w 2759"/>
                  <a:gd name="T5" fmla="*/ 2621 h 5771"/>
                  <a:gd name="T6" fmla="*/ 1573 w 2759"/>
                  <a:gd name="T7" fmla="*/ 2557 h 5771"/>
                  <a:gd name="T8" fmla="*/ 1509 w 2759"/>
                  <a:gd name="T9" fmla="*/ 2529 h 5771"/>
                </a:gdLst>
                <a:ahLst/>
                <a:cxnLst>
                  <a:cxn ang="0">
                    <a:pos x="T0" y="T1"/>
                  </a:cxn>
                  <a:cxn ang="0">
                    <a:pos x="T2" y="T3"/>
                  </a:cxn>
                  <a:cxn ang="0">
                    <a:pos x="T4" y="T5"/>
                  </a:cxn>
                  <a:cxn ang="0">
                    <a:pos x="T6" y="T7"/>
                  </a:cxn>
                  <a:cxn ang="0">
                    <a:pos x="T8" y="T9"/>
                  </a:cxn>
                </a:cxnLst>
                <a:rect l="0" t="0" r="r" b="b"/>
                <a:pathLst>
                  <a:path w="2759" h="5771">
                    <a:moveTo>
                      <a:pt x="1509" y="2529"/>
                    </a:moveTo>
                    <a:lnTo>
                      <a:pt x="1482" y="2590"/>
                    </a:lnTo>
                    <a:lnTo>
                      <a:pt x="1543" y="2621"/>
                    </a:lnTo>
                    <a:lnTo>
                      <a:pt x="1573" y="2557"/>
                    </a:lnTo>
                    <a:lnTo>
                      <a:pt x="1509" y="25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6" name="Freeform 191">
                <a:extLst>
                  <a:ext uri="{FF2B5EF4-FFF2-40B4-BE49-F238E27FC236}">
                    <a16:creationId xmlns:a16="http://schemas.microsoft.com/office/drawing/2014/main" id="{29683527-5DC3-477E-B9CC-2F19D4216F59}"/>
                  </a:ext>
                </a:extLst>
              </p:cNvPr>
              <p:cNvSpPr>
                <a:spLocks/>
              </p:cNvSpPr>
              <p:nvPr/>
            </p:nvSpPr>
            <p:spPr bwMode="auto">
              <a:xfrm>
                <a:off x="7281" y="1438"/>
                <a:ext cx="2759" cy="5771"/>
              </a:xfrm>
              <a:custGeom>
                <a:avLst/>
                <a:gdLst>
                  <a:gd name="T0" fmla="*/ 1571 w 2759"/>
                  <a:gd name="T1" fmla="*/ 2402 h 5771"/>
                  <a:gd name="T2" fmla="*/ 1540 w 2759"/>
                  <a:gd name="T3" fmla="*/ 2465 h 5771"/>
                  <a:gd name="T4" fmla="*/ 1604 w 2759"/>
                  <a:gd name="T5" fmla="*/ 2496 h 5771"/>
                  <a:gd name="T6" fmla="*/ 1634 w 2759"/>
                  <a:gd name="T7" fmla="*/ 2432 h 5771"/>
                  <a:gd name="T8" fmla="*/ 1571 w 2759"/>
                  <a:gd name="T9" fmla="*/ 2402 h 5771"/>
                </a:gdLst>
                <a:ahLst/>
                <a:cxnLst>
                  <a:cxn ang="0">
                    <a:pos x="T0" y="T1"/>
                  </a:cxn>
                  <a:cxn ang="0">
                    <a:pos x="T2" y="T3"/>
                  </a:cxn>
                  <a:cxn ang="0">
                    <a:pos x="T4" y="T5"/>
                  </a:cxn>
                  <a:cxn ang="0">
                    <a:pos x="T6" y="T7"/>
                  </a:cxn>
                  <a:cxn ang="0">
                    <a:pos x="T8" y="T9"/>
                  </a:cxn>
                </a:cxnLst>
                <a:rect l="0" t="0" r="r" b="b"/>
                <a:pathLst>
                  <a:path w="2759" h="5771">
                    <a:moveTo>
                      <a:pt x="1571" y="2402"/>
                    </a:moveTo>
                    <a:lnTo>
                      <a:pt x="1540" y="2465"/>
                    </a:lnTo>
                    <a:lnTo>
                      <a:pt x="1604" y="2496"/>
                    </a:lnTo>
                    <a:lnTo>
                      <a:pt x="1634" y="2432"/>
                    </a:lnTo>
                    <a:lnTo>
                      <a:pt x="1571" y="24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7" name="Freeform 192">
                <a:extLst>
                  <a:ext uri="{FF2B5EF4-FFF2-40B4-BE49-F238E27FC236}">
                    <a16:creationId xmlns:a16="http://schemas.microsoft.com/office/drawing/2014/main" id="{FA18D6EE-9361-4506-94DB-8A6CDDEC426E}"/>
                  </a:ext>
                </a:extLst>
              </p:cNvPr>
              <p:cNvSpPr>
                <a:spLocks/>
              </p:cNvSpPr>
              <p:nvPr/>
            </p:nvSpPr>
            <p:spPr bwMode="auto">
              <a:xfrm>
                <a:off x="7281" y="1438"/>
                <a:ext cx="2759" cy="5771"/>
              </a:xfrm>
              <a:custGeom>
                <a:avLst/>
                <a:gdLst>
                  <a:gd name="T0" fmla="*/ 1632 w 2759"/>
                  <a:gd name="T1" fmla="*/ 2277 h 5771"/>
                  <a:gd name="T2" fmla="*/ 1601 w 2759"/>
                  <a:gd name="T3" fmla="*/ 2340 h 5771"/>
                  <a:gd name="T4" fmla="*/ 1662 w 2759"/>
                  <a:gd name="T5" fmla="*/ 2371 h 5771"/>
                  <a:gd name="T6" fmla="*/ 1693 w 2759"/>
                  <a:gd name="T7" fmla="*/ 2307 h 5771"/>
                  <a:gd name="T8" fmla="*/ 1632 w 2759"/>
                  <a:gd name="T9" fmla="*/ 2277 h 5771"/>
                </a:gdLst>
                <a:ahLst/>
                <a:cxnLst>
                  <a:cxn ang="0">
                    <a:pos x="T0" y="T1"/>
                  </a:cxn>
                  <a:cxn ang="0">
                    <a:pos x="T2" y="T3"/>
                  </a:cxn>
                  <a:cxn ang="0">
                    <a:pos x="T4" y="T5"/>
                  </a:cxn>
                  <a:cxn ang="0">
                    <a:pos x="T6" y="T7"/>
                  </a:cxn>
                  <a:cxn ang="0">
                    <a:pos x="T8" y="T9"/>
                  </a:cxn>
                </a:cxnLst>
                <a:rect l="0" t="0" r="r" b="b"/>
                <a:pathLst>
                  <a:path w="2759" h="5771">
                    <a:moveTo>
                      <a:pt x="1632" y="2277"/>
                    </a:moveTo>
                    <a:lnTo>
                      <a:pt x="1601" y="2340"/>
                    </a:lnTo>
                    <a:lnTo>
                      <a:pt x="1662" y="2371"/>
                    </a:lnTo>
                    <a:lnTo>
                      <a:pt x="1693" y="2307"/>
                    </a:lnTo>
                    <a:lnTo>
                      <a:pt x="1632" y="2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8" name="Freeform 193">
                <a:extLst>
                  <a:ext uri="{FF2B5EF4-FFF2-40B4-BE49-F238E27FC236}">
                    <a16:creationId xmlns:a16="http://schemas.microsoft.com/office/drawing/2014/main" id="{DBE30FEC-ADF2-4EB0-A189-33159CB45966}"/>
                  </a:ext>
                </a:extLst>
              </p:cNvPr>
              <p:cNvSpPr>
                <a:spLocks/>
              </p:cNvSpPr>
              <p:nvPr/>
            </p:nvSpPr>
            <p:spPr bwMode="auto">
              <a:xfrm>
                <a:off x="7281" y="1438"/>
                <a:ext cx="2759" cy="5771"/>
              </a:xfrm>
              <a:custGeom>
                <a:avLst/>
                <a:gdLst>
                  <a:gd name="T0" fmla="*/ 1690 w 2759"/>
                  <a:gd name="T1" fmla="*/ 2152 h 5771"/>
                  <a:gd name="T2" fmla="*/ 1659 w 2759"/>
                  <a:gd name="T3" fmla="*/ 2215 h 5771"/>
                  <a:gd name="T4" fmla="*/ 1723 w 2759"/>
                  <a:gd name="T5" fmla="*/ 2243 h 5771"/>
                  <a:gd name="T6" fmla="*/ 1754 w 2759"/>
                  <a:gd name="T7" fmla="*/ 2182 h 5771"/>
                  <a:gd name="T8" fmla="*/ 1690 w 2759"/>
                  <a:gd name="T9" fmla="*/ 2152 h 5771"/>
                </a:gdLst>
                <a:ahLst/>
                <a:cxnLst>
                  <a:cxn ang="0">
                    <a:pos x="T0" y="T1"/>
                  </a:cxn>
                  <a:cxn ang="0">
                    <a:pos x="T2" y="T3"/>
                  </a:cxn>
                  <a:cxn ang="0">
                    <a:pos x="T4" y="T5"/>
                  </a:cxn>
                  <a:cxn ang="0">
                    <a:pos x="T6" y="T7"/>
                  </a:cxn>
                  <a:cxn ang="0">
                    <a:pos x="T8" y="T9"/>
                  </a:cxn>
                </a:cxnLst>
                <a:rect l="0" t="0" r="r" b="b"/>
                <a:pathLst>
                  <a:path w="2759" h="5771">
                    <a:moveTo>
                      <a:pt x="1690" y="2152"/>
                    </a:moveTo>
                    <a:lnTo>
                      <a:pt x="1659" y="2215"/>
                    </a:lnTo>
                    <a:lnTo>
                      <a:pt x="1723" y="2243"/>
                    </a:lnTo>
                    <a:lnTo>
                      <a:pt x="1754" y="2182"/>
                    </a:lnTo>
                    <a:lnTo>
                      <a:pt x="1690" y="2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59" name="Freeform 194">
                <a:extLst>
                  <a:ext uri="{FF2B5EF4-FFF2-40B4-BE49-F238E27FC236}">
                    <a16:creationId xmlns:a16="http://schemas.microsoft.com/office/drawing/2014/main" id="{653E8DE6-0662-416A-889C-74D6AA64CF64}"/>
                  </a:ext>
                </a:extLst>
              </p:cNvPr>
              <p:cNvSpPr>
                <a:spLocks/>
              </p:cNvSpPr>
              <p:nvPr/>
            </p:nvSpPr>
            <p:spPr bwMode="auto">
              <a:xfrm>
                <a:off x="7281" y="1438"/>
                <a:ext cx="2759" cy="5771"/>
              </a:xfrm>
              <a:custGeom>
                <a:avLst/>
                <a:gdLst>
                  <a:gd name="T0" fmla="*/ 1751 w 2759"/>
                  <a:gd name="T1" fmla="*/ 2027 h 5771"/>
                  <a:gd name="T2" fmla="*/ 1720 w 2759"/>
                  <a:gd name="T3" fmla="*/ 2091 h 5771"/>
                  <a:gd name="T4" fmla="*/ 1781 w 2759"/>
                  <a:gd name="T5" fmla="*/ 2118 h 5771"/>
                  <a:gd name="T6" fmla="*/ 1812 w 2759"/>
                  <a:gd name="T7" fmla="*/ 2057 h 5771"/>
                  <a:gd name="T8" fmla="*/ 1751 w 2759"/>
                  <a:gd name="T9" fmla="*/ 2027 h 5771"/>
                </a:gdLst>
                <a:ahLst/>
                <a:cxnLst>
                  <a:cxn ang="0">
                    <a:pos x="T0" y="T1"/>
                  </a:cxn>
                  <a:cxn ang="0">
                    <a:pos x="T2" y="T3"/>
                  </a:cxn>
                  <a:cxn ang="0">
                    <a:pos x="T4" y="T5"/>
                  </a:cxn>
                  <a:cxn ang="0">
                    <a:pos x="T6" y="T7"/>
                  </a:cxn>
                  <a:cxn ang="0">
                    <a:pos x="T8" y="T9"/>
                  </a:cxn>
                </a:cxnLst>
                <a:rect l="0" t="0" r="r" b="b"/>
                <a:pathLst>
                  <a:path w="2759" h="5771">
                    <a:moveTo>
                      <a:pt x="1751" y="2027"/>
                    </a:moveTo>
                    <a:lnTo>
                      <a:pt x="1720" y="2091"/>
                    </a:lnTo>
                    <a:lnTo>
                      <a:pt x="1781" y="2118"/>
                    </a:lnTo>
                    <a:lnTo>
                      <a:pt x="1812" y="2057"/>
                    </a:lnTo>
                    <a:lnTo>
                      <a:pt x="1751" y="20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0" name="Freeform 195">
                <a:extLst>
                  <a:ext uri="{FF2B5EF4-FFF2-40B4-BE49-F238E27FC236}">
                    <a16:creationId xmlns:a16="http://schemas.microsoft.com/office/drawing/2014/main" id="{5996EB7A-A9DE-4AA4-900F-A90F5267120B}"/>
                  </a:ext>
                </a:extLst>
              </p:cNvPr>
              <p:cNvSpPr>
                <a:spLocks/>
              </p:cNvSpPr>
              <p:nvPr/>
            </p:nvSpPr>
            <p:spPr bwMode="auto">
              <a:xfrm>
                <a:off x="7281" y="1438"/>
                <a:ext cx="2759" cy="5771"/>
              </a:xfrm>
              <a:custGeom>
                <a:avLst/>
                <a:gdLst>
                  <a:gd name="T0" fmla="*/ 1809 w 2759"/>
                  <a:gd name="T1" fmla="*/ 1902 h 5771"/>
                  <a:gd name="T2" fmla="*/ 1779 w 2759"/>
                  <a:gd name="T3" fmla="*/ 1963 h 5771"/>
                  <a:gd name="T4" fmla="*/ 1843 w 2759"/>
                  <a:gd name="T5" fmla="*/ 1993 h 5771"/>
                  <a:gd name="T6" fmla="*/ 1873 w 2759"/>
                  <a:gd name="T7" fmla="*/ 1932 h 5771"/>
                  <a:gd name="T8" fmla="*/ 1809 w 2759"/>
                  <a:gd name="T9" fmla="*/ 1902 h 5771"/>
                </a:gdLst>
                <a:ahLst/>
                <a:cxnLst>
                  <a:cxn ang="0">
                    <a:pos x="T0" y="T1"/>
                  </a:cxn>
                  <a:cxn ang="0">
                    <a:pos x="T2" y="T3"/>
                  </a:cxn>
                  <a:cxn ang="0">
                    <a:pos x="T4" y="T5"/>
                  </a:cxn>
                  <a:cxn ang="0">
                    <a:pos x="T6" y="T7"/>
                  </a:cxn>
                  <a:cxn ang="0">
                    <a:pos x="T8" y="T9"/>
                  </a:cxn>
                </a:cxnLst>
                <a:rect l="0" t="0" r="r" b="b"/>
                <a:pathLst>
                  <a:path w="2759" h="5771">
                    <a:moveTo>
                      <a:pt x="1809" y="1902"/>
                    </a:moveTo>
                    <a:lnTo>
                      <a:pt x="1779" y="1963"/>
                    </a:lnTo>
                    <a:lnTo>
                      <a:pt x="1843" y="1993"/>
                    </a:lnTo>
                    <a:lnTo>
                      <a:pt x="1873" y="1932"/>
                    </a:lnTo>
                    <a:lnTo>
                      <a:pt x="1809" y="19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1" name="Freeform 196">
                <a:extLst>
                  <a:ext uri="{FF2B5EF4-FFF2-40B4-BE49-F238E27FC236}">
                    <a16:creationId xmlns:a16="http://schemas.microsoft.com/office/drawing/2014/main" id="{B584CDE2-6C15-4EF6-ADDE-215B06A7986A}"/>
                  </a:ext>
                </a:extLst>
              </p:cNvPr>
              <p:cNvSpPr>
                <a:spLocks/>
              </p:cNvSpPr>
              <p:nvPr/>
            </p:nvSpPr>
            <p:spPr bwMode="auto">
              <a:xfrm>
                <a:off x="7281" y="1438"/>
                <a:ext cx="2759" cy="5771"/>
              </a:xfrm>
              <a:custGeom>
                <a:avLst/>
                <a:gdLst>
                  <a:gd name="T0" fmla="*/ 1870 w 2759"/>
                  <a:gd name="T1" fmla="*/ 1777 h 5771"/>
                  <a:gd name="T2" fmla="*/ 1840 w 2759"/>
                  <a:gd name="T3" fmla="*/ 1838 h 5771"/>
                  <a:gd name="T4" fmla="*/ 1901 w 2759"/>
                  <a:gd name="T5" fmla="*/ 1868 h 5771"/>
                  <a:gd name="T6" fmla="*/ 1931 w 2759"/>
                  <a:gd name="T7" fmla="*/ 1807 h 5771"/>
                  <a:gd name="T8" fmla="*/ 1870 w 2759"/>
                  <a:gd name="T9" fmla="*/ 1777 h 5771"/>
                </a:gdLst>
                <a:ahLst/>
                <a:cxnLst>
                  <a:cxn ang="0">
                    <a:pos x="T0" y="T1"/>
                  </a:cxn>
                  <a:cxn ang="0">
                    <a:pos x="T2" y="T3"/>
                  </a:cxn>
                  <a:cxn ang="0">
                    <a:pos x="T4" y="T5"/>
                  </a:cxn>
                  <a:cxn ang="0">
                    <a:pos x="T6" y="T7"/>
                  </a:cxn>
                  <a:cxn ang="0">
                    <a:pos x="T8" y="T9"/>
                  </a:cxn>
                </a:cxnLst>
                <a:rect l="0" t="0" r="r" b="b"/>
                <a:pathLst>
                  <a:path w="2759" h="5771">
                    <a:moveTo>
                      <a:pt x="1870" y="1777"/>
                    </a:moveTo>
                    <a:lnTo>
                      <a:pt x="1840" y="1838"/>
                    </a:lnTo>
                    <a:lnTo>
                      <a:pt x="1901" y="1868"/>
                    </a:lnTo>
                    <a:lnTo>
                      <a:pt x="1931" y="1807"/>
                    </a:lnTo>
                    <a:lnTo>
                      <a:pt x="1870" y="17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2" name="Freeform 197">
                <a:extLst>
                  <a:ext uri="{FF2B5EF4-FFF2-40B4-BE49-F238E27FC236}">
                    <a16:creationId xmlns:a16="http://schemas.microsoft.com/office/drawing/2014/main" id="{C996D566-1AF2-4C36-8114-589582599165}"/>
                  </a:ext>
                </a:extLst>
              </p:cNvPr>
              <p:cNvSpPr>
                <a:spLocks/>
              </p:cNvSpPr>
              <p:nvPr/>
            </p:nvSpPr>
            <p:spPr bwMode="auto">
              <a:xfrm>
                <a:off x="7281" y="1438"/>
                <a:ext cx="2759" cy="5771"/>
              </a:xfrm>
              <a:custGeom>
                <a:avLst/>
                <a:gdLst>
                  <a:gd name="T0" fmla="*/ 1929 w 2759"/>
                  <a:gd name="T1" fmla="*/ 1652 h 5771"/>
                  <a:gd name="T2" fmla="*/ 1898 w 2759"/>
                  <a:gd name="T3" fmla="*/ 1713 h 5771"/>
                  <a:gd name="T4" fmla="*/ 1962 w 2759"/>
                  <a:gd name="T5" fmla="*/ 1743 h 5771"/>
                  <a:gd name="T6" fmla="*/ 1992 w 2759"/>
                  <a:gd name="T7" fmla="*/ 1680 h 5771"/>
                  <a:gd name="T8" fmla="*/ 1929 w 2759"/>
                  <a:gd name="T9" fmla="*/ 1652 h 5771"/>
                </a:gdLst>
                <a:ahLst/>
                <a:cxnLst>
                  <a:cxn ang="0">
                    <a:pos x="T0" y="T1"/>
                  </a:cxn>
                  <a:cxn ang="0">
                    <a:pos x="T2" y="T3"/>
                  </a:cxn>
                  <a:cxn ang="0">
                    <a:pos x="T4" y="T5"/>
                  </a:cxn>
                  <a:cxn ang="0">
                    <a:pos x="T6" y="T7"/>
                  </a:cxn>
                  <a:cxn ang="0">
                    <a:pos x="T8" y="T9"/>
                  </a:cxn>
                </a:cxnLst>
                <a:rect l="0" t="0" r="r" b="b"/>
                <a:pathLst>
                  <a:path w="2759" h="5771">
                    <a:moveTo>
                      <a:pt x="1929" y="1652"/>
                    </a:moveTo>
                    <a:lnTo>
                      <a:pt x="1898" y="1713"/>
                    </a:lnTo>
                    <a:lnTo>
                      <a:pt x="1962" y="1743"/>
                    </a:lnTo>
                    <a:lnTo>
                      <a:pt x="1992" y="1680"/>
                    </a:lnTo>
                    <a:lnTo>
                      <a:pt x="1929" y="16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3" name="Freeform 198">
                <a:extLst>
                  <a:ext uri="{FF2B5EF4-FFF2-40B4-BE49-F238E27FC236}">
                    <a16:creationId xmlns:a16="http://schemas.microsoft.com/office/drawing/2014/main" id="{777D6C3D-E641-4827-9F1C-C97369B53F65}"/>
                  </a:ext>
                </a:extLst>
              </p:cNvPr>
              <p:cNvSpPr>
                <a:spLocks/>
              </p:cNvSpPr>
              <p:nvPr/>
            </p:nvSpPr>
            <p:spPr bwMode="auto">
              <a:xfrm>
                <a:off x="7281" y="1438"/>
                <a:ext cx="2759" cy="5771"/>
              </a:xfrm>
              <a:custGeom>
                <a:avLst/>
                <a:gdLst>
                  <a:gd name="T0" fmla="*/ 1990 w 2759"/>
                  <a:gd name="T1" fmla="*/ 1524 h 5771"/>
                  <a:gd name="T2" fmla="*/ 1959 w 2759"/>
                  <a:gd name="T3" fmla="*/ 1588 h 5771"/>
                  <a:gd name="T4" fmla="*/ 2023 w 2759"/>
                  <a:gd name="T5" fmla="*/ 1618 h 5771"/>
                  <a:gd name="T6" fmla="*/ 2051 w 2759"/>
                  <a:gd name="T7" fmla="*/ 1555 h 5771"/>
                  <a:gd name="T8" fmla="*/ 1990 w 2759"/>
                  <a:gd name="T9" fmla="*/ 1524 h 5771"/>
                </a:gdLst>
                <a:ahLst/>
                <a:cxnLst>
                  <a:cxn ang="0">
                    <a:pos x="T0" y="T1"/>
                  </a:cxn>
                  <a:cxn ang="0">
                    <a:pos x="T2" y="T3"/>
                  </a:cxn>
                  <a:cxn ang="0">
                    <a:pos x="T4" y="T5"/>
                  </a:cxn>
                  <a:cxn ang="0">
                    <a:pos x="T6" y="T7"/>
                  </a:cxn>
                  <a:cxn ang="0">
                    <a:pos x="T8" y="T9"/>
                  </a:cxn>
                </a:cxnLst>
                <a:rect l="0" t="0" r="r" b="b"/>
                <a:pathLst>
                  <a:path w="2759" h="5771">
                    <a:moveTo>
                      <a:pt x="1990" y="1524"/>
                    </a:moveTo>
                    <a:lnTo>
                      <a:pt x="1959" y="1588"/>
                    </a:lnTo>
                    <a:lnTo>
                      <a:pt x="2023" y="1618"/>
                    </a:lnTo>
                    <a:lnTo>
                      <a:pt x="2051" y="1555"/>
                    </a:lnTo>
                    <a:lnTo>
                      <a:pt x="1990" y="15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4" name="Freeform 199">
                <a:extLst>
                  <a:ext uri="{FF2B5EF4-FFF2-40B4-BE49-F238E27FC236}">
                    <a16:creationId xmlns:a16="http://schemas.microsoft.com/office/drawing/2014/main" id="{0C1052D7-75BB-428A-9C85-DFC0D0D67EE2}"/>
                  </a:ext>
                </a:extLst>
              </p:cNvPr>
              <p:cNvSpPr>
                <a:spLocks/>
              </p:cNvSpPr>
              <p:nvPr/>
            </p:nvSpPr>
            <p:spPr bwMode="auto">
              <a:xfrm>
                <a:off x="7281" y="1438"/>
                <a:ext cx="2759" cy="5771"/>
              </a:xfrm>
              <a:custGeom>
                <a:avLst/>
                <a:gdLst>
                  <a:gd name="T0" fmla="*/ 2048 w 2759"/>
                  <a:gd name="T1" fmla="*/ 1399 h 5771"/>
                  <a:gd name="T2" fmla="*/ 2020 w 2759"/>
                  <a:gd name="T3" fmla="*/ 1463 h 5771"/>
                  <a:gd name="T4" fmla="*/ 2081 w 2759"/>
                  <a:gd name="T5" fmla="*/ 1493 h 5771"/>
                  <a:gd name="T6" fmla="*/ 2112 w 2759"/>
                  <a:gd name="T7" fmla="*/ 1430 h 5771"/>
                  <a:gd name="T8" fmla="*/ 2048 w 2759"/>
                  <a:gd name="T9" fmla="*/ 1399 h 5771"/>
                </a:gdLst>
                <a:ahLst/>
                <a:cxnLst>
                  <a:cxn ang="0">
                    <a:pos x="T0" y="T1"/>
                  </a:cxn>
                  <a:cxn ang="0">
                    <a:pos x="T2" y="T3"/>
                  </a:cxn>
                  <a:cxn ang="0">
                    <a:pos x="T4" y="T5"/>
                  </a:cxn>
                  <a:cxn ang="0">
                    <a:pos x="T6" y="T7"/>
                  </a:cxn>
                  <a:cxn ang="0">
                    <a:pos x="T8" y="T9"/>
                  </a:cxn>
                </a:cxnLst>
                <a:rect l="0" t="0" r="r" b="b"/>
                <a:pathLst>
                  <a:path w="2759" h="5771">
                    <a:moveTo>
                      <a:pt x="2048" y="1399"/>
                    </a:moveTo>
                    <a:lnTo>
                      <a:pt x="2020" y="1463"/>
                    </a:lnTo>
                    <a:lnTo>
                      <a:pt x="2081" y="1493"/>
                    </a:lnTo>
                    <a:lnTo>
                      <a:pt x="2112" y="1430"/>
                    </a:lnTo>
                    <a:lnTo>
                      <a:pt x="2048" y="13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5" name="Freeform 200">
                <a:extLst>
                  <a:ext uri="{FF2B5EF4-FFF2-40B4-BE49-F238E27FC236}">
                    <a16:creationId xmlns:a16="http://schemas.microsoft.com/office/drawing/2014/main" id="{502DFFBA-ADE9-40BD-AE36-42BE3D4961B8}"/>
                  </a:ext>
                </a:extLst>
              </p:cNvPr>
              <p:cNvSpPr>
                <a:spLocks/>
              </p:cNvSpPr>
              <p:nvPr/>
            </p:nvSpPr>
            <p:spPr bwMode="auto">
              <a:xfrm>
                <a:off x="7281" y="1438"/>
                <a:ext cx="2759" cy="5771"/>
              </a:xfrm>
              <a:custGeom>
                <a:avLst/>
                <a:gdLst>
                  <a:gd name="T0" fmla="*/ 2109 w 2759"/>
                  <a:gd name="T1" fmla="*/ 1274 h 5771"/>
                  <a:gd name="T2" fmla="*/ 2078 w 2759"/>
                  <a:gd name="T3" fmla="*/ 1338 h 5771"/>
                  <a:gd name="T4" fmla="*/ 2142 w 2759"/>
                  <a:gd name="T5" fmla="*/ 1369 h 5771"/>
                  <a:gd name="T6" fmla="*/ 2170 w 2759"/>
                  <a:gd name="T7" fmla="*/ 1305 h 5771"/>
                  <a:gd name="T8" fmla="*/ 2109 w 2759"/>
                  <a:gd name="T9" fmla="*/ 1274 h 5771"/>
                </a:gdLst>
                <a:ahLst/>
                <a:cxnLst>
                  <a:cxn ang="0">
                    <a:pos x="T0" y="T1"/>
                  </a:cxn>
                  <a:cxn ang="0">
                    <a:pos x="T2" y="T3"/>
                  </a:cxn>
                  <a:cxn ang="0">
                    <a:pos x="T4" y="T5"/>
                  </a:cxn>
                  <a:cxn ang="0">
                    <a:pos x="T6" y="T7"/>
                  </a:cxn>
                  <a:cxn ang="0">
                    <a:pos x="T8" y="T9"/>
                  </a:cxn>
                </a:cxnLst>
                <a:rect l="0" t="0" r="r" b="b"/>
                <a:pathLst>
                  <a:path w="2759" h="5771">
                    <a:moveTo>
                      <a:pt x="2109" y="1274"/>
                    </a:moveTo>
                    <a:lnTo>
                      <a:pt x="2078" y="1338"/>
                    </a:lnTo>
                    <a:lnTo>
                      <a:pt x="2142" y="1369"/>
                    </a:lnTo>
                    <a:lnTo>
                      <a:pt x="2170" y="1305"/>
                    </a:lnTo>
                    <a:lnTo>
                      <a:pt x="2109" y="1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6" name="Freeform 201">
                <a:extLst>
                  <a:ext uri="{FF2B5EF4-FFF2-40B4-BE49-F238E27FC236}">
                    <a16:creationId xmlns:a16="http://schemas.microsoft.com/office/drawing/2014/main" id="{A5912F4C-7A03-4CDE-AB73-72A25C6F38F2}"/>
                  </a:ext>
                </a:extLst>
              </p:cNvPr>
              <p:cNvSpPr>
                <a:spLocks/>
              </p:cNvSpPr>
              <p:nvPr/>
            </p:nvSpPr>
            <p:spPr bwMode="auto">
              <a:xfrm>
                <a:off x="7281" y="1438"/>
                <a:ext cx="2759" cy="5771"/>
              </a:xfrm>
              <a:custGeom>
                <a:avLst/>
                <a:gdLst>
                  <a:gd name="T0" fmla="*/ 2167 w 2759"/>
                  <a:gd name="T1" fmla="*/ 1149 h 5771"/>
                  <a:gd name="T2" fmla="*/ 2140 w 2759"/>
                  <a:gd name="T3" fmla="*/ 1213 h 5771"/>
                  <a:gd name="T4" fmla="*/ 2201 w 2759"/>
                  <a:gd name="T5" fmla="*/ 1241 h 5771"/>
                  <a:gd name="T6" fmla="*/ 2231 w 2759"/>
                  <a:gd name="T7" fmla="*/ 1180 h 5771"/>
                  <a:gd name="T8" fmla="*/ 2167 w 2759"/>
                  <a:gd name="T9" fmla="*/ 1149 h 5771"/>
                </a:gdLst>
                <a:ahLst/>
                <a:cxnLst>
                  <a:cxn ang="0">
                    <a:pos x="T0" y="T1"/>
                  </a:cxn>
                  <a:cxn ang="0">
                    <a:pos x="T2" y="T3"/>
                  </a:cxn>
                  <a:cxn ang="0">
                    <a:pos x="T4" y="T5"/>
                  </a:cxn>
                  <a:cxn ang="0">
                    <a:pos x="T6" y="T7"/>
                  </a:cxn>
                  <a:cxn ang="0">
                    <a:pos x="T8" y="T9"/>
                  </a:cxn>
                </a:cxnLst>
                <a:rect l="0" t="0" r="r" b="b"/>
                <a:pathLst>
                  <a:path w="2759" h="5771">
                    <a:moveTo>
                      <a:pt x="2167" y="1149"/>
                    </a:moveTo>
                    <a:lnTo>
                      <a:pt x="2140" y="1213"/>
                    </a:lnTo>
                    <a:lnTo>
                      <a:pt x="2201" y="1241"/>
                    </a:lnTo>
                    <a:lnTo>
                      <a:pt x="2231" y="1180"/>
                    </a:lnTo>
                    <a:lnTo>
                      <a:pt x="2167" y="11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7" name="Freeform 202">
                <a:extLst>
                  <a:ext uri="{FF2B5EF4-FFF2-40B4-BE49-F238E27FC236}">
                    <a16:creationId xmlns:a16="http://schemas.microsoft.com/office/drawing/2014/main" id="{EE0CACBF-9D3A-440D-9F92-9C6E0096ADEC}"/>
                  </a:ext>
                </a:extLst>
              </p:cNvPr>
              <p:cNvSpPr>
                <a:spLocks/>
              </p:cNvSpPr>
              <p:nvPr/>
            </p:nvSpPr>
            <p:spPr bwMode="auto">
              <a:xfrm>
                <a:off x="7281" y="1438"/>
                <a:ext cx="2759" cy="5771"/>
              </a:xfrm>
              <a:custGeom>
                <a:avLst/>
                <a:gdLst>
                  <a:gd name="T0" fmla="*/ 2228 w 2759"/>
                  <a:gd name="T1" fmla="*/ 1024 h 5771"/>
                  <a:gd name="T2" fmla="*/ 2198 w 2759"/>
                  <a:gd name="T3" fmla="*/ 1088 h 5771"/>
                  <a:gd name="T4" fmla="*/ 2262 w 2759"/>
                  <a:gd name="T5" fmla="*/ 1116 h 5771"/>
                  <a:gd name="T6" fmla="*/ 2289 w 2759"/>
                  <a:gd name="T7" fmla="*/ 1055 h 5771"/>
                  <a:gd name="T8" fmla="*/ 2228 w 2759"/>
                  <a:gd name="T9" fmla="*/ 1024 h 5771"/>
                </a:gdLst>
                <a:ahLst/>
                <a:cxnLst>
                  <a:cxn ang="0">
                    <a:pos x="T0" y="T1"/>
                  </a:cxn>
                  <a:cxn ang="0">
                    <a:pos x="T2" y="T3"/>
                  </a:cxn>
                  <a:cxn ang="0">
                    <a:pos x="T4" y="T5"/>
                  </a:cxn>
                  <a:cxn ang="0">
                    <a:pos x="T6" y="T7"/>
                  </a:cxn>
                  <a:cxn ang="0">
                    <a:pos x="T8" y="T9"/>
                  </a:cxn>
                </a:cxnLst>
                <a:rect l="0" t="0" r="r" b="b"/>
                <a:pathLst>
                  <a:path w="2759" h="5771">
                    <a:moveTo>
                      <a:pt x="2228" y="1024"/>
                    </a:moveTo>
                    <a:lnTo>
                      <a:pt x="2198" y="1088"/>
                    </a:lnTo>
                    <a:lnTo>
                      <a:pt x="2262" y="1116"/>
                    </a:lnTo>
                    <a:lnTo>
                      <a:pt x="2289" y="1055"/>
                    </a:lnTo>
                    <a:lnTo>
                      <a:pt x="2228" y="10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8" name="Freeform 203">
                <a:extLst>
                  <a:ext uri="{FF2B5EF4-FFF2-40B4-BE49-F238E27FC236}">
                    <a16:creationId xmlns:a16="http://schemas.microsoft.com/office/drawing/2014/main" id="{41D916F0-BB58-4DC3-8EAC-1F9953ECB548}"/>
                  </a:ext>
                </a:extLst>
              </p:cNvPr>
              <p:cNvSpPr>
                <a:spLocks/>
              </p:cNvSpPr>
              <p:nvPr/>
            </p:nvSpPr>
            <p:spPr bwMode="auto">
              <a:xfrm>
                <a:off x="7281" y="1438"/>
                <a:ext cx="2759" cy="5771"/>
              </a:xfrm>
              <a:custGeom>
                <a:avLst/>
                <a:gdLst>
                  <a:gd name="T0" fmla="*/ 2287 w 2759"/>
                  <a:gd name="T1" fmla="*/ 899 h 5771"/>
                  <a:gd name="T2" fmla="*/ 2259 w 2759"/>
                  <a:gd name="T3" fmla="*/ 960 h 5771"/>
                  <a:gd name="T4" fmla="*/ 2320 w 2759"/>
                  <a:gd name="T5" fmla="*/ 991 h 5771"/>
                  <a:gd name="T6" fmla="*/ 2350 w 2759"/>
                  <a:gd name="T7" fmla="*/ 930 h 5771"/>
                  <a:gd name="T8" fmla="*/ 2287 w 2759"/>
                  <a:gd name="T9" fmla="*/ 899 h 5771"/>
                </a:gdLst>
                <a:ahLst/>
                <a:cxnLst>
                  <a:cxn ang="0">
                    <a:pos x="T0" y="T1"/>
                  </a:cxn>
                  <a:cxn ang="0">
                    <a:pos x="T2" y="T3"/>
                  </a:cxn>
                  <a:cxn ang="0">
                    <a:pos x="T4" y="T5"/>
                  </a:cxn>
                  <a:cxn ang="0">
                    <a:pos x="T6" y="T7"/>
                  </a:cxn>
                  <a:cxn ang="0">
                    <a:pos x="T8" y="T9"/>
                  </a:cxn>
                </a:cxnLst>
                <a:rect l="0" t="0" r="r" b="b"/>
                <a:pathLst>
                  <a:path w="2759" h="5771">
                    <a:moveTo>
                      <a:pt x="2287" y="899"/>
                    </a:moveTo>
                    <a:lnTo>
                      <a:pt x="2259" y="960"/>
                    </a:lnTo>
                    <a:lnTo>
                      <a:pt x="2320" y="991"/>
                    </a:lnTo>
                    <a:lnTo>
                      <a:pt x="2350" y="930"/>
                    </a:lnTo>
                    <a:lnTo>
                      <a:pt x="2287" y="8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69" name="Freeform 204">
                <a:extLst>
                  <a:ext uri="{FF2B5EF4-FFF2-40B4-BE49-F238E27FC236}">
                    <a16:creationId xmlns:a16="http://schemas.microsoft.com/office/drawing/2014/main" id="{2C3E1FCD-CDCE-42C0-BFE9-0EF4395BDB17}"/>
                  </a:ext>
                </a:extLst>
              </p:cNvPr>
              <p:cNvSpPr>
                <a:spLocks/>
              </p:cNvSpPr>
              <p:nvPr/>
            </p:nvSpPr>
            <p:spPr bwMode="auto">
              <a:xfrm>
                <a:off x="7281" y="1438"/>
                <a:ext cx="2759" cy="5771"/>
              </a:xfrm>
              <a:custGeom>
                <a:avLst/>
                <a:gdLst>
                  <a:gd name="T0" fmla="*/ 2348 w 2759"/>
                  <a:gd name="T1" fmla="*/ 774 h 5771"/>
                  <a:gd name="T2" fmla="*/ 2317 w 2759"/>
                  <a:gd name="T3" fmla="*/ 835 h 5771"/>
                  <a:gd name="T4" fmla="*/ 2381 w 2759"/>
                  <a:gd name="T5" fmla="*/ 866 h 5771"/>
                  <a:gd name="T6" fmla="*/ 2412 w 2759"/>
                  <a:gd name="T7" fmla="*/ 805 h 5771"/>
                  <a:gd name="T8" fmla="*/ 2348 w 2759"/>
                  <a:gd name="T9" fmla="*/ 774 h 5771"/>
                </a:gdLst>
                <a:ahLst/>
                <a:cxnLst>
                  <a:cxn ang="0">
                    <a:pos x="T0" y="T1"/>
                  </a:cxn>
                  <a:cxn ang="0">
                    <a:pos x="T2" y="T3"/>
                  </a:cxn>
                  <a:cxn ang="0">
                    <a:pos x="T4" y="T5"/>
                  </a:cxn>
                  <a:cxn ang="0">
                    <a:pos x="T6" y="T7"/>
                  </a:cxn>
                  <a:cxn ang="0">
                    <a:pos x="T8" y="T9"/>
                  </a:cxn>
                </a:cxnLst>
                <a:rect l="0" t="0" r="r" b="b"/>
                <a:pathLst>
                  <a:path w="2759" h="5771">
                    <a:moveTo>
                      <a:pt x="2348" y="774"/>
                    </a:moveTo>
                    <a:lnTo>
                      <a:pt x="2317" y="835"/>
                    </a:lnTo>
                    <a:lnTo>
                      <a:pt x="2381" y="866"/>
                    </a:lnTo>
                    <a:lnTo>
                      <a:pt x="2412" y="805"/>
                    </a:lnTo>
                    <a:lnTo>
                      <a:pt x="2348" y="7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0" name="Freeform 205">
                <a:extLst>
                  <a:ext uri="{FF2B5EF4-FFF2-40B4-BE49-F238E27FC236}">
                    <a16:creationId xmlns:a16="http://schemas.microsoft.com/office/drawing/2014/main" id="{BD5EA802-3AB1-4A84-9248-11F4A8E4F8D2}"/>
                  </a:ext>
                </a:extLst>
              </p:cNvPr>
              <p:cNvSpPr>
                <a:spLocks/>
              </p:cNvSpPr>
              <p:nvPr/>
            </p:nvSpPr>
            <p:spPr bwMode="auto">
              <a:xfrm>
                <a:off x="7281" y="1438"/>
                <a:ext cx="2759" cy="5771"/>
              </a:xfrm>
              <a:custGeom>
                <a:avLst/>
                <a:gdLst>
                  <a:gd name="T0" fmla="*/ 2406 w 2759"/>
                  <a:gd name="T1" fmla="*/ 649 h 5771"/>
                  <a:gd name="T2" fmla="*/ 2378 w 2759"/>
                  <a:gd name="T3" fmla="*/ 710 h 5771"/>
                  <a:gd name="T4" fmla="*/ 2439 w 2759"/>
                  <a:gd name="T5" fmla="*/ 741 h 5771"/>
                  <a:gd name="T6" fmla="*/ 2470 w 2759"/>
                  <a:gd name="T7" fmla="*/ 677 h 5771"/>
                  <a:gd name="T8" fmla="*/ 2406 w 2759"/>
                  <a:gd name="T9" fmla="*/ 649 h 5771"/>
                </a:gdLst>
                <a:ahLst/>
                <a:cxnLst>
                  <a:cxn ang="0">
                    <a:pos x="T0" y="T1"/>
                  </a:cxn>
                  <a:cxn ang="0">
                    <a:pos x="T2" y="T3"/>
                  </a:cxn>
                  <a:cxn ang="0">
                    <a:pos x="T4" y="T5"/>
                  </a:cxn>
                  <a:cxn ang="0">
                    <a:pos x="T6" y="T7"/>
                  </a:cxn>
                  <a:cxn ang="0">
                    <a:pos x="T8" y="T9"/>
                  </a:cxn>
                </a:cxnLst>
                <a:rect l="0" t="0" r="r" b="b"/>
                <a:pathLst>
                  <a:path w="2759" h="5771">
                    <a:moveTo>
                      <a:pt x="2406" y="649"/>
                    </a:moveTo>
                    <a:lnTo>
                      <a:pt x="2378" y="710"/>
                    </a:lnTo>
                    <a:lnTo>
                      <a:pt x="2439" y="741"/>
                    </a:lnTo>
                    <a:lnTo>
                      <a:pt x="2470" y="677"/>
                    </a:lnTo>
                    <a:lnTo>
                      <a:pt x="2406" y="6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1" name="Freeform 206">
                <a:extLst>
                  <a:ext uri="{FF2B5EF4-FFF2-40B4-BE49-F238E27FC236}">
                    <a16:creationId xmlns:a16="http://schemas.microsoft.com/office/drawing/2014/main" id="{AACC24C5-9DC0-4C49-8B06-F15FC08C1794}"/>
                  </a:ext>
                </a:extLst>
              </p:cNvPr>
              <p:cNvSpPr>
                <a:spLocks/>
              </p:cNvSpPr>
              <p:nvPr/>
            </p:nvSpPr>
            <p:spPr bwMode="auto">
              <a:xfrm>
                <a:off x="7281" y="1438"/>
                <a:ext cx="2759" cy="5771"/>
              </a:xfrm>
              <a:custGeom>
                <a:avLst/>
                <a:gdLst>
                  <a:gd name="T0" fmla="*/ 2467 w 2759"/>
                  <a:gd name="T1" fmla="*/ 522 h 5771"/>
                  <a:gd name="T2" fmla="*/ 2437 w 2759"/>
                  <a:gd name="T3" fmla="*/ 585 h 5771"/>
                  <a:gd name="T4" fmla="*/ 2500 w 2759"/>
                  <a:gd name="T5" fmla="*/ 616 h 5771"/>
                  <a:gd name="T6" fmla="*/ 2531 w 2759"/>
                  <a:gd name="T7" fmla="*/ 552 h 5771"/>
                  <a:gd name="T8" fmla="*/ 2467 w 2759"/>
                  <a:gd name="T9" fmla="*/ 522 h 5771"/>
                </a:gdLst>
                <a:ahLst/>
                <a:cxnLst>
                  <a:cxn ang="0">
                    <a:pos x="T0" y="T1"/>
                  </a:cxn>
                  <a:cxn ang="0">
                    <a:pos x="T2" y="T3"/>
                  </a:cxn>
                  <a:cxn ang="0">
                    <a:pos x="T4" y="T5"/>
                  </a:cxn>
                  <a:cxn ang="0">
                    <a:pos x="T6" y="T7"/>
                  </a:cxn>
                  <a:cxn ang="0">
                    <a:pos x="T8" y="T9"/>
                  </a:cxn>
                </a:cxnLst>
                <a:rect l="0" t="0" r="r" b="b"/>
                <a:pathLst>
                  <a:path w="2759" h="5771">
                    <a:moveTo>
                      <a:pt x="2467" y="522"/>
                    </a:moveTo>
                    <a:lnTo>
                      <a:pt x="2437" y="585"/>
                    </a:lnTo>
                    <a:lnTo>
                      <a:pt x="2500" y="616"/>
                    </a:lnTo>
                    <a:lnTo>
                      <a:pt x="2531" y="552"/>
                    </a:lnTo>
                    <a:lnTo>
                      <a:pt x="2467" y="5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2" name="Freeform 207">
                <a:extLst>
                  <a:ext uri="{FF2B5EF4-FFF2-40B4-BE49-F238E27FC236}">
                    <a16:creationId xmlns:a16="http://schemas.microsoft.com/office/drawing/2014/main" id="{AA4F658D-D848-4C73-955A-85E4D4079A30}"/>
                  </a:ext>
                </a:extLst>
              </p:cNvPr>
              <p:cNvSpPr>
                <a:spLocks/>
              </p:cNvSpPr>
              <p:nvPr/>
            </p:nvSpPr>
            <p:spPr bwMode="auto">
              <a:xfrm>
                <a:off x="7281" y="1438"/>
                <a:ext cx="2759" cy="5771"/>
              </a:xfrm>
              <a:custGeom>
                <a:avLst/>
                <a:gdLst>
                  <a:gd name="T0" fmla="*/ 2528 w 2759"/>
                  <a:gd name="T1" fmla="*/ 397 h 5771"/>
                  <a:gd name="T2" fmla="*/ 2498 w 2759"/>
                  <a:gd name="T3" fmla="*/ 460 h 5771"/>
                  <a:gd name="T4" fmla="*/ 2559 w 2759"/>
                  <a:gd name="T5" fmla="*/ 491 h 5771"/>
                  <a:gd name="T6" fmla="*/ 2589 w 2759"/>
                  <a:gd name="T7" fmla="*/ 427 h 5771"/>
                  <a:gd name="T8" fmla="*/ 2528 w 2759"/>
                  <a:gd name="T9" fmla="*/ 397 h 5771"/>
                </a:gdLst>
                <a:ahLst/>
                <a:cxnLst>
                  <a:cxn ang="0">
                    <a:pos x="T0" y="T1"/>
                  </a:cxn>
                  <a:cxn ang="0">
                    <a:pos x="T2" y="T3"/>
                  </a:cxn>
                  <a:cxn ang="0">
                    <a:pos x="T4" y="T5"/>
                  </a:cxn>
                  <a:cxn ang="0">
                    <a:pos x="T6" y="T7"/>
                  </a:cxn>
                  <a:cxn ang="0">
                    <a:pos x="T8" y="T9"/>
                  </a:cxn>
                </a:cxnLst>
                <a:rect l="0" t="0" r="r" b="b"/>
                <a:pathLst>
                  <a:path w="2759" h="5771">
                    <a:moveTo>
                      <a:pt x="2528" y="397"/>
                    </a:moveTo>
                    <a:lnTo>
                      <a:pt x="2498" y="460"/>
                    </a:lnTo>
                    <a:lnTo>
                      <a:pt x="2559" y="491"/>
                    </a:lnTo>
                    <a:lnTo>
                      <a:pt x="2589" y="427"/>
                    </a:lnTo>
                    <a:lnTo>
                      <a:pt x="2528" y="3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3" name="Freeform 208">
                <a:extLst>
                  <a:ext uri="{FF2B5EF4-FFF2-40B4-BE49-F238E27FC236}">
                    <a16:creationId xmlns:a16="http://schemas.microsoft.com/office/drawing/2014/main" id="{AA25891A-E047-4BDA-8926-BFDCC303EBB4}"/>
                  </a:ext>
                </a:extLst>
              </p:cNvPr>
              <p:cNvSpPr>
                <a:spLocks/>
              </p:cNvSpPr>
              <p:nvPr/>
            </p:nvSpPr>
            <p:spPr bwMode="auto">
              <a:xfrm>
                <a:off x="7281" y="1438"/>
                <a:ext cx="2759" cy="5771"/>
              </a:xfrm>
              <a:custGeom>
                <a:avLst/>
                <a:gdLst>
                  <a:gd name="T0" fmla="*/ 2586 w 2759"/>
                  <a:gd name="T1" fmla="*/ 272 h 5771"/>
                  <a:gd name="T2" fmla="*/ 2556 w 2759"/>
                  <a:gd name="T3" fmla="*/ 336 h 5771"/>
                  <a:gd name="T4" fmla="*/ 2620 w 2759"/>
                  <a:gd name="T5" fmla="*/ 366 h 5771"/>
                  <a:gd name="T6" fmla="*/ 2650 w 2759"/>
                  <a:gd name="T7" fmla="*/ 302 h 5771"/>
                  <a:gd name="T8" fmla="*/ 2586 w 2759"/>
                  <a:gd name="T9" fmla="*/ 272 h 5771"/>
                </a:gdLst>
                <a:ahLst/>
                <a:cxnLst>
                  <a:cxn ang="0">
                    <a:pos x="T0" y="T1"/>
                  </a:cxn>
                  <a:cxn ang="0">
                    <a:pos x="T2" y="T3"/>
                  </a:cxn>
                  <a:cxn ang="0">
                    <a:pos x="T4" y="T5"/>
                  </a:cxn>
                  <a:cxn ang="0">
                    <a:pos x="T6" y="T7"/>
                  </a:cxn>
                  <a:cxn ang="0">
                    <a:pos x="T8" y="T9"/>
                  </a:cxn>
                </a:cxnLst>
                <a:rect l="0" t="0" r="r" b="b"/>
                <a:pathLst>
                  <a:path w="2759" h="5771">
                    <a:moveTo>
                      <a:pt x="2586" y="272"/>
                    </a:moveTo>
                    <a:lnTo>
                      <a:pt x="2556" y="336"/>
                    </a:lnTo>
                    <a:lnTo>
                      <a:pt x="2620" y="366"/>
                    </a:lnTo>
                    <a:lnTo>
                      <a:pt x="2650" y="302"/>
                    </a:lnTo>
                    <a:lnTo>
                      <a:pt x="2586" y="2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4" name="Freeform 209">
                <a:extLst>
                  <a:ext uri="{FF2B5EF4-FFF2-40B4-BE49-F238E27FC236}">
                    <a16:creationId xmlns:a16="http://schemas.microsoft.com/office/drawing/2014/main" id="{7D04E0F4-C780-43BD-B54B-CE4441028E92}"/>
                  </a:ext>
                </a:extLst>
              </p:cNvPr>
              <p:cNvSpPr>
                <a:spLocks/>
              </p:cNvSpPr>
              <p:nvPr/>
            </p:nvSpPr>
            <p:spPr bwMode="auto">
              <a:xfrm>
                <a:off x="7281" y="1438"/>
                <a:ext cx="2759" cy="5771"/>
              </a:xfrm>
              <a:custGeom>
                <a:avLst/>
                <a:gdLst>
                  <a:gd name="T0" fmla="*/ 2635 w 2759"/>
                  <a:gd name="T1" fmla="*/ 172 h 5771"/>
                  <a:gd name="T2" fmla="*/ 2617 w 2759"/>
                  <a:gd name="T3" fmla="*/ 211 h 5771"/>
                  <a:gd name="T4" fmla="*/ 2678 w 2759"/>
                  <a:gd name="T5" fmla="*/ 238 h 5771"/>
                  <a:gd name="T6" fmla="*/ 2696 w 2759"/>
                  <a:gd name="T7" fmla="*/ 202 h 5771"/>
                  <a:gd name="T8" fmla="*/ 2635 w 2759"/>
                  <a:gd name="T9" fmla="*/ 172 h 5771"/>
                </a:gdLst>
                <a:ahLst/>
                <a:cxnLst>
                  <a:cxn ang="0">
                    <a:pos x="T0" y="T1"/>
                  </a:cxn>
                  <a:cxn ang="0">
                    <a:pos x="T2" y="T3"/>
                  </a:cxn>
                  <a:cxn ang="0">
                    <a:pos x="T4" y="T5"/>
                  </a:cxn>
                  <a:cxn ang="0">
                    <a:pos x="T6" y="T7"/>
                  </a:cxn>
                  <a:cxn ang="0">
                    <a:pos x="T8" y="T9"/>
                  </a:cxn>
                </a:cxnLst>
                <a:rect l="0" t="0" r="r" b="b"/>
                <a:pathLst>
                  <a:path w="2759" h="5771">
                    <a:moveTo>
                      <a:pt x="2635" y="172"/>
                    </a:moveTo>
                    <a:lnTo>
                      <a:pt x="2617" y="211"/>
                    </a:lnTo>
                    <a:lnTo>
                      <a:pt x="2678" y="238"/>
                    </a:lnTo>
                    <a:lnTo>
                      <a:pt x="2696" y="202"/>
                    </a:lnTo>
                    <a:lnTo>
                      <a:pt x="263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5" name="Freeform 210">
                <a:extLst>
                  <a:ext uri="{FF2B5EF4-FFF2-40B4-BE49-F238E27FC236}">
                    <a16:creationId xmlns:a16="http://schemas.microsoft.com/office/drawing/2014/main" id="{BCEFA4BA-2AED-4CB4-9405-B61FA0164CBE}"/>
                  </a:ext>
                </a:extLst>
              </p:cNvPr>
              <p:cNvSpPr>
                <a:spLocks/>
              </p:cNvSpPr>
              <p:nvPr/>
            </p:nvSpPr>
            <p:spPr bwMode="auto">
              <a:xfrm>
                <a:off x="7281" y="1438"/>
                <a:ext cx="2759" cy="5771"/>
              </a:xfrm>
              <a:custGeom>
                <a:avLst/>
                <a:gdLst>
                  <a:gd name="T0" fmla="*/ 2757 w 2759"/>
                  <a:gd name="T1" fmla="*/ 147 h 5771"/>
                  <a:gd name="T2" fmla="*/ 2647 w 2759"/>
                  <a:gd name="T3" fmla="*/ 147 h 5771"/>
                  <a:gd name="T4" fmla="*/ 2709 w 2759"/>
                  <a:gd name="T5" fmla="*/ 177 h 5771"/>
                  <a:gd name="T6" fmla="*/ 2696 w 2759"/>
                  <a:gd name="T7" fmla="*/ 202 h 5771"/>
                  <a:gd name="T8" fmla="*/ 2758 w 2759"/>
                  <a:gd name="T9" fmla="*/ 233 h 5771"/>
                  <a:gd name="T10" fmla="*/ 2757 w 2759"/>
                  <a:gd name="T11" fmla="*/ 147 h 5771"/>
                </a:gdLst>
                <a:ahLst/>
                <a:cxnLst>
                  <a:cxn ang="0">
                    <a:pos x="T0" y="T1"/>
                  </a:cxn>
                  <a:cxn ang="0">
                    <a:pos x="T2" y="T3"/>
                  </a:cxn>
                  <a:cxn ang="0">
                    <a:pos x="T4" y="T5"/>
                  </a:cxn>
                  <a:cxn ang="0">
                    <a:pos x="T6" y="T7"/>
                  </a:cxn>
                  <a:cxn ang="0">
                    <a:pos x="T8" y="T9"/>
                  </a:cxn>
                  <a:cxn ang="0">
                    <a:pos x="T10" y="T11"/>
                  </a:cxn>
                </a:cxnLst>
                <a:rect l="0" t="0" r="r" b="b"/>
                <a:pathLst>
                  <a:path w="2759" h="5771">
                    <a:moveTo>
                      <a:pt x="2757" y="147"/>
                    </a:moveTo>
                    <a:lnTo>
                      <a:pt x="2647" y="147"/>
                    </a:lnTo>
                    <a:lnTo>
                      <a:pt x="2709" y="177"/>
                    </a:lnTo>
                    <a:lnTo>
                      <a:pt x="2696" y="202"/>
                    </a:lnTo>
                    <a:lnTo>
                      <a:pt x="2758" y="233"/>
                    </a:lnTo>
                    <a:lnTo>
                      <a:pt x="2757" y="1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6" name="Freeform 211">
                <a:extLst>
                  <a:ext uri="{FF2B5EF4-FFF2-40B4-BE49-F238E27FC236}">
                    <a16:creationId xmlns:a16="http://schemas.microsoft.com/office/drawing/2014/main" id="{BA286BE3-600E-4E62-B49D-57E04747FE37}"/>
                  </a:ext>
                </a:extLst>
              </p:cNvPr>
              <p:cNvSpPr>
                <a:spLocks/>
              </p:cNvSpPr>
              <p:nvPr/>
            </p:nvSpPr>
            <p:spPr bwMode="auto">
              <a:xfrm>
                <a:off x="7281" y="1438"/>
                <a:ext cx="2759" cy="5771"/>
              </a:xfrm>
              <a:custGeom>
                <a:avLst/>
                <a:gdLst>
                  <a:gd name="T0" fmla="*/ 2647 w 2759"/>
                  <a:gd name="T1" fmla="*/ 147 h 5771"/>
                  <a:gd name="T2" fmla="*/ 2635 w 2759"/>
                  <a:gd name="T3" fmla="*/ 172 h 5771"/>
                  <a:gd name="T4" fmla="*/ 2696 w 2759"/>
                  <a:gd name="T5" fmla="*/ 202 h 5771"/>
                  <a:gd name="T6" fmla="*/ 2709 w 2759"/>
                  <a:gd name="T7" fmla="*/ 177 h 5771"/>
                  <a:gd name="T8" fmla="*/ 2647 w 2759"/>
                  <a:gd name="T9" fmla="*/ 147 h 5771"/>
                </a:gdLst>
                <a:ahLst/>
                <a:cxnLst>
                  <a:cxn ang="0">
                    <a:pos x="T0" y="T1"/>
                  </a:cxn>
                  <a:cxn ang="0">
                    <a:pos x="T2" y="T3"/>
                  </a:cxn>
                  <a:cxn ang="0">
                    <a:pos x="T4" y="T5"/>
                  </a:cxn>
                  <a:cxn ang="0">
                    <a:pos x="T6" y="T7"/>
                  </a:cxn>
                  <a:cxn ang="0">
                    <a:pos x="T8" y="T9"/>
                  </a:cxn>
                </a:cxnLst>
                <a:rect l="0" t="0" r="r" b="b"/>
                <a:pathLst>
                  <a:path w="2759" h="5771">
                    <a:moveTo>
                      <a:pt x="2647" y="147"/>
                    </a:moveTo>
                    <a:lnTo>
                      <a:pt x="2635" y="172"/>
                    </a:lnTo>
                    <a:lnTo>
                      <a:pt x="2696" y="202"/>
                    </a:lnTo>
                    <a:lnTo>
                      <a:pt x="2709" y="177"/>
                    </a:lnTo>
                    <a:lnTo>
                      <a:pt x="2647" y="1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sp>
            <p:nvSpPr>
              <p:cNvPr id="177" name="Freeform 212">
                <a:extLst>
                  <a:ext uri="{FF2B5EF4-FFF2-40B4-BE49-F238E27FC236}">
                    <a16:creationId xmlns:a16="http://schemas.microsoft.com/office/drawing/2014/main" id="{1B3FD954-4BBB-43DC-8338-F9F7C59D90E2}"/>
                  </a:ext>
                </a:extLst>
              </p:cNvPr>
              <p:cNvSpPr>
                <a:spLocks/>
              </p:cNvSpPr>
              <p:nvPr/>
            </p:nvSpPr>
            <p:spPr bwMode="auto">
              <a:xfrm>
                <a:off x="7281" y="1438"/>
                <a:ext cx="2759" cy="5771"/>
              </a:xfrm>
              <a:custGeom>
                <a:avLst/>
                <a:gdLst>
                  <a:gd name="T0" fmla="*/ 2756 w 2759"/>
                  <a:gd name="T1" fmla="*/ 0 h 5771"/>
                  <a:gd name="T2" fmla="*/ 2573 w 2759"/>
                  <a:gd name="T3" fmla="*/ 141 h 5771"/>
                  <a:gd name="T4" fmla="*/ 2635 w 2759"/>
                  <a:gd name="T5" fmla="*/ 172 h 5771"/>
                  <a:gd name="T6" fmla="*/ 2647 w 2759"/>
                  <a:gd name="T7" fmla="*/ 147 h 5771"/>
                  <a:gd name="T8" fmla="*/ 2757 w 2759"/>
                  <a:gd name="T9" fmla="*/ 147 h 5771"/>
                  <a:gd name="T10" fmla="*/ 2756 w 2759"/>
                  <a:gd name="T11" fmla="*/ 0 h 5771"/>
                </a:gdLst>
                <a:ahLst/>
                <a:cxnLst>
                  <a:cxn ang="0">
                    <a:pos x="T0" y="T1"/>
                  </a:cxn>
                  <a:cxn ang="0">
                    <a:pos x="T2" y="T3"/>
                  </a:cxn>
                  <a:cxn ang="0">
                    <a:pos x="T4" y="T5"/>
                  </a:cxn>
                  <a:cxn ang="0">
                    <a:pos x="T6" y="T7"/>
                  </a:cxn>
                  <a:cxn ang="0">
                    <a:pos x="T8" y="T9"/>
                  </a:cxn>
                  <a:cxn ang="0">
                    <a:pos x="T10" y="T11"/>
                  </a:cxn>
                </a:cxnLst>
                <a:rect l="0" t="0" r="r" b="b"/>
                <a:pathLst>
                  <a:path w="2759" h="5771">
                    <a:moveTo>
                      <a:pt x="2756" y="0"/>
                    </a:moveTo>
                    <a:lnTo>
                      <a:pt x="2573" y="141"/>
                    </a:lnTo>
                    <a:lnTo>
                      <a:pt x="2635" y="172"/>
                    </a:lnTo>
                    <a:lnTo>
                      <a:pt x="2647" y="147"/>
                    </a:lnTo>
                    <a:lnTo>
                      <a:pt x="2757" y="147"/>
                    </a:lnTo>
                    <a:lnTo>
                      <a:pt x="27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CA"/>
              </a:p>
            </p:txBody>
          </p:sp>
        </p:grpSp>
        <p:sp>
          <p:nvSpPr>
            <p:cNvPr id="89" name="Freeform 213">
              <a:extLst>
                <a:ext uri="{FF2B5EF4-FFF2-40B4-BE49-F238E27FC236}">
                  <a16:creationId xmlns:a16="http://schemas.microsoft.com/office/drawing/2014/main" id="{ABA45269-E187-421C-B2BD-55A000842908}"/>
                </a:ext>
              </a:extLst>
            </p:cNvPr>
            <p:cNvSpPr>
              <a:spLocks/>
            </p:cNvSpPr>
            <p:nvPr/>
          </p:nvSpPr>
          <p:spPr bwMode="auto">
            <a:xfrm>
              <a:off x="7328" y="6975"/>
              <a:ext cx="92" cy="92"/>
            </a:xfrm>
            <a:custGeom>
              <a:avLst/>
              <a:gdLst>
                <a:gd name="T0" fmla="*/ 0 w 92"/>
                <a:gd name="T1" fmla="*/ 61 h 92"/>
                <a:gd name="T2" fmla="*/ 0 w 92"/>
                <a:gd name="T3" fmla="*/ 61 h 92"/>
                <a:gd name="T4" fmla="*/ 30 w 92"/>
                <a:gd name="T5" fmla="*/ 0 h 92"/>
                <a:gd name="T6" fmla="*/ 91 w 92"/>
                <a:gd name="T7" fmla="*/ 27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30" y="0"/>
                  </a:lnTo>
                  <a:lnTo>
                    <a:pt x="91" y="27"/>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pic>
          <p:nvPicPr>
            <p:cNvPr id="90" name="Picture 89">
              <a:extLst>
                <a:ext uri="{FF2B5EF4-FFF2-40B4-BE49-F238E27FC236}">
                  <a16:creationId xmlns:a16="http://schemas.microsoft.com/office/drawing/2014/main" id="{088EB919-513C-4965-8323-2AAAF700C8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6" y="6722"/>
              <a:ext cx="16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Freeform 215">
              <a:extLst>
                <a:ext uri="{FF2B5EF4-FFF2-40B4-BE49-F238E27FC236}">
                  <a16:creationId xmlns:a16="http://schemas.microsoft.com/office/drawing/2014/main" id="{08D92623-97B7-4614-9966-AE93F188AE7A}"/>
                </a:ext>
              </a:extLst>
            </p:cNvPr>
            <p:cNvSpPr>
              <a:spLocks/>
            </p:cNvSpPr>
            <p:nvPr/>
          </p:nvSpPr>
          <p:spPr bwMode="auto">
            <a:xfrm>
              <a:off x="7509" y="6598"/>
              <a:ext cx="92" cy="92"/>
            </a:xfrm>
            <a:custGeom>
              <a:avLst/>
              <a:gdLst>
                <a:gd name="T0" fmla="*/ 0 w 92"/>
                <a:gd name="T1" fmla="*/ 63 h 92"/>
                <a:gd name="T2" fmla="*/ 0 w 92"/>
                <a:gd name="T3" fmla="*/ 63 h 92"/>
                <a:gd name="T4" fmla="*/ 27 w 92"/>
                <a:gd name="T5" fmla="*/ 0 h 92"/>
                <a:gd name="T6" fmla="*/ 91 w 92"/>
                <a:gd name="T7" fmla="*/ 30 h 92"/>
                <a:gd name="T8" fmla="*/ 61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27" y="0"/>
                  </a:lnTo>
                  <a:lnTo>
                    <a:pt x="91" y="30"/>
                  </a:lnTo>
                  <a:lnTo>
                    <a:pt x="61"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92" name="Freeform 216">
              <a:extLst>
                <a:ext uri="{FF2B5EF4-FFF2-40B4-BE49-F238E27FC236}">
                  <a16:creationId xmlns:a16="http://schemas.microsoft.com/office/drawing/2014/main" id="{B7C35276-FF3C-4AB9-89EC-84923AF667CD}"/>
                </a:ext>
              </a:extLst>
            </p:cNvPr>
            <p:cNvSpPr>
              <a:spLocks/>
            </p:cNvSpPr>
            <p:nvPr/>
          </p:nvSpPr>
          <p:spPr bwMode="auto">
            <a:xfrm>
              <a:off x="7567" y="6473"/>
              <a:ext cx="92" cy="92"/>
            </a:xfrm>
            <a:custGeom>
              <a:avLst/>
              <a:gdLst>
                <a:gd name="T0" fmla="*/ 0 w 92"/>
                <a:gd name="T1" fmla="*/ 63 h 92"/>
                <a:gd name="T2" fmla="*/ 0 w 92"/>
                <a:gd name="T3" fmla="*/ 63 h 92"/>
                <a:gd name="T4" fmla="*/ 30 w 92"/>
                <a:gd name="T5" fmla="*/ 0 h 92"/>
                <a:gd name="T6" fmla="*/ 91 w 92"/>
                <a:gd name="T7" fmla="*/ 30 h 92"/>
                <a:gd name="T8" fmla="*/ 63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30" y="0"/>
                  </a:lnTo>
                  <a:lnTo>
                    <a:pt x="91" y="30"/>
                  </a:lnTo>
                  <a:lnTo>
                    <a:pt x="63"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93" name="Freeform 217">
              <a:extLst>
                <a:ext uri="{FF2B5EF4-FFF2-40B4-BE49-F238E27FC236}">
                  <a16:creationId xmlns:a16="http://schemas.microsoft.com/office/drawing/2014/main" id="{8FDAB785-B4F1-4297-A6E1-0EA1A3011CD3}"/>
                </a:ext>
              </a:extLst>
            </p:cNvPr>
            <p:cNvSpPr>
              <a:spLocks/>
            </p:cNvSpPr>
            <p:nvPr/>
          </p:nvSpPr>
          <p:spPr bwMode="auto">
            <a:xfrm>
              <a:off x="7628" y="6348"/>
              <a:ext cx="92" cy="92"/>
            </a:xfrm>
            <a:custGeom>
              <a:avLst/>
              <a:gdLst>
                <a:gd name="T0" fmla="*/ 0 w 92"/>
                <a:gd name="T1" fmla="*/ 61 h 92"/>
                <a:gd name="T2" fmla="*/ 0 w 92"/>
                <a:gd name="T3" fmla="*/ 61 h 92"/>
                <a:gd name="T4" fmla="*/ 27 w 92"/>
                <a:gd name="T5" fmla="*/ 0 h 92"/>
                <a:gd name="T6" fmla="*/ 91 w 92"/>
                <a:gd name="T7" fmla="*/ 30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27" y="0"/>
                  </a:lnTo>
                  <a:lnTo>
                    <a:pt x="91" y="30"/>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94" name="Freeform 218">
              <a:extLst>
                <a:ext uri="{FF2B5EF4-FFF2-40B4-BE49-F238E27FC236}">
                  <a16:creationId xmlns:a16="http://schemas.microsoft.com/office/drawing/2014/main" id="{1C6DD05F-9714-4783-ADE6-5762B20AF0F5}"/>
                </a:ext>
              </a:extLst>
            </p:cNvPr>
            <p:cNvSpPr>
              <a:spLocks/>
            </p:cNvSpPr>
            <p:nvPr/>
          </p:nvSpPr>
          <p:spPr bwMode="auto">
            <a:xfrm>
              <a:off x="7686" y="6223"/>
              <a:ext cx="92" cy="92"/>
            </a:xfrm>
            <a:custGeom>
              <a:avLst/>
              <a:gdLst>
                <a:gd name="T0" fmla="*/ 0 w 92"/>
                <a:gd name="T1" fmla="*/ 61 h 92"/>
                <a:gd name="T2" fmla="*/ 0 w 92"/>
                <a:gd name="T3" fmla="*/ 61 h 92"/>
                <a:gd name="T4" fmla="*/ 30 w 92"/>
                <a:gd name="T5" fmla="*/ 0 h 92"/>
                <a:gd name="T6" fmla="*/ 91 w 92"/>
                <a:gd name="T7" fmla="*/ 30 h 92"/>
                <a:gd name="T8" fmla="*/ 63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30" y="0"/>
                  </a:lnTo>
                  <a:lnTo>
                    <a:pt x="91" y="30"/>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95" name="Freeform 219">
              <a:extLst>
                <a:ext uri="{FF2B5EF4-FFF2-40B4-BE49-F238E27FC236}">
                  <a16:creationId xmlns:a16="http://schemas.microsoft.com/office/drawing/2014/main" id="{895BCF61-45FC-43FE-AB72-5E730023B332}"/>
                </a:ext>
              </a:extLst>
            </p:cNvPr>
            <p:cNvSpPr>
              <a:spLocks/>
            </p:cNvSpPr>
            <p:nvPr/>
          </p:nvSpPr>
          <p:spPr bwMode="auto">
            <a:xfrm>
              <a:off x="7747" y="6098"/>
              <a:ext cx="92" cy="92"/>
            </a:xfrm>
            <a:custGeom>
              <a:avLst/>
              <a:gdLst>
                <a:gd name="T0" fmla="*/ 0 w 92"/>
                <a:gd name="T1" fmla="*/ 61 h 92"/>
                <a:gd name="T2" fmla="*/ 0 w 92"/>
                <a:gd name="T3" fmla="*/ 61 h 92"/>
                <a:gd name="T4" fmla="*/ 27 w 92"/>
                <a:gd name="T5" fmla="*/ 0 h 92"/>
                <a:gd name="T6" fmla="*/ 91 w 92"/>
                <a:gd name="T7" fmla="*/ 27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27" y="0"/>
                  </a:lnTo>
                  <a:lnTo>
                    <a:pt x="91" y="27"/>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96" name="Freeform 220">
              <a:extLst>
                <a:ext uri="{FF2B5EF4-FFF2-40B4-BE49-F238E27FC236}">
                  <a16:creationId xmlns:a16="http://schemas.microsoft.com/office/drawing/2014/main" id="{7F7628DE-CD18-4CB8-85B3-036D98881362}"/>
                </a:ext>
              </a:extLst>
            </p:cNvPr>
            <p:cNvSpPr>
              <a:spLocks/>
            </p:cNvSpPr>
            <p:nvPr/>
          </p:nvSpPr>
          <p:spPr bwMode="auto">
            <a:xfrm>
              <a:off x="7806" y="5973"/>
              <a:ext cx="95" cy="92"/>
            </a:xfrm>
            <a:custGeom>
              <a:avLst/>
              <a:gdLst>
                <a:gd name="T0" fmla="*/ 0 w 95"/>
                <a:gd name="T1" fmla="*/ 61 h 92"/>
                <a:gd name="T2" fmla="*/ 0 w 95"/>
                <a:gd name="T3" fmla="*/ 61 h 92"/>
                <a:gd name="T4" fmla="*/ 30 w 95"/>
                <a:gd name="T5" fmla="*/ 0 h 92"/>
                <a:gd name="T6" fmla="*/ 94 w 95"/>
                <a:gd name="T7" fmla="*/ 27 h 92"/>
                <a:gd name="T8" fmla="*/ 63 w 95"/>
                <a:gd name="T9" fmla="*/ 91 h 92"/>
                <a:gd name="T10" fmla="*/ 0 w 95"/>
                <a:gd name="T11" fmla="*/ 61 h 92"/>
              </a:gdLst>
              <a:ahLst/>
              <a:cxnLst>
                <a:cxn ang="0">
                  <a:pos x="T0" y="T1"/>
                </a:cxn>
                <a:cxn ang="0">
                  <a:pos x="T2" y="T3"/>
                </a:cxn>
                <a:cxn ang="0">
                  <a:pos x="T4" y="T5"/>
                </a:cxn>
                <a:cxn ang="0">
                  <a:pos x="T6" y="T7"/>
                </a:cxn>
                <a:cxn ang="0">
                  <a:pos x="T8" y="T9"/>
                </a:cxn>
                <a:cxn ang="0">
                  <a:pos x="T10" y="T11"/>
                </a:cxn>
              </a:cxnLst>
              <a:rect l="0" t="0" r="r" b="b"/>
              <a:pathLst>
                <a:path w="95" h="92">
                  <a:moveTo>
                    <a:pt x="0" y="61"/>
                  </a:moveTo>
                  <a:lnTo>
                    <a:pt x="0" y="61"/>
                  </a:lnTo>
                  <a:lnTo>
                    <a:pt x="30" y="0"/>
                  </a:lnTo>
                  <a:lnTo>
                    <a:pt x="94" y="27"/>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pic>
          <p:nvPicPr>
            <p:cNvPr id="97" name="Picture 96">
              <a:extLst>
                <a:ext uri="{FF2B5EF4-FFF2-40B4-BE49-F238E27FC236}">
                  <a16:creationId xmlns:a16="http://schemas.microsoft.com/office/drawing/2014/main" id="{1C6F345A-0159-442B-82B9-E11037EEAA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66" y="5719"/>
              <a:ext cx="16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 name="Freeform 222">
              <a:extLst>
                <a:ext uri="{FF2B5EF4-FFF2-40B4-BE49-F238E27FC236}">
                  <a16:creationId xmlns:a16="http://schemas.microsoft.com/office/drawing/2014/main" id="{FCD36480-A417-42A1-B1AB-DAF291326B64}"/>
                </a:ext>
              </a:extLst>
            </p:cNvPr>
            <p:cNvSpPr>
              <a:spLocks/>
            </p:cNvSpPr>
            <p:nvPr/>
          </p:nvSpPr>
          <p:spPr bwMode="auto">
            <a:xfrm>
              <a:off x="7986" y="5595"/>
              <a:ext cx="92" cy="92"/>
            </a:xfrm>
            <a:custGeom>
              <a:avLst/>
              <a:gdLst>
                <a:gd name="T0" fmla="*/ 0 w 92"/>
                <a:gd name="T1" fmla="*/ 63 h 92"/>
                <a:gd name="T2" fmla="*/ 0 w 92"/>
                <a:gd name="T3" fmla="*/ 63 h 92"/>
                <a:gd name="T4" fmla="*/ 30 w 92"/>
                <a:gd name="T5" fmla="*/ 0 h 92"/>
                <a:gd name="T6" fmla="*/ 91 w 92"/>
                <a:gd name="T7" fmla="*/ 30 h 92"/>
                <a:gd name="T8" fmla="*/ 61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30" y="0"/>
                  </a:lnTo>
                  <a:lnTo>
                    <a:pt x="91" y="30"/>
                  </a:lnTo>
                  <a:lnTo>
                    <a:pt x="61"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99" name="Freeform 223">
              <a:extLst>
                <a:ext uri="{FF2B5EF4-FFF2-40B4-BE49-F238E27FC236}">
                  <a16:creationId xmlns:a16="http://schemas.microsoft.com/office/drawing/2014/main" id="{8D22C1C7-EB05-49B8-82E5-9794625E2CED}"/>
                </a:ext>
              </a:extLst>
            </p:cNvPr>
            <p:cNvSpPr>
              <a:spLocks/>
            </p:cNvSpPr>
            <p:nvPr/>
          </p:nvSpPr>
          <p:spPr bwMode="auto">
            <a:xfrm>
              <a:off x="8044" y="5470"/>
              <a:ext cx="95" cy="92"/>
            </a:xfrm>
            <a:custGeom>
              <a:avLst/>
              <a:gdLst>
                <a:gd name="T0" fmla="*/ 0 w 95"/>
                <a:gd name="T1" fmla="*/ 63 h 92"/>
                <a:gd name="T2" fmla="*/ 0 w 95"/>
                <a:gd name="T3" fmla="*/ 63 h 92"/>
                <a:gd name="T4" fmla="*/ 30 w 95"/>
                <a:gd name="T5" fmla="*/ 0 h 92"/>
                <a:gd name="T6" fmla="*/ 94 w 95"/>
                <a:gd name="T7" fmla="*/ 30 h 92"/>
                <a:gd name="T8" fmla="*/ 63 w 95"/>
                <a:gd name="T9" fmla="*/ 91 h 92"/>
                <a:gd name="T10" fmla="*/ 0 w 95"/>
                <a:gd name="T11" fmla="*/ 63 h 92"/>
              </a:gdLst>
              <a:ahLst/>
              <a:cxnLst>
                <a:cxn ang="0">
                  <a:pos x="T0" y="T1"/>
                </a:cxn>
                <a:cxn ang="0">
                  <a:pos x="T2" y="T3"/>
                </a:cxn>
                <a:cxn ang="0">
                  <a:pos x="T4" y="T5"/>
                </a:cxn>
                <a:cxn ang="0">
                  <a:pos x="T6" y="T7"/>
                </a:cxn>
                <a:cxn ang="0">
                  <a:pos x="T8" y="T9"/>
                </a:cxn>
                <a:cxn ang="0">
                  <a:pos x="T10" y="T11"/>
                </a:cxn>
              </a:cxnLst>
              <a:rect l="0" t="0" r="r" b="b"/>
              <a:pathLst>
                <a:path w="95" h="92">
                  <a:moveTo>
                    <a:pt x="0" y="63"/>
                  </a:moveTo>
                  <a:lnTo>
                    <a:pt x="0" y="63"/>
                  </a:lnTo>
                  <a:lnTo>
                    <a:pt x="30" y="0"/>
                  </a:lnTo>
                  <a:lnTo>
                    <a:pt x="94" y="30"/>
                  </a:lnTo>
                  <a:lnTo>
                    <a:pt x="63"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0" name="Freeform 224">
              <a:extLst>
                <a:ext uri="{FF2B5EF4-FFF2-40B4-BE49-F238E27FC236}">
                  <a16:creationId xmlns:a16="http://schemas.microsoft.com/office/drawing/2014/main" id="{C886003B-7938-412C-8D5E-406FBFB00902}"/>
                </a:ext>
              </a:extLst>
            </p:cNvPr>
            <p:cNvSpPr>
              <a:spLocks/>
            </p:cNvSpPr>
            <p:nvPr/>
          </p:nvSpPr>
          <p:spPr bwMode="auto">
            <a:xfrm>
              <a:off x="8105" y="5345"/>
              <a:ext cx="92" cy="92"/>
            </a:xfrm>
            <a:custGeom>
              <a:avLst/>
              <a:gdLst>
                <a:gd name="T0" fmla="*/ 0 w 92"/>
                <a:gd name="T1" fmla="*/ 61 h 92"/>
                <a:gd name="T2" fmla="*/ 0 w 92"/>
                <a:gd name="T3" fmla="*/ 61 h 92"/>
                <a:gd name="T4" fmla="*/ 30 w 92"/>
                <a:gd name="T5" fmla="*/ 0 h 92"/>
                <a:gd name="T6" fmla="*/ 91 w 92"/>
                <a:gd name="T7" fmla="*/ 30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30" y="0"/>
                  </a:lnTo>
                  <a:lnTo>
                    <a:pt x="91" y="30"/>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1" name="Freeform 225">
              <a:extLst>
                <a:ext uri="{FF2B5EF4-FFF2-40B4-BE49-F238E27FC236}">
                  <a16:creationId xmlns:a16="http://schemas.microsoft.com/office/drawing/2014/main" id="{B6DF757C-FD5F-4471-8716-1F70DBF424C4}"/>
                </a:ext>
              </a:extLst>
            </p:cNvPr>
            <p:cNvSpPr>
              <a:spLocks/>
            </p:cNvSpPr>
            <p:nvPr/>
          </p:nvSpPr>
          <p:spPr bwMode="auto">
            <a:xfrm>
              <a:off x="8164" y="5220"/>
              <a:ext cx="95" cy="92"/>
            </a:xfrm>
            <a:custGeom>
              <a:avLst/>
              <a:gdLst>
                <a:gd name="T0" fmla="*/ 0 w 95"/>
                <a:gd name="T1" fmla="*/ 61 h 92"/>
                <a:gd name="T2" fmla="*/ 0 w 95"/>
                <a:gd name="T3" fmla="*/ 61 h 92"/>
                <a:gd name="T4" fmla="*/ 30 w 95"/>
                <a:gd name="T5" fmla="*/ 0 h 92"/>
                <a:gd name="T6" fmla="*/ 94 w 95"/>
                <a:gd name="T7" fmla="*/ 30 h 92"/>
                <a:gd name="T8" fmla="*/ 63 w 95"/>
                <a:gd name="T9" fmla="*/ 91 h 92"/>
                <a:gd name="T10" fmla="*/ 0 w 95"/>
                <a:gd name="T11" fmla="*/ 61 h 92"/>
              </a:gdLst>
              <a:ahLst/>
              <a:cxnLst>
                <a:cxn ang="0">
                  <a:pos x="T0" y="T1"/>
                </a:cxn>
                <a:cxn ang="0">
                  <a:pos x="T2" y="T3"/>
                </a:cxn>
                <a:cxn ang="0">
                  <a:pos x="T4" y="T5"/>
                </a:cxn>
                <a:cxn ang="0">
                  <a:pos x="T6" y="T7"/>
                </a:cxn>
                <a:cxn ang="0">
                  <a:pos x="T8" y="T9"/>
                </a:cxn>
                <a:cxn ang="0">
                  <a:pos x="T10" y="T11"/>
                </a:cxn>
              </a:cxnLst>
              <a:rect l="0" t="0" r="r" b="b"/>
              <a:pathLst>
                <a:path w="95" h="92">
                  <a:moveTo>
                    <a:pt x="0" y="61"/>
                  </a:moveTo>
                  <a:lnTo>
                    <a:pt x="0" y="61"/>
                  </a:lnTo>
                  <a:lnTo>
                    <a:pt x="30" y="0"/>
                  </a:lnTo>
                  <a:lnTo>
                    <a:pt x="94" y="30"/>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2" name="Freeform 226">
              <a:extLst>
                <a:ext uri="{FF2B5EF4-FFF2-40B4-BE49-F238E27FC236}">
                  <a16:creationId xmlns:a16="http://schemas.microsoft.com/office/drawing/2014/main" id="{EA55103C-A822-46BA-84CE-FF27A20B4288}"/>
                </a:ext>
              </a:extLst>
            </p:cNvPr>
            <p:cNvSpPr>
              <a:spLocks/>
            </p:cNvSpPr>
            <p:nvPr/>
          </p:nvSpPr>
          <p:spPr bwMode="auto">
            <a:xfrm>
              <a:off x="8225" y="5095"/>
              <a:ext cx="92" cy="92"/>
            </a:xfrm>
            <a:custGeom>
              <a:avLst/>
              <a:gdLst>
                <a:gd name="T0" fmla="*/ 0 w 92"/>
                <a:gd name="T1" fmla="*/ 61 h 92"/>
                <a:gd name="T2" fmla="*/ 0 w 92"/>
                <a:gd name="T3" fmla="*/ 61 h 92"/>
                <a:gd name="T4" fmla="*/ 30 w 92"/>
                <a:gd name="T5" fmla="*/ 0 h 92"/>
                <a:gd name="T6" fmla="*/ 91 w 92"/>
                <a:gd name="T7" fmla="*/ 27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30" y="0"/>
                  </a:lnTo>
                  <a:lnTo>
                    <a:pt x="91" y="27"/>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3" name="Freeform 227">
              <a:extLst>
                <a:ext uri="{FF2B5EF4-FFF2-40B4-BE49-F238E27FC236}">
                  <a16:creationId xmlns:a16="http://schemas.microsoft.com/office/drawing/2014/main" id="{15BD2E1F-D7B9-4789-B2CB-4E6807B9205E}"/>
                </a:ext>
              </a:extLst>
            </p:cNvPr>
            <p:cNvSpPr>
              <a:spLocks/>
            </p:cNvSpPr>
            <p:nvPr/>
          </p:nvSpPr>
          <p:spPr bwMode="auto">
            <a:xfrm>
              <a:off x="8283" y="4970"/>
              <a:ext cx="95" cy="92"/>
            </a:xfrm>
            <a:custGeom>
              <a:avLst/>
              <a:gdLst>
                <a:gd name="T0" fmla="*/ 0 w 95"/>
                <a:gd name="T1" fmla="*/ 61 h 92"/>
                <a:gd name="T2" fmla="*/ 0 w 95"/>
                <a:gd name="T3" fmla="*/ 61 h 92"/>
                <a:gd name="T4" fmla="*/ 30 w 95"/>
                <a:gd name="T5" fmla="*/ 0 h 92"/>
                <a:gd name="T6" fmla="*/ 94 w 95"/>
                <a:gd name="T7" fmla="*/ 27 h 92"/>
                <a:gd name="T8" fmla="*/ 63 w 95"/>
                <a:gd name="T9" fmla="*/ 91 h 92"/>
                <a:gd name="T10" fmla="*/ 0 w 95"/>
                <a:gd name="T11" fmla="*/ 61 h 92"/>
              </a:gdLst>
              <a:ahLst/>
              <a:cxnLst>
                <a:cxn ang="0">
                  <a:pos x="T0" y="T1"/>
                </a:cxn>
                <a:cxn ang="0">
                  <a:pos x="T2" y="T3"/>
                </a:cxn>
                <a:cxn ang="0">
                  <a:pos x="T4" y="T5"/>
                </a:cxn>
                <a:cxn ang="0">
                  <a:pos x="T6" y="T7"/>
                </a:cxn>
                <a:cxn ang="0">
                  <a:pos x="T8" y="T9"/>
                </a:cxn>
                <a:cxn ang="0">
                  <a:pos x="T10" y="T11"/>
                </a:cxn>
              </a:cxnLst>
              <a:rect l="0" t="0" r="r" b="b"/>
              <a:pathLst>
                <a:path w="95" h="92">
                  <a:moveTo>
                    <a:pt x="0" y="61"/>
                  </a:moveTo>
                  <a:lnTo>
                    <a:pt x="0" y="61"/>
                  </a:lnTo>
                  <a:lnTo>
                    <a:pt x="30" y="0"/>
                  </a:lnTo>
                  <a:lnTo>
                    <a:pt x="94" y="27"/>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pic>
          <p:nvPicPr>
            <p:cNvPr id="104" name="Picture 103">
              <a:extLst>
                <a:ext uri="{FF2B5EF4-FFF2-40B4-BE49-F238E27FC236}">
                  <a16:creationId xmlns:a16="http://schemas.microsoft.com/office/drawing/2014/main" id="{D2975E6F-B9B6-4400-911D-F1954FB06BE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43" y="4717"/>
              <a:ext cx="16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 name="Freeform 229">
              <a:extLst>
                <a:ext uri="{FF2B5EF4-FFF2-40B4-BE49-F238E27FC236}">
                  <a16:creationId xmlns:a16="http://schemas.microsoft.com/office/drawing/2014/main" id="{0C67AD94-7586-41CB-81CA-8BBFDC5FC9F3}"/>
                </a:ext>
              </a:extLst>
            </p:cNvPr>
            <p:cNvSpPr>
              <a:spLocks/>
            </p:cNvSpPr>
            <p:nvPr/>
          </p:nvSpPr>
          <p:spPr bwMode="auto">
            <a:xfrm>
              <a:off x="8463" y="4593"/>
              <a:ext cx="92" cy="92"/>
            </a:xfrm>
            <a:custGeom>
              <a:avLst/>
              <a:gdLst>
                <a:gd name="T0" fmla="*/ 0 w 92"/>
                <a:gd name="T1" fmla="*/ 63 h 92"/>
                <a:gd name="T2" fmla="*/ 0 w 92"/>
                <a:gd name="T3" fmla="*/ 63 h 92"/>
                <a:gd name="T4" fmla="*/ 30 w 92"/>
                <a:gd name="T5" fmla="*/ 0 h 92"/>
                <a:gd name="T6" fmla="*/ 91 w 92"/>
                <a:gd name="T7" fmla="*/ 30 h 92"/>
                <a:gd name="T8" fmla="*/ 63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30" y="0"/>
                  </a:lnTo>
                  <a:lnTo>
                    <a:pt x="91" y="30"/>
                  </a:lnTo>
                  <a:lnTo>
                    <a:pt x="63"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6" name="Freeform 230">
              <a:extLst>
                <a:ext uri="{FF2B5EF4-FFF2-40B4-BE49-F238E27FC236}">
                  <a16:creationId xmlns:a16="http://schemas.microsoft.com/office/drawing/2014/main" id="{368C7F79-A2B2-40ED-B553-DCE47ACD142E}"/>
                </a:ext>
              </a:extLst>
            </p:cNvPr>
            <p:cNvSpPr>
              <a:spLocks/>
            </p:cNvSpPr>
            <p:nvPr/>
          </p:nvSpPr>
          <p:spPr bwMode="auto">
            <a:xfrm>
              <a:off x="8525" y="4468"/>
              <a:ext cx="92" cy="92"/>
            </a:xfrm>
            <a:custGeom>
              <a:avLst/>
              <a:gdLst>
                <a:gd name="T0" fmla="*/ 0 w 92"/>
                <a:gd name="T1" fmla="*/ 63 h 92"/>
                <a:gd name="T2" fmla="*/ 0 w 92"/>
                <a:gd name="T3" fmla="*/ 63 h 92"/>
                <a:gd name="T4" fmla="*/ 27 w 92"/>
                <a:gd name="T5" fmla="*/ 0 h 92"/>
                <a:gd name="T6" fmla="*/ 91 w 92"/>
                <a:gd name="T7" fmla="*/ 30 h 92"/>
                <a:gd name="T8" fmla="*/ 61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27" y="0"/>
                  </a:lnTo>
                  <a:lnTo>
                    <a:pt x="91" y="30"/>
                  </a:lnTo>
                  <a:lnTo>
                    <a:pt x="61"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7" name="Freeform 231">
              <a:extLst>
                <a:ext uri="{FF2B5EF4-FFF2-40B4-BE49-F238E27FC236}">
                  <a16:creationId xmlns:a16="http://schemas.microsoft.com/office/drawing/2014/main" id="{E39105A3-3333-4A15-9F98-C908CD8B6317}"/>
                </a:ext>
              </a:extLst>
            </p:cNvPr>
            <p:cNvSpPr>
              <a:spLocks/>
            </p:cNvSpPr>
            <p:nvPr/>
          </p:nvSpPr>
          <p:spPr bwMode="auto">
            <a:xfrm>
              <a:off x="8583" y="4343"/>
              <a:ext cx="92" cy="92"/>
            </a:xfrm>
            <a:custGeom>
              <a:avLst/>
              <a:gdLst>
                <a:gd name="T0" fmla="*/ 0 w 92"/>
                <a:gd name="T1" fmla="*/ 61 h 92"/>
                <a:gd name="T2" fmla="*/ 0 w 92"/>
                <a:gd name="T3" fmla="*/ 61 h 92"/>
                <a:gd name="T4" fmla="*/ 30 w 92"/>
                <a:gd name="T5" fmla="*/ 0 h 92"/>
                <a:gd name="T6" fmla="*/ 91 w 92"/>
                <a:gd name="T7" fmla="*/ 30 h 92"/>
                <a:gd name="T8" fmla="*/ 63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30" y="0"/>
                  </a:lnTo>
                  <a:lnTo>
                    <a:pt x="91" y="30"/>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8" name="Freeform 232">
              <a:extLst>
                <a:ext uri="{FF2B5EF4-FFF2-40B4-BE49-F238E27FC236}">
                  <a16:creationId xmlns:a16="http://schemas.microsoft.com/office/drawing/2014/main" id="{6BAEEB34-FF6C-4FFE-A785-47E59E6172BA}"/>
                </a:ext>
              </a:extLst>
            </p:cNvPr>
            <p:cNvSpPr>
              <a:spLocks/>
            </p:cNvSpPr>
            <p:nvPr/>
          </p:nvSpPr>
          <p:spPr bwMode="auto">
            <a:xfrm>
              <a:off x="8644" y="4218"/>
              <a:ext cx="92" cy="92"/>
            </a:xfrm>
            <a:custGeom>
              <a:avLst/>
              <a:gdLst>
                <a:gd name="T0" fmla="*/ 0 w 92"/>
                <a:gd name="T1" fmla="*/ 61 h 92"/>
                <a:gd name="T2" fmla="*/ 0 w 92"/>
                <a:gd name="T3" fmla="*/ 61 h 92"/>
                <a:gd name="T4" fmla="*/ 27 w 92"/>
                <a:gd name="T5" fmla="*/ 0 h 92"/>
                <a:gd name="T6" fmla="*/ 91 w 92"/>
                <a:gd name="T7" fmla="*/ 30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27" y="0"/>
                  </a:lnTo>
                  <a:lnTo>
                    <a:pt x="91" y="30"/>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09" name="Freeform 233">
              <a:extLst>
                <a:ext uri="{FF2B5EF4-FFF2-40B4-BE49-F238E27FC236}">
                  <a16:creationId xmlns:a16="http://schemas.microsoft.com/office/drawing/2014/main" id="{3E9A3E97-1F6F-46EF-9F20-F849DCD626C0}"/>
                </a:ext>
              </a:extLst>
            </p:cNvPr>
            <p:cNvSpPr>
              <a:spLocks/>
            </p:cNvSpPr>
            <p:nvPr/>
          </p:nvSpPr>
          <p:spPr bwMode="auto">
            <a:xfrm>
              <a:off x="8702" y="4093"/>
              <a:ext cx="95" cy="92"/>
            </a:xfrm>
            <a:custGeom>
              <a:avLst/>
              <a:gdLst>
                <a:gd name="T0" fmla="*/ 0 w 95"/>
                <a:gd name="T1" fmla="*/ 61 h 92"/>
                <a:gd name="T2" fmla="*/ 0 w 95"/>
                <a:gd name="T3" fmla="*/ 61 h 92"/>
                <a:gd name="T4" fmla="*/ 30 w 95"/>
                <a:gd name="T5" fmla="*/ 0 h 92"/>
                <a:gd name="T6" fmla="*/ 94 w 95"/>
                <a:gd name="T7" fmla="*/ 27 h 92"/>
                <a:gd name="T8" fmla="*/ 63 w 95"/>
                <a:gd name="T9" fmla="*/ 91 h 92"/>
                <a:gd name="T10" fmla="*/ 0 w 95"/>
                <a:gd name="T11" fmla="*/ 61 h 92"/>
              </a:gdLst>
              <a:ahLst/>
              <a:cxnLst>
                <a:cxn ang="0">
                  <a:pos x="T0" y="T1"/>
                </a:cxn>
                <a:cxn ang="0">
                  <a:pos x="T2" y="T3"/>
                </a:cxn>
                <a:cxn ang="0">
                  <a:pos x="T4" y="T5"/>
                </a:cxn>
                <a:cxn ang="0">
                  <a:pos x="T6" y="T7"/>
                </a:cxn>
                <a:cxn ang="0">
                  <a:pos x="T8" y="T9"/>
                </a:cxn>
                <a:cxn ang="0">
                  <a:pos x="T10" y="T11"/>
                </a:cxn>
              </a:cxnLst>
              <a:rect l="0" t="0" r="r" b="b"/>
              <a:pathLst>
                <a:path w="95" h="92">
                  <a:moveTo>
                    <a:pt x="0" y="61"/>
                  </a:moveTo>
                  <a:lnTo>
                    <a:pt x="0" y="61"/>
                  </a:lnTo>
                  <a:lnTo>
                    <a:pt x="30" y="0"/>
                  </a:lnTo>
                  <a:lnTo>
                    <a:pt x="94" y="27"/>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10" name="Freeform 234">
              <a:extLst>
                <a:ext uri="{FF2B5EF4-FFF2-40B4-BE49-F238E27FC236}">
                  <a16:creationId xmlns:a16="http://schemas.microsoft.com/office/drawing/2014/main" id="{5A442C4C-DDC6-40F3-AEA5-E6A02A5B56C2}"/>
                </a:ext>
              </a:extLst>
            </p:cNvPr>
            <p:cNvSpPr>
              <a:spLocks/>
            </p:cNvSpPr>
            <p:nvPr/>
          </p:nvSpPr>
          <p:spPr bwMode="auto">
            <a:xfrm>
              <a:off x="8763" y="3968"/>
              <a:ext cx="92" cy="92"/>
            </a:xfrm>
            <a:custGeom>
              <a:avLst/>
              <a:gdLst>
                <a:gd name="T0" fmla="*/ 0 w 92"/>
                <a:gd name="T1" fmla="*/ 61 h 92"/>
                <a:gd name="T2" fmla="*/ 0 w 92"/>
                <a:gd name="T3" fmla="*/ 61 h 92"/>
                <a:gd name="T4" fmla="*/ 27 w 92"/>
                <a:gd name="T5" fmla="*/ 0 h 92"/>
                <a:gd name="T6" fmla="*/ 91 w 92"/>
                <a:gd name="T7" fmla="*/ 27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27" y="0"/>
                  </a:lnTo>
                  <a:lnTo>
                    <a:pt x="91" y="27"/>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pic>
          <p:nvPicPr>
            <p:cNvPr id="111" name="Picture 110">
              <a:extLst>
                <a:ext uri="{FF2B5EF4-FFF2-40B4-BE49-F238E27FC236}">
                  <a16:creationId xmlns:a16="http://schemas.microsoft.com/office/drawing/2014/main" id="{34E1C144-31DA-4C8C-8328-EC54D186A65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21" y="3714"/>
              <a:ext cx="16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 name="Freeform 236">
              <a:extLst>
                <a:ext uri="{FF2B5EF4-FFF2-40B4-BE49-F238E27FC236}">
                  <a16:creationId xmlns:a16="http://schemas.microsoft.com/office/drawing/2014/main" id="{71FDA2CC-1EBE-460C-B534-8441F1491F73}"/>
                </a:ext>
              </a:extLst>
            </p:cNvPr>
            <p:cNvSpPr>
              <a:spLocks/>
            </p:cNvSpPr>
            <p:nvPr/>
          </p:nvSpPr>
          <p:spPr bwMode="auto">
            <a:xfrm>
              <a:off x="8941" y="3590"/>
              <a:ext cx="95" cy="92"/>
            </a:xfrm>
            <a:custGeom>
              <a:avLst/>
              <a:gdLst>
                <a:gd name="T0" fmla="*/ 0 w 95"/>
                <a:gd name="T1" fmla="*/ 63 h 92"/>
                <a:gd name="T2" fmla="*/ 0 w 95"/>
                <a:gd name="T3" fmla="*/ 63 h 92"/>
                <a:gd name="T4" fmla="*/ 30 w 95"/>
                <a:gd name="T5" fmla="*/ 0 h 92"/>
                <a:gd name="T6" fmla="*/ 94 w 95"/>
                <a:gd name="T7" fmla="*/ 30 h 92"/>
                <a:gd name="T8" fmla="*/ 63 w 95"/>
                <a:gd name="T9" fmla="*/ 91 h 92"/>
                <a:gd name="T10" fmla="*/ 0 w 95"/>
                <a:gd name="T11" fmla="*/ 63 h 92"/>
              </a:gdLst>
              <a:ahLst/>
              <a:cxnLst>
                <a:cxn ang="0">
                  <a:pos x="T0" y="T1"/>
                </a:cxn>
                <a:cxn ang="0">
                  <a:pos x="T2" y="T3"/>
                </a:cxn>
                <a:cxn ang="0">
                  <a:pos x="T4" y="T5"/>
                </a:cxn>
                <a:cxn ang="0">
                  <a:pos x="T6" y="T7"/>
                </a:cxn>
                <a:cxn ang="0">
                  <a:pos x="T8" y="T9"/>
                </a:cxn>
                <a:cxn ang="0">
                  <a:pos x="T10" y="T11"/>
                </a:cxn>
              </a:cxnLst>
              <a:rect l="0" t="0" r="r" b="b"/>
              <a:pathLst>
                <a:path w="95" h="92">
                  <a:moveTo>
                    <a:pt x="0" y="63"/>
                  </a:moveTo>
                  <a:lnTo>
                    <a:pt x="0" y="63"/>
                  </a:lnTo>
                  <a:lnTo>
                    <a:pt x="30" y="0"/>
                  </a:lnTo>
                  <a:lnTo>
                    <a:pt x="94" y="30"/>
                  </a:lnTo>
                  <a:lnTo>
                    <a:pt x="63"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13" name="Freeform 237">
              <a:extLst>
                <a:ext uri="{FF2B5EF4-FFF2-40B4-BE49-F238E27FC236}">
                  <a16:creationId xmlns:a16="http://schemas.microsoft.com/office/drawing/2014/main" id="{32C58023-AE8B-4C4A-8713-EE4DB5BF2E2F}"/>
                </a:ext>
              </a:extLst>
            </p:cNvPr>
            <p:cNvSpPr>
              <a:spLocks/>
            </p:cNvSpPr>
            <p:nvPr/>
          </p:nvSpPr>
          <p:spPr bwMode="auto">
            <a:xfrm>
              <a:off x="9002" y="3465"/>
              <a:ext cx="92" cy="92"/>
            </a:xfrm>
            <a:custGeom>
              <a:avLst/>
              <a:gdLst>
                <a:gd name="T0" fmla="*/ 0 w 92"/>
                <a:gd name="T1" fmla="*/ 63 h 92"/>
                <a:gd name="T2" fmla="*/ 0 w 92"/>
                <a:gd name="T3" fmla="*/ 63 h 92"/>
                <a:gd name="T4" fmla="*/ 30 w 92"/>
                <a:gd name="T5" fmla="*/ 0 h 92"/>
                <a:gd name="T6" fmla="*/ 91 w 92"/>
                <a:gd name="T7" fmla="*/ 30 h 92"/>
                <a:gd name="T8" fmla="*/ 61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30" y="0"/>
                  </a:lnTo>
                  <a:lnTo>
                    <a:pt x="91" y="30"/>
                  </a:lnTo>
                  <a:lnTo>
                    <a:pt x="61"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14" name="Freeform 238">
              <a:extLst>
                <a:ext uri="{FF2B5EF4-FFF2-40B4-BE49-F238E27FC236}">
                  <a16:creationId xmlns:a16="http://schemas.microsoft.com/office/drawing/2014/main" id="{E5CFCFB0-B800-48B8-8579-4A7A2548F4FA}"/>
                </a:ext>
              </a:extLst>
            </p:cNvPr>
            <p:cNvSpPr>
              <a:spLocks/>
            </p:cNvSpPr>
            <p:nvPr/>
          </p:nvSpPr>
          <p:spPr bwMode="auto">
            <a:xfrm>
              <a:off x="9060" y="3340"/>
              <a:ext cx="95" cy="92"/>
            </a:xfrm>
            <a:custGeom>
              <a:avLst/>
              <a:gdLst>
                <a:gd name="T0" fmla="*/ 0 w 95"/>
                <a:gd name="T1" fmla="*/ 61 h 92"/>
                <a:gd name="T2" fmla="*/ 0 w 95"/>
                <a:gd name="T3" fmla="*/ 61 h 92"/>
                <a:gd name="T4" fmla="*/ 30 w 95"/>
                <a:gd name="T5" fmla="*/ 0 h 92"/>
                <a:gd name="T6" fmla="*/ 94 w 95"/>
                <a:gd name="T7" fmla="*/ 30 h 92"/>
                <a:gd name="T8" fmla="*/ 63 w 95"/>
                <a:gd name="T9" fmla="*/ 91 h 92"/>
                <a:gd name="T10" fmla="*/ 0 w 95"/>
                <a:gd name="T11" fmla="*/ 61 h 92"/>
              </a:gdLst>
              <a:ahLst/>
              <a:cxnLst>
                <a:cxn ang="0">
                  <a:pos x="T0" y="T1"/>
                </a:cxn>
                <a:cxn ang="0">
                  <a:pos x="T2" y="T3"/>
                </a:cxn>
                <a:cxn ang="0">
                  <a:pos x="T4" y="T5"/>
                </a:cxn>
                <a:cxn ang="0">
                  <a:pos x="T6" y="T7"/>
                </a:cxn>
                <a:cxn ang="0">
                  <a:pos x="T8" y="T9"/>
                </a:cxn>
                <a:cxn ang="0">
                  <a:pos x="T10" y="T11"/>
                </a:cxn>
              </a:cxnLst>
              <a:rect l="0" t="0" r="r" b="b"/>
              <a:pathLst>
                <a:path w="95" h="92">
                  <a:moveTo>
                    <a:pt x="0" y="61"/>
                  </a:moveTo>
                  <a:lnTo>
                    <a:pt x="0" y="61"/>
                  </a:lnTo>
                  <a:lnTo>
                    <a:pt x="30" y="0"/>
                  </a:lnTo>
                  <a:lnTo>
                    <a:pt x="94" y="30"/>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15" name="Freeform 239">
              <a:extLst>
                <a:ext uri="{FF2B5EF4-FFF2-40B4-BE49-F238E27FC236}">
                  <a16:creationId xmlns:a16="http://schemas.microsoft.com/office/drawing/2014/main" id="{C08FE7C4-4914-4D7D-AC84-0E2EA643F040}"/>
                </a:ext>
              </a:extLst>
            </p:cNvPr>
            <p:cNvSpPr>
              <a:spLocks/>
            </p:cNvSpPr>
            <p:nvPr/>
          </p:nvSpPr>
          <p:spPr bwMode="auto">
            <a:xfrm>
              <a:off x="9121" y="3215"/>
              <a:ext cx="92" cy="92"/>
            </a:xfrm>
            <a:custGeom>
              <a:avLst/>
              <a:gdLst>
                <a:gd name="T0" fmla="*/ 0 w 92"/>
                <a:gd name="T1" fmla="*/ 61 h 92"/>
                <a:gd name="T2" fmla="*/ 0 w 92"/>
                <a:gd name="T3" fmla="*/ 61 h 92"/>
                <a:gd name="T4" fmla="*/ 30 w 92"/>
                <a:gd name="T5" fmla="*/ 0 h 92"/>
                <a:gd name="T6" fmla="*/ 91 w 92"/>
                <a:gd name="T7" fmla="*/ 30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30" y="0"/>
                  </a:lnTo>
                  <a:lnTo>
                    <a:pt x="91" y="30"/>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16" name="Freeform 240">
              <a:extLst>
                <a:ext uri="{FF2B5EF4-FFF2-40B4-BE49-F238E27FC236}">
                  <a16:creationId xmlns:a16="http://schemas.microsoft.com/office/drawing/2014/main" id="{F96D1C8C-F744-44B9-9E40-55F99A3BBA1F}"/>
                </a:ext>
              </a:extLst>
            </p:cNvPr>
            <p:cNvSpPr>
              <a:spLocks/>
            </p:cNvSpPr>
            <p:nvPr/>
          </p:nvSpPr>
          <p:spPr bwMode="auto">
            <a:xfrm>
              <a:off x="9180" y="3090"/>
              <a:ext cx="95" cy="92"/>
            </a:xfrm>
            <a:custGeom>
              <a:avLst/>
              <a:gdLst>
                <a:gd name="T0" fmla="*/ 0 w 95"/>
                <a:gd name="T1" fmla="*/ 61 h 92"/>
                <a:gd name="T2" fmla="*/ 0 w 95"/>
                <a:gd name="T3" fmla="*/ 61 h 92"/>
                <a:gd name="T4" fmla="*/ 30 w 95"/>
                <a:gd name="T5" fmla="*/ 0 h 92"/>
                <a:gd name="T6" fmla="*/ 94 w 95"/>
                <a:gd name="T7" fmla="*/ 27 h 92"/>
                <a:gd name="T8" fmla="*/ 63 w 95"/>
                <a:gd name="T9" fmla="*/ 91 h 92"/>
                <a:gd name="T10" fmla="*/ 0 w 95"/>
                <a:gd name="T11" fmla="*/ 61 h 92"/>
              </a:gdLst>
              <a:ahLst/>
              <a:cxnLst>
                <a:cxn ang="0">
                  <a:pos x="T0" y="T1"/>
                </a:cxn>
                <a:cxn ang="0">
                  <a:pos x="T2" y="T3"/>
                </a:cxn>
                <a:cxn ang="0">
                  <a:pos x="T4" y="T5"/>
                </a:cxn>
                <a:cxn ang="0">
                  <a:pos x="T6" y="T7"/>
                </a:cxn>
                <a:cxn ang="0">
                  <a:pos x="T8" y="T9"/>
                </a:cxn>
                <a:cxn ang="0">
                  <a:pos x="T10" y="T11"/>
                </a:cxn>
              </a:cxnLst>
              <a:rect l="0" t="0" r="r" b="b"/>
              <a:pathLst>
                <a:path w="95" h="92">
                  <a:moveTo>
                    <a:pt x="0" y="61"/>
                  </a:moveTo>
                  <a:lnTo>
                    <a:pt x="0" y="61"/>
                  </a:lnTo>
                  <a:lnTo>
                    <a:pt x="30" y="0"/>
                  </a:lnTo>
                  <a:lnTo>
                    <a:pt x="94" y="27"/>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pic>
          <p:nvPicPr>
            <p:cNvPr id="117" name="Picture 116">
              <a:extLst>
                <a:ext uri="{FF2B5EF4-FFF2-40B4-BE49-F238E27FC236}">
                  <a16:creationId xmlns:a16="http://schemas.microsoft.com/office/drawing/2014/main" id="{9D8BA81C-F2C2-49EB-8271-5FFEF77E4FF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40" y="2712"/>
              <a:ext cx="220"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Freeform 242">
              <a:extLst>
                <a:ext uri="{FF2B5EF4-FFF2-40B4-BE49-F238E27FC236}">
                  <a16:creationId xmlns:a16="http://schemas.microsoft.com/office/drawing/2014/main" id="{8E3CA9DC-BDED-4A09-84E9-BCDD73FCF8DC}"/>
                </a:ext>
              </a:extLst>
            </p:cNvPr>
            <p:cNvSpPr>
              <a:spLocks/>
            </p:cNvSpPr>
            <p:nvPr/>
          </p:nvSpPr>
          <p:spPr bwMode="auto">
            <a:xfrm>
              <a:off x="9421" y="2588"/>
              <a:ext cx="92" cy="92"/>
            </a:xfrm>
            <a:custGeom>
              <a:avLst/>
              <a:gdLst>
                <a:gd name="T0" fmla="*/ 0 w 92"/>
                <a:gd name="T1" fmla="*/ 63 h 92"/>
                <a:gd name="T2" fmla="*/ 0 w 92"/>
                <a:gd name="T3" fmla="*/ 63 h 92"/>
                <a:gd name="T4" fmla="*/ 27 w 92"/>
                <a:gd name="T5" fmla="*/ 0 h 92"/>
                <a:gd name="T6" fmla="*/ 91 w 92"/>
                <a:gd name="T7" fmla="*/ 30 h 92"/>
                <a:gd name="T8" fmla="*/ 61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27" y="0"/>
                  </a:lnTo>
                  <a:lnTo>
                    <a:pt x="91" y="30"/>
                  </a:lnTo>
                  <a:lnTo>
                    <a:pt x="61"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19" name="Freeform 243">
              <a:extLst>
                <a:ext uri="{FF2B5EF4-FFF2-40B4-BE49-F238E27FC236}">
                  <a16:creationId xmlns:a16="http://schemas.microsoft.com/office/drawing/2014/main" id="{D25CC2E2-3037-4647-86A1-8DC3343B5FDD}"/>
                </a:ext>
              </a:extLst>
            </p:cNvPr>
            <p:cNvSpPr>
              <a:spLocks/>
            </p:cNvSpPr>
            <p:nvPr/>
          </p:nvSpPr>
          <p:spPr bwMode="auto">
            <a:xfrm>
              <a:off x="9479" y="2463"/>
              <a:ext cx="92" cy="92"/>
            </a:xfrm>
            <a:custGeom>
              <a:avLst/>
              <a:gdLst>
                <a:gd name="T0" fmla="*/ 0 w 92"/>
                <a:gd name="T1" fmla="*/ 63 h 92"/>
                <a:gd name="T2" fmla="*/ 0 w 92"/>
                <a:gd name="T3" fmla="*/ 63 h 92"/>
                <a:gd name="T4" fmla="*/ 30 w 92"/>
                <a:gd name="T5" fmla="*/ 0 h 92"/>
                <a:gd name="T6" fmla="*/ 91 w 92"/>
                <a:gd name="T7" fmla="*/ 30 h 92"/>
                <a:gd name="T8" fmla="*/ 63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30" y="0"/>
                  </a:lnTo>
                  <a:lnTo>
                    <a:pt x="91" y="30"/>
                  </a:lnTo>
                  <a:lnTo>
                    <a:pt x="63"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20" name="Freeform 244">
              <a:extLst>
                <a:ext uri="{FF2B5EF4-FFF2-40B4-BE49-F238E27FC236}">
                  <a16:creationId xmlns:a16="http://schemas.microsoft.com/office/drawing/2014/main" id="{E880070A-53D4-440F-9DC8-17D1E75C3CE3}"/>
                </a:ext>
              </a:extLst>
            </p:cNvPr>
            <p:cNvSpPr>
              <a:spLocks/>
            </p:cNvSpPr>
            <p:nvPr/>
          </p:nvSpPr>
          <p:spPr bwMode="auto">
            <a:xfrm>
              <a:off x="9540" y="2338"/>
              <a:ext cx="92" cy="92"/>
            </a:xfrm>
            <a:custGeom>
              <a:avLst/>
              <a:gdLst>
                <a:gd name="T0" fmla="*/ 0 w 92"/>
                <a:gd name="T1" fmla="*/ 61 h 92"/>
                <a:gd name="T2" fmla="*/ 0 w 92"/>
                <a:gd name="T3" fmla="*/ 61 h 92"/>
                <a:gd name="T4" fmla="*/ 27 w 92"/>
                <a:gd name="T5" fmla="*/ 0 h 92"/>
                <a:gd name="T6" fmla="*/ 91 w 92"/>
                <a:gd name="T7" fmla="*/ 30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27" y="0"/>
                  </a:lnTo>
                  <a:lnTo>
                    <a:pt x="91" y="30"/>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21" name="Freeform 245">
              <a:extLst>
                <a:ext uri="{FF2B5EF4-FFF2-40B4-BE49-F238E27FC236}">
                  <a16:creationId xmlns:a16="http://schemas.microsoft.com/office/drawing/2014/main" id="{123CE307-3317-417A-B16F-A9D22F83E42F}"/>
                </a:ext>
              </a:extLst>
            </p:cNvPr>
            <p:cNvSpPr>
              <a:spLocks/>
            </p:cNvSpPr>
            <p:nvPr/>
          </p:nvSpPr>
          <p:spPr bwMode="auto">
            <a:xfrm>
              <a:off x="9599" y="2213"/>
              <a:ext cx="95" cy="92"/>
            </a:xfrm>
            <a:custGeom>
              <a:avLst/>
              <a:gdLst>
                <a:gd name="T0" fmla="*/ 0 w 95"/>
                <a:gd name="T1" fmla="*/ 61 h 92"/>
                <a:gd name="T2" fmla="*/ 0 w 95"/>
                <a:gd name="T3" fmla="*/ 61 h 92"/>
                <a:gd name="T4" fmla="*/ 30 w 95"/>
                <a:gd name="T5" fmla="*/ 0 h 92"/>
                <a:gd name="T6" fmla="*/ 94 w 95"/>
                <a:gd name="T7" fmla="*/ 30 h 92"/>
                <a:gd name="T8" fmla="*/ 63 w 95"/>
                <a:gd name="T9" fmla="*/ 91 h 92"/>
                <a:gd name="T10" fmla="*/ 0 w 95"/>
                <a:gd name="T11" fmla="*/ 61 h 92"/>
              </a:gdLst>
              <a:ahLst/>
              <a:cxnLst>
                <a:cxn ang="0">
                  <a:pos x="T0" y="T1"/>
                </a:cxn>
                <a:cxn ang="0">
                  <a:pos x="T2" y="T3"/>
                </a:cxn>
                <a:cxn ang="0">
                  <a:pos x="T4" y="T5"/>
                </a:cxn>
                <a:cxn ang="0">
                  <a:pos x="T6" y="T7"/>
                </a:cxn>
                <a:cxn ang="0">
                  <a:pos x="T8" y="T9"/>
                </a:cxn>
                <a:cxn ang="0">
                  <a:pos x="T10" y="T11"/>
                </a:cxn>
              </a:cxnLst>
              <a:rect l="0" t="0" r="r" b="b"/>
              <a:pathLst>
                <a:path w="95" h="92">
                  <a:moveTo>
                    <a:pt x="0" y="61"/>
                  </a:moveTo>
                  <a:lnTo>
                    <a:pt x="0" y="61"/>
                  </a:lnTo>
                  <a:lnTo>
                    <a:pt x="30" y="0"/>
                  </a:lnTo>
                  <a:lnTo>
                    <a:pt x="94" y="30"/>
                  </a:lnTo>
                  <a:lnTo>
                    <a:pt x="63"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22" name="Freeform 246">
              <a:extLst>
                <a:ext uri="{FF2B5EF4-FFF2-40B4-BE49-F238E27FC236}">
                  <a16:creationId xmlns:a16="http://schemas.microsoft.com/office/drawing/2014/main" id="{4868DCAF-0C92-4DCD-BA51-E7395EF57E80}"/>
                </a:ext>
              </a:extLst>
            </p:cNvPr>
            <p:cNvSpPr>
              <a:spLocks/>
            </p:cNvSpPr>
            <p:nvPr/>
          </p:nvSpPr>
          <p:spPr bwMode="auto">
            <a:xfrm>
              <a:off x="9660" y="2088"/>
              <a:ext cx="92" cy="92"/>
            </a:xfrm>
            <a:custGeom>
              <a:avLst/>
              <a:gdLst>
                <a:gd name="T0" fmla="*/ 0 w 92"/>
                <a:gd name="T1" fmla="*/ 61 h 92"/>
                <a:gd name="T2" fmla="*/ 0 w 92"/>
                <a:gd name="T3" fmla="*/ 61 h 92"/>
                <a:gd name="T4" fmla="*/ 27 w 92"/>
                <a:gd name="T5" fmla="*/ 0 h 92"/>
                <a:gd name="T6" fmla="*/ 91 w 92"/>
                <a:gd name="T7" fmla="*/ 27 h 92"/>
                <a:gd name="T8" fmla="*/ 61 w 92"/>
                <a:gd name="T9" fmla="*/ 91 h 92"/>
                <a:gd name="T10" fmla="*/ 0 w 92"/>
                <a:gd name="T11" fmla="*/ 61 h 92"/>
              </a:gdLst>
              <a:ahLst/>
              <a:cxnLst>
                <a:cxn ang="0">
                  <a:pos x="T0" y="T1"/>
                </a:cxn>
                <a:cxn ang="0">
                  <a:pos x="T2" y="T3"/>
                </a:cxn>
                <a:cxn ang="0">
                  <a:pos x="T4" y="T5"/>
                </a:cxn>
                <a:cxn ang="0">
                  <a:pos x="T6" y="T7"/>
                </a:cxn>
                <a:cxn ang="0">
                  <a:pos x="T8" y="T9"/>
                </a:cxn>
                <a:cxn ang="0">
                  <a:pos x="T10" y="T11"/>
                </a:cxn>
              </a:cxnLst>
              <a:rect l="0" t="0" r="r" b="b"/>
              <a:pathLst>
                <a:path w="92" h="92">
                  <a:moveTo>
                    <a:pt x="0" y="61"/>
                  </a:moveTo>
                  <a:lnTo>
                    <a:pt x="0" y="61"/>
                  </a:lnTo>
                  <a:lnTo>
                    <a:pt x="27" y="0"/>
                  </a:lnTo>
                  <a:lnTo>
                    <a:pt x="91" y="27"/>
                  </a:lnTo>
                  <a:lnTo>
                    <a:pt x="61" y="91"/>
                  </a:lnTo>
                  <a:lnTo>
                    <a:pt x="0" y="6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pic>
          <p:nvPicPr>
            <p:cNvPr id="123" name="Picture 122">
              <a:extLst>
                <a:ext uri="{FF2B5EF4-FFF2-40B4-BE49-F238E27FC236}">
                  <a16:creationId xmlns:a16="http://schemas.microsoft.com/office/drawing/2014/main" id="{07A2E777-BF96-4FD9-9DD0-B1FBDA54E07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17" y="1709"/>
              <a:ext cx="220"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 name="Freeform 248">
              <a:extLst>
                <a:ext uri="{FF2B5EF4-FFF2-40B4-BE49-F238E27FC236}">
                  <a16:creationId xmlns:a16="http://schemas.microsoft.com/office/drawing/2014/main" id="{D58870C2-D36D-41F7-AF4F-C2E676EF2137}"/>
                </a:ext>
              </a:extLst>
            </p:cNvPr>
            <p:cNvSpPr>
              <a:spLocks/>
            </p:cNvSpPr>
            <p:nvPr/>
          </p:nvSpPr>
          <p:spPr bwMode="auto">
            <a:xfrm>
              <a:off x="9898" y="1585"/>
              <a:ext cx="92" cy="92"/>
            </a:xfrm>
            <a:custGeom>
              <a:avLst/>
              <a:gdLst>
                <a:gd name="T0" fmla="*/ 0 w 92"/>
                <a:gd name="T1" fmla="*/ 63 h 92"/>
                <a:gd name="T2" fmla="*/ 0 w 92"/>
                <a:gd name="T3" fmla="*/ 63 h 92"/>
                <a:gd name="T4" fmla="*/ 30 w 92"/>
                <a:gd name="T5" fmla="*/ 0 h 92"/>
                <a:gd name="T6" fmla="*/ 91 w 92"/>
                <a:gd name="T7" fmla="*/ 30 h 92"/>
                <a:gd name="T8" fmla="*/ 61 w 92"/>
                <a:gd name="T9" fmla="*/ 91 h 92"/>
                <a:gd name="T10" fmla="*/ 0 w 92"/>
                <a:gd name="T11" fmla="*/ 63 h 92"/>
              </a:gdLst>
              <a:ahLst/>
              <a:cxnLst>
                <a:cxn ang="0">
                  <a:pos x="T0" y="T1"/>
                </a:cxn>
                <a:cxn ang="0">
                  <a:pos x="T2" y="T3"/>
                </a:cxn>
                <a:cxn ang="0">
                  <a:pos x="T4" y="T5"/>
                </a:cxn>
                <a:cxn ang="0">
                  <a:pos x="T6" y="T7"/>
                </a:cxn>
                <a:cxn ang="0">
                  <a:pos x="T8" y="T9"/>
                </a:cxn>
                <a:cxn ang="0">
                  <a:pos x="T10" y="T11"/>
                </a:cxn>
              </a:cxnLst>
              <a:rect l="0" t="0" r="r" b="b"/>
              <a:pathLst>
                <a:path w="92" h="92">
                  <a:moveTo>
                    <a:pt x="0" y="63"/>
                  </a:moveTo>
                  <a:lnTo>
                    <a:pt x="0" y="63"/>
                  </a:lnTo>
                  <a:lnTo>
                    <a:pt x="30" y="0"/>
                  </a:lnTo>
                  <a:lnTo>
                    <a:pt x="91" y="30"/>
                  </a:lnTo>
                  <a:lnTo>
                    <a:pt x="61" y="91"/>
                  </a:lnTo>
                  <a:lnTo>
                    <a:pt x="0" y="63"/>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25" name="Freeform 249">
              <a:extLst>
                <a:ext uri="{FF2B5EF4-FFF2-40B4-BE49-F238E27FC236}">
                  <a16:creationId xmlns:a16="http://schemas.microsoft.com/office/drawing/2014/main" id="{97D43615-10E4-4556-8C38-EA2836BF31F0}"/>
                </a:ext>
              </a:extLst>
            </p:cNvPr>
            <p:cNvSpPr>
              <a:spLocks/>
            </p:cNvSpPr>
            <p:nvPr/>
          </p:nvSpPr>
          <p:spPr bwMode="auto">
            <a:xfrm>
              <a:off x="7281" y="6975"/>
              <a:ext cx="186" cy="234"/>
            </a:xfrm>
            <a:custGeom>
              <a:avLst/>
              <a:gdLst>
                <a:gd name="T0" fmla="*/ 185 w 186"/>
                <a:gd name="T1" fmla="*/ 88 h 234"/>
                <a:gd name="T2" fmla="*/ 185 w 186"/>
                <a:gd name="T3" fmla="*/ 88 h 234"/>
                <a:gd name="T4" fmla="*/ 2 w 186"/>
                <a:gd name="T5" fmla="*/ 233 h 234"/>
                <a:gd name="T6" fmla="*/ 0 w 186"/>
                <a:gd name="T7" fmla="*/ 0 h 234"/>
                <a:gd name="T8" fmla="*/ 185 w 186"/>
                <a:gd name="T9" fmla="*/ 88 h 234"/>
              </a:gdLst>
              <a:ahLst/>
              <a:cxnLst>
                <a:cxn ang="0">
                  <a:pos x="T0" y="T1"/>
                </a:cxn>
                <a:cxn ang="0">
                  <a:pos x="T2" y="T3"/>
                </a:cxn>
                <a:cxn ang="0">
                  <a:pos x="T4" y="T5"/>
                </a:cxn>
                <a:cxn ang="0">
                  <a:pos x="T6" y="T7"/>
                </a:cxn>
                <a:cxn ang="0">
                  <a:pos x="T8" y="T9"/>
                </a:cxn>
              </a:cxnLst>
              <a:rect l="0" t="0" r="r" b="b"/>
              <a:pathLst>
                <a:path w="186" h="234">
                  <a:moveTo>
                    <a:pt x="185" y="88"/>
                  </a:moveTo>
                  <a:lnTo>
                    <a:pt x="185" y="88"/>
                  </a:lnTo>
                  <a:lnTo>
                    <a:pt x="2" y="233"/>
                  </a:lnTo>
                  <a:lnTo>
                    <a:pt x="0" y="0"/>
                  </a:lnTo>
                  <a:lnTo>
                    <a:pt x="185" y="88"/>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sp>
          <p:nvSpPr>
            <p:cNvPr id="126" name="Freeform 250">
              <a:extLst>
                <a:ext uri="{FF2B5EF4-FFF2-40B4-BE49-F238E27FC236}">
                  <a16:creationId xmlns:a16="http://schemas.microsoft.com/office/drawing/2014/main" id="{B94E3BDE-F415-4FE7-96F8-17C3E64C1235}"/>
                </a:ext>
              </a:extLst>
            </p:cNvPr>
            <p:cNvSpPr>
              <a:spLocks/>
            </p:cNvSpPr>
            <p:nvPr/>
          </p:nvSpPr>
          <p:spPr bwMode="auto">
            <a:xfrm>
              <a:off x="9854" y="1438"/>
              <a:ext cx="186" cy="234"/>
            </a:xfrm>
            <a:custGeom>
              <a:avLst/>
              <a:gdLst>
                <a:gd name="T0" fmla="*/ 0 w 186"/>
                <a:gd name="T1" fmla="*/ 141 h 234"/>
                <a:gd name="T2" fmla="*/ 0 w 186"/>
                <a:gd name="T3" fmla="*/ 141 h 234"/>
                <a:gd name="T4" fmla="*/ 183 w 186"/>
                <a:gd name="T5" fmla="*/ 0 h 234"/>
                <a:gd name="T6" fmla="*/ 185 w 186"/>
                <a:gd name="T7" fmla="*/ 233 h 234"/>
                <a:gd name="T8" fmla="*/ 0 w 186"/>
                <a:gd name="T9" fmla="*/ 141 h 234"/>
              </a:gdLst>
              <a:ahLst/>
              <a:cxnLst>
                <a:cxn ang="0">
                  <a:pos x="T0" y="T1"/>
                </a:cxn>
                <a:cxn ang="0">
                  <a:pos x="T2" y="T3"/>
                </a:cxn>
                <a:cxn ang="0">
                  <a:pos x="T4" y="T5"/>
                </a:cxn>
                <a:cxn ang="0">
                  <a:pos x="T6" y="T7"/>
                </a:cxn>
                <a:cxn ang="0">
                  <a:pos x="T8" y="T9"/>
                </a:cxn>
              </a:cxnLst>
              <a:rect l="0" t="0" r="r" b="b"/>
              <a:pathLst>
                <a:path w="186" h="234">
                  <a:moveTo>
                    <a:pt x="0" y="141"/>
                  </a:moveTo>
                  <a:lnTo>
                    <a:pt x="0" y="141"/>
                  </a:lnTo>
                  <a:lnTo>
                    <a:pt x="183" y="0"/>
                  </a:lnTo>
                  <a:lnTo>
                    <a:pt x="185" y="233"/>
                  </a:lnTo>
                  <a:lnTo>
                    <a:pt x="0" y="141"/>
                  </a:lnTo>
                  <a:close/>
                </a:path>
              </a:pathLst>
            </a:custGeom>
            <a:noFill/>
            <a:ln w="176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CA"/>
            </a:p>
          </p:txBody>
        </p:sp>
        <p:pic>
          <p:nvPicPr>
            <p:cNvPr id="127" name="Picture 126">
              <a:extLst>
                <a:ext uri="{FF2B5EF4-FFF2-40B4-BE49-F238E27FC236}">
                  <a16:creationId xmlns:a16="http://schemas.microsoft.com/office/drawing/2014/main" id="{69DAF1D9-BC62-4A8F-8947-435F70E55A0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 y="8"/>
              <a:ext cx="6629" cy="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0" name="TextBox 259">
            <a:extLst>
              <a:ext uri="{FF2B5EF4-FFF2-40B4-BE49-F238E27FC236}">
                <a16:creationId xmlns:a16="http://schemas.microsoft.com/office/drawing/2014/main" id="{5741C2BC-9E64-49DE-89BA-F73782863C7C}"/>
              </a:ext>
            </a:extLst>
          </p:cNvPr>
          <p:cNvSpPr txBox="1"/>
          <p:nvPr/>
        </p:nvSpPr>
        <p:spPr>
          <a:xfrm>
            <a:off x="8014438" y="1260241"/>
            <a:ext cx="4222941" cy="5570756"/>
          </a:xfrm>
          <a:prstGeom prst="rect">
            <a:avLst/>
          </a:prstGeom>
          <a:gradFill>
            <a:gsLst>
              <a:gs pos="100000">
                <a:srgbClr val="F7A988"/>
              </a:gs>
              <a:gs pos="93000">
                <a:schemeClr val="accent3">
                  <a:lumMod val="20000"/>
                  <a:lumOff val="80000"/>
                </a:schemeClr>
              </a:gs>
              <a:gs pos="100000">
                <a:schemeClr val="accent2">
                  <a:lumMod val="105000"/>
                  <a:satMod val="103000"/>
                  <a:tint val="73000"/>
                </a:schemeClr>
              </a:gs>
              <a:gs pos="6000">
                <a:schemeClr val="accent2">
                  <a:lumMod val="105000"/>
                  <a:satMod val="109000"/>
                  <a:tint val="81000"/>
                </a:schemeClr>
              </a:gs>
            </a:gsLst>
          </a:gradFill>
          <a:ln>
            <a:solidFill>
              <a:schemeClr val="tx1">
                <a:lumMod val="85000"/>
                <a:lumOff val="15000"/>
              </a:schemeClr>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dirty="0"/>
              <a:t>NOTE:	</a:t>
            </a:r>
          </a:p>
          <a:p>
            <a:endParaRPr lang="en-US" sz="2400" dirty="0"/>
          </a:p>
          <a:p>
            <a:pPr marL="342900" indent="-342900">
              <a:buFont typeface="Arial" panose="020B0604020202020204" pitchFamily="34" charset="0"/>
              <a:buChar char="•"/>
            </a:pPr>
            <a:r>
              <a:rPr lang="en-US" sz="2800" dirty="0"/>
              <a:t>TQF does not replace existing qualifications frameworks</a:t>
            </a:r>
          </a:p>
          <a:p>
            <a:pPr marL="342900" indent="-342900">
              <a:buFont typeface="Arial" panose="020B0604020202020204" pitchFamily="34" charset="0"/>
              <a:buChar char="•"/>
            </a:pPr>
            <a:r>
              <a:rPr lang="en-US" sz="2800" dirty="0"/>
              <a:t>TQF is non-regulatory</a:t>
            </a:r>
          </a:p>
          <a:p>
            <a:pPr marL="342900" indent="-342900">
              <a:buFont typeface="Arial" panose="020B0604020202020204" pitchFamily="34" charset="0"/>
              <a:buChar char="•"/>
            </a:pPr>
            <a:r>
              <a:rPr lang="en-US" sz="2800" dirty="0"/>
              <a:t>TQF is voluntary</a:t>
            </a:r>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endParaRPr lang="en-US" sz="2800" dirty="0"/>
          </a:p>
          <a:p>
            <a:pPr marL="342900" indent="-342900">
              <a:buFont typeface="Arial" panose="020B0604020202020204" pitchFamily="34" charset="0"/>
              <a:buChar char="•"/>
            </a:pPr>
            <a:endParaRPr lang="en-US" sz="2800" dirty="0"/>
          </a:p>
        </p:txBody>
      </p:sp>
    </p:spTree>
    <p:extLst>
      <p:ext uri="{BB962C8B-B14F-4D97-AF65-F5344CB8AC3E}">
        <p14:creationId xmlns:p14="http://schemas.microsoft.com/office/powerpoint/2010/main" val="21376599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E44C86A-4F23-4C0E-92FC-3FFDF4B1F87E}"/>
              </a:ext>
            </a:extLst>
          </p:cNvPr>
          <p:cNvPicPr>
            <a:picLocks noGrp="1" noChangeAspect="1"/>
          </p:cNvPicPr>
          <p:nvPr>
            <p:ph idx="4294967295"/>
          </p:nvPr>
        </p:nvPicPr>
        <p:blipFill>
          <a:blip r:embed="rId3"/>
          <a:stretch>
            <a:fillRect/>
          </a:stretch>
        </p:blipFill>
        <p:spPr>
          <a:xfrm>
            <a:off x="-263047" y="-601250"/>
            <a:ext cx="12208745" cy="7459249"/>
          </a:xfrm>
          <a:prstGeom prst="rect">
            <a:avLst/>
          </a:prstGeom>
        </p:spPr>
      </p:pic>
    </p:spTree>
    <p:extLst>
      <p:ext uri="{BB962C8B-B14F-4D97-AF65-F5344CB8AC3E}">
        <p14:creationId xmlns:p14="http://schemas.microsoft.com/office/powerpoint/2010/main" val="2156657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34E94-9352-40B3-843A-28EF14EA0428}"/>
              </a:ext>
            </a:extLst>
          </p:cNvPr>
          <p:cNvSpPr>
            <a:spLocks noGrp="1"/>
          </p:cNvSpPr>
          <p:nvPr>
            <p:ph type="title"/>
          </p:nvPr>
        </p:nvSpPr>
        <p:spPr/>
        <p:txBody>
          <a:bodyPr/>
          <a:lstStyle/>
          <a:p>
            <a:r>
              <a:rPr lang="en-US" dirty="0"/>
              <a:t>Quality Management System (ISO9001)</a:t>
            </a:r>
          </a:p>
        </p:txBody>
      </p:sp>
    </p:spTree>
    <p:extLst>
      <p:ext uri="{BB962C8B-B14F-4D97-AF65-F5344CB8AC3E}">
        <p14:creationId xmlns:p14="http://schemas.microsoft.com/office/powerpoint/2010/main" val="39772213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4CDB-28F8-434A-BB84-35E347C85E7F}"/>
              </a:ext>
            </a:extLst>
          </p:cNvPr>
          <p:cNvSpPr>
            <a:spLocks noGrp="1"/>
          </p:cNvSpPr>
          <p:nvPr>
            <p:ph type="title"/>
          </p:nvPr>
        </p:nvSpPr>
        <p:spPr/>
        <p:txBody>
          <a:bodyPr/>
          <a:lstStyle/>
          <a:p>
            <a:r>
              <a:rPr lang="en-CA" dirty="0"/>
              <a:t>TQF Registration Process</a:t>
            </a:r>
          </a:p>
        </p:txBody>
      </p:sp>
      <p:sp>
        <p:nvSpPr>
          <p:cNvPr id="3" name="Content Placeholder 2">
            <a:extLst>
              <a:ext uri="{FF2B5EF4-FFF2-40B4-BE49-F238E27FC236}">
                <a16:creationId xmlns:a16="http://schemas.microsoft.com/office/drawing/2014/main" id="{D2E2C4F7-29C9-453A-A395-2F0FD0FE9697}"/>
              </a:ext>
            </a:extLst>
          </p:cNvPr>
          <p:cNvSpPr>
            <a:spLocks noGrp="1"/>
          </p:cNvSpPr>
          <p:nvPr>
            <p:ph idx="1"/>
          </p:nvPr>
        </p:nvSpPr>
        <p:spPr>
          <a:xfrm>
            <a:off x="838200" y="1825625"/>
            <a:ext cx="10515600" cy="3093508"/>
          </a:xfrm>
        </p:spPr>
        <p:txBody>
          <a:bodyPr/>
          <a:lstStyle/>
          <a:p>
            <a:pPr marL="0" indent="0">
              <a:buNone/>
            </a:pPr>
            <a:r>
              <a:rPr lang="en-US" dirty="0"/>
              <a:t>A course can apply for TQF registration if</a:t>
            </a:r>
          </a:p>
          <a:p>
            <a:r>
              <a:rPr lang="en-US" dirty="0"/>
              <a:t>It is offered by an institution approved and </a:t>
            </a:r>
            <a:r>
              <a:rPr lang="en-US" dirty="0" err="1"/>
              <a:t>recognised</a:t>
            </a:r>
            <a:r>
              <a:rPr lang="en-US" dirty="0"/>
              <a:t> by the government</a:t>
            </a:r>
          </a:p>
          <a:p>
            <a:r>
              <a:rPr lang="en-US" dirty="0"/>
              <a:t>It has been approved within the institution</a:t>
            </a:r>
          </a:p>
          <a:p>
            <a:r>
              <a:rPr lang="en-US" dirty="0"/>
              <a:t>It has been approved by the national qualifications authority</a:t>
            </a:r>
          </a:p>
          <a:p>
            <a:r>
              <a:rPr lang="en-US" dirty="0"/>
              <a:t>It has been approved by the regional qualifications authority</a:t>
            </a:r>
          </a:p>
          <a:p>
            <a:endParaRPr lang="en-CA" dirty="0"/>
          </a:p>
        </p:txBody>
      </p:sp>
    </p:spTree>
    <p:extLst>
      <p:ext uri="{BB962C8B-B14F-4D97-AF65-F5344CB8AC3E}">
        <p14:creationId xmlns:p14="http://schemas.microsoft.com/office/powerpoint/2010/main" val="11337715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8B578-95CA-4FB8-B719-894440D5CF5A}"/>
              </a:ext>
            </a:extLst>
          </p:cNvPr>
          <p:cNvSpPr>
            <a:spLocks noGrp="1"/>
          </p:cNvSpPr>
          <p:nvPr>
            <p:ph type="title"/>
          </p:nvPr>
        </p:nvSpPr>
        <p:spPr/>
        <p:txBody>
          <a:bodyPr/>
          <a:lstStyle/>
          <a:p>
            <a:r>
              <a:rPr lang="en-CA" b="1" dirty="0"/>
              <a:t>Benefits of the TQF</a:t>
            </a:r>
          </a:p>
        </p:txBody>
      </p:sp>
      <p:sp>
        <p:nvSpPr>
          <p:cNvPr id="3" name="Content Placeholder 2">
            <a:extLst>
              <a:ext uri="{FF2B5EF4-FFF2-40B4-BE49-F238E27FC236}">
                <a16:creationId xmlns:a16="http://schemas.microsoft.com/office/drawing/2014/main" id="{A815F4AF-C037-4838-8828-458D2DD4103D}"/>
              </a:ext>
            </a:extLst>
          </p:cNvPr>
          <p:cNvSpPr>
            <a:spLocks noGrp="1"/>
          </p:cNvSpPr>
          <p:nvPr>
            <p:ph idx="1"/>
          </p:nvPr>
        </p:nvSpPr>
        <p:spPr>
          <a:xfrm>
            <a:off x="728769" y="1825625"/>
            <a:ext cx="10223405" cy="2881842"/>
          </a:xfrm>
        </p:spPr>
        <p:txBody>
          <a:bodyPr>
            <a:normAutofit lnSpcReduction="10000"/>
          </a:bodyPr>
          <a:lstStyle/>
          <a:p>
            <a:r>
              <a:rPr lang="en-US" dirty="0"/>
              <a:t>Promotes mobility of courses, qualifications and learners among the 31 small states</a:t>
            </a:r>
          </a:p>
          <a:p>
            <a:r>
              <a:rPr lang="en-CA" dirty="0"/>
              <a:t>Facilitates comparison of qualifications among the 31 small states</a:t>
            </a:r>
          </a:p>
          <a:p>
            <a:r>
              <a:rPr lang="en-CA" dirty="0"/>
              <a:t>Supports credit transfer and articulation across the 31 small states</a:t>
            </a:r>
          </a:p>
          <a:p>
            <a:r>
              <a:rPr lang="en-CA" dirty="0"/>
              <a:t>Increases transparency</a:t>
            </a:r>
          </a:p>
          <a:p>
            <a:r>
              <a:rPr lang="en-CA" dirty="0"/>
              <a:t>Promotes common quality assurance mechanisms</a:t>
            </a:r>
          </a:p>
          <a:p>
            <a:endParaRPr lang="en-CA" dirty="0"/>
          </a:p>
        </p:txBody>
      </p:sp>
      <p:sp>
        <p:nvSpPr>
          <p:cNvPr id="4" name="Rectangle 3">
            <a:extLst>
              <a:ext uri="{FF2B5EF4-FFF2-40B4-BE49-F238E27FC236}">
                <a16:creationId xmlns:a16="http://schemas.microsoft.com/office/drawing/2014/main" id="{02922F0F-AE79-4A13-B7FB-FB7A09C038DB}"/>
              </a:ext>
            </a:extLst>
          </p:cNvPr>
          <p:cNvSpPr/>
          <p:nvPr/>
        </p:nvSpPr>
        <p:spPr>
          <a:xfrm>
            <a:off x="1058333" y="5419636"/>
            <a:ext cx="9330267" cy="830997"/>
          </a:xfrm>
          <a:prstGeom prst="rect">
            <a:avLst/>
          </a:prstGeom>
          <a:solidFill>
            <a:schemeClr val="accent2">
              <a:lumMod val="20000"/>
              <a:lumOff val="80000"/>
              <a:alpha val="69000"/>
            </a:schemeClr>
          </a:solidFill>
          <a:ln>
            <a:solidFill>
              <a:schemeClr val="tx1"/>
            </a:solidFill>
          </a:ln>
        </p:spPr>
        <p:txBody>
          <a:bodyPr wrap="square">
            <a:spAutoFit/>
          </a:bodyPr>
          <a:lstStyle/>
          <a:p>
            <a:r>
              <a:rPr lang="en-CA" sz="2400" b="1" dirty="0">
                <a:solidFill>
                  <a:schemeClr val="bg2">
                    <a:lumMod val="50000"/>
                  </a:schemeClr>
                </a:solidFill>
              </a:rPr>
              <a:t>Overall, TQF encourages and improves labour mobility; educational portability and international recognition of small states’ qualifications</a:t>
            </a:r>
          </a:p>
        </p:txBody>
      </p:sp>
    </p:spTree>
    <p:extLst>
      <p:ext uri="{BB962C8B-B14F-4D97-AF65-F5344CB8AC3E}">
        <p14:creationId xmlns:p14="http://schemas.microsoft.com/office/powerpoint/2010/main" val="244465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8686800" cy="1265238"/>
          </a:xfrm>
        </p:spPr>
        <p:txBody>
          <a:bodyPr/>
          <a:lstStyle/>
          <a:p>
            <a:r>
              <a:rPr lang="en-CA" dirty="0"/>
              <a:t>Qualifications Registered on TQF</a:t>
            </a:r>
          </a:p>
        </p:txBody>
      </p:sp>
      <p:sp>
        <p:nvSpPr>
          <p:cNvPr id="3" name="Content Placeholder 2"/>
          <p:cNvSpPr>
            <a:spLocks noGrp="1"/>
          </p:cNvSpPr>
          <p:nvPr>
            <p:ph idx="1"/>
          </p:nvPr>
        </p:nvSpPr>
        <p:spPr/>
        <p:txBody>
          <a:bodyPr/>
          <a:lstStyle/>
          <a:p>
            <a:r>
              <a:rPr lang="en-US" dirty="0"/>
              <a:t>Master in Educational Leadership</a:t>
            </a:r>
          </a:p>
          <a:p>
            <a:r>
              <a:rPr lang="en-US" dirty="0"/>
              <a:t>Bachelor in Business Entrepreneurship (</a:t>
            </a:r>
            <a:r>
              <a:rPr lang="en-US" dirty="0" err="1"/>
              <a:t>Honours</a:t>
            </a:r>
            <a:r>
              <a:rPr lang="en-US" dirty="0"/>
              <a:t>)</a:t>
            </a:r>
          </a:p>
          <a:p>
            <a:r>
              <a:rPr lang="en-US" dirty="0"/>
              <a:t>Bachelor in Business and Entrepreneurship</a:t>
            </a:r>
          </a:p>
          <a:p>
            <a:r>
              <a:rPr lang="en-US" dirty="0"/>
              <a:t>Bachelor in Environmental Science</a:t>
            </a:r>
          </a:p>
          <a:p>
            <a:r>
              <a:rPr lang="en-US" dirty="0"/>
              <a:t>Diploma in Sustainable Agriculture for Small States</a:t>
            </a:r>
          </a:p>
          <a:p>
            <a:r>
              <a:rPr lang="en-US" dirty="0"/>
              <a:t>Certificate in Tour Guiding</a:t>
            </a:r>
          </a:p>
          <a:p>
            <a:endParaRPr lang="en-CA" dirty="0"/>
          </a:p>
        </p:txBody>
      </p:sp>
    </p:spTree>
    <p:extLst>
      <p:ext uri="{BB962C8B-B14F-4D97-AF65-F5344CB8AC3E}">
        <p14:creationId xmlns:p14="http://schemas.microsoft.com/office/powerpoint/2010/main" val="34510183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7" y="365125"/>
            <a:ext cx="10981266" cy="1325563"/>
          </a:xfrm>
        </p:spPr>
        <p:txBody>
          <a:bodyPr/>
          <a:lstStyle/>
          <a:p>
            <a:r>
              <a:rPr lang="en-CA" sz="3200" dirty="0"/>
              <a:t>Virtual University for Small States of the Commonwealth (VUSSC</a:t>
            </a:r>
            <a:r>
              <a:rPr lang="en-CA" dirty="0"/>
              <a:t>)</a:t>
            </a:r>
          </a:p>
        </p:txBody>
      </p:sp>
      <p:sp>
        <p:nvSpPr>
          <p:cNvPr id="3" name="Text Placeholder 2"/>
          <p:cNvSpPr>
            <a:spLocks noGrp="1"/>
          </p:cNvSpPr>
          <p:nvPr>
            <p:ph type="body" idx="1"/>
          </p:nvPr>
        </p:nvSpPr>
        <p:spPr>
          <a:xfrm>
            <a:off x="-211667" y="1526779"/>
            <a:ext cx="6670145" cy="823912"/>
          </a:xfrm>
        </p:spPr>
        <p:txBody>
          <a:bodyPr/>
          <a:lstStyle/>
          <a:p>
            <a:pPr algn="ctr"/>
            <a:r>
              <a:rPr lang="en-US" dirty="0"/>
              <a:t>A collaborative network or conduit  NOT a traditional institution</a:t>
            </a:r>
            <a:endParaRPr lang="en-CA" dirty="0"/>
          </a:p>
        </p:txBody>
      </p:sp>
      <p:sp>
        <p:nvSpPr>
          <p:cNvPr id="4" name="Content Placeholder 3"/>
          <p:cNvSpPr>
            <a:spLocks noGrp="1"/>
          </p:cNvSpPr>
          <p:nvPr>
            <p:ph sz="half" idx="2"/>
          </p:nvPr>
        </p:nvSpPr>
        <p:spPr>
          <a:xfrm>
            <a:off x="337983" y="2505075"/>
            <a:ext cx="5259929" cy="3684588"/>
          </a:xfrm>
        </p:spPr>
        <p:txBody>
          <a:bodyPr>
            <a:normAutofit lnSpcReduction="10000"/>
          </a:bodyPr>
          <a:lstStyle/>
          <a:p>
            <a:r>
              <a:rPr lang="en-CA" dirty="0"/>
              <a:t>Encourages and supports the development of open learning and distance education knowledge, resources and technologies</a:t>
            </a:r>
          </a:p>
          <a:p>
            <a:r>
              <a:rPr lang="en-US" dirty="0"/>
              <a:t>Strengthens the capacity of national institutions in small states</a:t>
            </a:r>
          </a:p>
          <a:p>
            <a:r>
              <a:rPr lang="en-US" dirty="0"/>
              <a:t>H</a:t>
            </a:r>
            <a:r>
              <a:rPr lang="en-CA" dirty="0" err="1"/>
              <a:t>elps</a:t>
            </a:r>
            <a:r>
              <a:rPr lang="en-CA" dirty="0"/>
              <a:t> small states collaborate</a:t>
            </a:r>
          </a:p>
          <a:p>
            <a:endParaRPr lang="en-CA" dirty="0"/>
          </a:p>
          <a:p>
            <a:endParaRPr lang="en-CA" dirty="0"/>
          </a:p>
        </p:txBody>
      </p:sp>
      <p:pic>
        <p:nvPicPr>
          <p:cNvPr id="1026" name="Picture 2" descr="The TQF&#10;&#10;What is the VUSSC Transnational Qualifications&#10;Framework (TQF)?&#10;&#10; ">
            <a:extLst>
              <a:ext uri="{FF2B5EF4-FFF2-40B4-BE49-F238E27FC236}">
                <a16:creationId xmlns:a16="http://schemas.microsoft.com/office/drawing/2014/main" id="{717F75AD-2CC5-4524-A709-6C52D3B029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5067" y="1999457"/>
            <a:ext cx="6146799" cy="4782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000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EC3AA-D6E0-4E17-8AE2-D3B9F100FF9C}"/>
              </a:ext>
            </a:extLst>
          </p:cNvPr>
          <p:cNvSpPr>
            <a:spLocks noGrp="1"/>
          </p:cNvSpPr>
          <p:nvPr>
            <p:ph type="title"/>
          </p:nvPr>
        </p:nvSpPr>
        <p:spPr/>
        <p:txBody>
          <a:bodyPr/>
          <a:lstStyle/>
          <a:p>
            <a:r>
              <a:rPr lang="en-US" dirty="0"/>
              <a:t>Quality Management system ( QMS)</a:t>
            </a:r>
          </a:p>
        </p:txBody>
      </p:sp>
      <p:pic>
        <p:nvPicPr>
          <p:cNvPr id="4" name="Picture 3"/>
          <p:cNvPicPr/>
          <p:nvPr/>
        </p:nvPicPr>
        <p:blipFill rotWithShape="1">
          <a:blip r:embed="rId2" cstate="print">
            <a:extLst>
              <a:ext uri="{28A0092B-C50C-407E-A947-70E740481C1C}">
                <a14:useLocalDpi xmlns:a14="http://schemas.microsoft.com/office/drawing/2010/main"/>
              </a:ext>
            </a:extLst>
          </a:blip>
          <a:srcRect/>
          <a:stretch/>
        </p:blipFill>
        <p:spPr bwMode="auto">
          <a:xfrm>
            <a:off x="838200" y="1521142"/>
            <a:ext cx="5076190" cy="4692015"/>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6096000" y="2151429"/>
            <a:ext cx="6096000" cy="3108543"/>
          </a:xfrm>
          <a:prstGeom prst="rect">
            <a:avLst/>
          </a:prstGeom>
        </p:spPr>
        <p:txBody>
          <a:bodyPr>
            <a:spAutoFit/>
          </a:bodyPr>
          <a:lstStyle/>
          <a:p>
            <a:pPr lvl="1"/>
            <a:r>
              <a:rPr lang="en-US" sz="2800" dirty="0"/>
              <a:t>A QA system includes defined standards of achievement, documented procedures for all identified processes, established ways of responding to issues and clear accountability of outcomes  (IS09000)</a:t>
            </a:r>
          </a:p>
        </p:txBody>
      </p:sp>
    </p:spTree>
    <p:extLst>
      <p:ext uri="{BB962C8B-B14F-4D97-AF65-F5344CB8AC3E}">
        <p14:creationId xmlns:p14="http://schemas.microsoft.com/office/powerpoint/2010/main" val="2967595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a:t>
            </a:r>
          </a:p>
        </p:txBody>
      </p:sp>
      <p:sp>
        <p:nvSpPr>
          <p:cNvPr id="3" name="Content Placeholder 2"/>
          <p:cNvSpPr>
            <a:spLocks noGrp="1"/>
          </p:cNvSpPr>
          <p:nvPr>
            <p:ph idx="1"/>
          </p:nvPr>
        </p:nvSpPr>
        <p:spPr/>
        <p:txBody>
          <a:bodyPr>
            <a:normAutofit fontScale="92500" lnSpcReduction="10000"/>
          </a:bodyPr>
          <a:lstStyle/>
          <a:p>
            <a:pPr eaLnBrk="0" fontAlgn="base" hangingPunct="0">
              <a:lnSpc>
                <a:spcPct val="100000"/>
              </a:lnSpc>
              <a:spcBef>
                <a:spcPct val="0"/>
              </a:spcBef>
              <a:spcAft>
                <a:spcPct val="0"/>
              </a:spcAft>
            </a:pPr>
            <a:r>
              <a:rPr lang="en-US" altLang="en-US" dirty="0">
                <a:latin typeface="Arial" charset="0"/>
              </a:rPr>
              <a:t>The first step of a robust Quality Assurance program is planning. </a:t>
            </a:r>
          </a:p>
          <a:p>
            <a:pPr eaLnBrk="0" fontAlgn="base" hangingPunct="0">
              <a:lnSpc>
                <a:spcPct val="100000"/>
              </a:lnSpc>
              <a:spcBef>
                <a:spcPct val="0"/>
              </a:spcBef>
              <a:spcAft>
                <a:spcPct val="0"/>
              </a:spcAft>
            </a:pPr>
            <a:r>
              <a:rPr lang="en-US" altLang="en-US" dirty="0">
                <a:latin typeface="Arial" charset="0"/>
              </a:rPr>
              <a:t>Planning involves thinking through the entire life-cycle of a Quality Assurance program,</a:t>
            </a:r>
          </a:p>
          <a:p>
            <a:pPr eaLnBrk="0" fontAlgn="base" hangingPunct="0">
              <a:lnSpc>
                <a:spcPct val="100000"/>
              </a:lnSpc>
              <a:spcBef>
                <a:spcPct val="0"/>
              </a:spcBef>
              <a:spcAft>
                <a:spcPct val="0"/>
              </a:spcAft>
            </a:pPr>
            <a:r>
              <a:rPr lang="en-CA" dirty="0"/>
              <a:t>Effective </a:t>
            </a:r>
            <a:r>
              <a:rPr lang="en-CA" dirty="0">
                <a:solidFill>
                  <a:srgbClr val="FF0000"/>
                </a:solidFill>
              </a:rPr>
              <a:t>Plan</a:t>
            </a:r>
            <a:r>
              <a:rPr lang="en-CA" dirty="0"/>
              <a:t>-</a:t>
            </a:r>
            <a:r>
              <a:rPr lang="en-CA" dirty="0" err="1"/>
              <a:t>ing</a:t>
            </a:r>
            <a:r>
              <a:rPr lang="en-CA" dirty="0"/>
              <a:t> requires detailed consideration of the major elements of Quality Assurance, including: </a:t>
            </a:r>
          </a:p>
          <a:p>
            <a:pPr marL="457200" lvl="1" indent="0" eaLnBrk="0" fontAlgn="base" hangingPunct="0">
              <a:lnSpc>
                <a:spcPct val="100000"/>
              </a:lnSpc>
              <a:spcBef>
                <a:spcPct val="0"/>
              </a:spcBef>
              <a:spcAft>
                <a:spcPct val="0"/>
              </a:spcAft>
              <a:buNone/>
            </a:pPr>
            <a:r>
              <a:rPr lang="en-CA" dirty="0"/>
              <a:t>(1) QA Policy, </a:t>
            </a:r>
          </a:p>
          <a:p>
            <a:pPr marL="457200" lvl="1" indent="0" eaLnBrk="0" fontAlgn="base" hangingPunct="0">
              <a:lnSpc>
                <a:spcPct val="100000"/>
              </a:lnSpc>
              <a:spcBef>
                <a:spcPct val="0"/>
              </a:spcBef>
              <a:spcAft>
                <a:spcPct val="0"/>
              </a:spcAft>
              <a:buNone/>
            </a:pPr>
            <a:r>
              <a:rPr lang="en-CA" dirty="0"/>
              <a:t>(2) Overall Institutional Infrastructure, </a:t>
            </a:r>
          </a:p>
          <a:p>
            <a:pPr marL="457200" lvl="1" indent="0" eaLnBrk="0" fontAlgn="base" hangingPunct="0">
              <a:lnSpc>
                <a:spcPct val="100000"/>
              </a:lnSpc>
              <a:spcBef>
                <a:spcPct val="0"/>
              </a:spcBef>
              <a:spcAft>
                <a:spcPct val="0"/>
              </a:spcAft>
              <a:buNone/>
            </a:pPr>
            <a:r>
              <a:rPr lang="en-CA" dirty="0"/>
              <a:t>(3) Training,</a:t>
            </a:r>
          </a:p>
          <a:p>
            <a:pPr marL="457200" lvl="1" indent="0" eaLnBrk="0" fontAlgn="base" hangingPunct="0">
              <a:lnSpc>
                <a:spcPct val="100000"/>
              </a:lnSpc>
              <a:spcBef>
                <a:spcPct val="0"/>
              </a:spcBef>
              <a:spcAft>
                <a:spcPct val="0"/>
              </a:spcAft>
              <a:buNone/>
            </a:pPr>
            <a:r>
              <a:rPr lang="en-CA" dirty="0"/>
              <a:t> (4) Implementation, </a:t>
            </a:r>
          </a:p>
          <a:p>
            <a:pPr marL="457200" lvl="1" indent="0" eaLnBrk="0" fontAlgn="base" hangingPunct="0">
              <a:lnSpc>
                <a:spcPct val="100000"/>
              </a:lnSpc>
              <a:spcBef>
                <a:spcPct val="0"/>
              </a:spcBef>
              <a:spcAft>
                <a:spcPct val="0"/>
              </a:spcAft>
              <a:buNone/>
            </a:pPr>
            <a:r>
              <a:rPr lang="en-CA" dirty="0"/>
              <a:t>(5) QA Audits and </a:t>
            </a:r>
          </a:p>
          <a:p>
            <a:pPr marL="457200" lvl="1" indent="0" eaLnBrk="0" fontAlgn="base" hangingPunct="0">
              <a:lnSpc>
                <a:spcPct val="100000"/>
              </a:lnSpc>
              <a:spcBef>
                <a:spcPct val="0"/>
              </a:spcBef>
              <a:spcAft>
                <a:spcPct val="0"/>
              </a:spcAft>
              <a:buNone/>
            </a:pPr>
            <a:r>
              <a:rPr lang="en-CA" dirty="0"/>
              <a:t>(6) QA Feedback Incorporation.  In this step, organizations will need to build the tools, resources, trainings and protocols necessary to implement QA</a:t>
            </a:r>
            <a:r>
              <a:rPr lang="en-US" dirty="0"/>
              <a:t> </a:t>
            </a:r>
            <a:r>
              <a:rPr lang="en-US" altLang="en-US" dirty="0">
                <a:latin typeface="Arial" charset="0"/>
              </a:rPr>
              <a:t>.  </a:t>
            </a:r>
          </a:p>
          <a:p>
            <a:pPr marL="0" lvl="0" indent="0" eaLnBrk="0" fontAlgn="base" hangingPunct="0">
              <a:lnSpc>
                <a:spcPct val="100000"/>
              </a:lnSpc>
              <a:spcBef>
                <a:spcPct val="0"/>
              </a:spcBef>
              <a:spcAft>
                <a:spcPct val="0"/>
              </a:spcAft>
              <a:buNone/>
            </a:pPr>
            <a:endParaRPr lang="en-US" altLang="en-US" dirty="0">
              <a:latin typeface="Arial" charset="0"/>
            </a:endParaRPr>
          </a:p>
          <a:p>
            <a:endParaRPr lang="en-US" dirty="0"/>
          </a:p>
        </p:txBody>
      </p:sp>
      <p:pic>
        <p:nvPicPr>
          <p:cNvPr id="13" name="image17.png"/>
          <p:cNvPicPr/>
          <p:nvPr/>
        </p:nvPicPr>
        <p:blipFill>
          <a:blip r:embed="rId3"/>
          <a:srcRect/>
          <a:stretch>
            <a:fillRect/>
          </a:stretch>
        </p:blipFill>
        <p:spPr>
          <a:xfrm>
            <a:off x="7793990" y="0"/>
            <a:ext cx="3957320" cy="1995170"/>
          </a:xfrm>
          <a:prstGeom prst="rect">
            <a:avLst/>
          </a:prstGeom>
          <a:ln/>
        </p:spPr>
      </p:pic>
      <p:pic>
        <p:nvPicPr>
          <p:cNvPr id="5" name="Picture 4"/>
          <p:cNvPicPr/>
          <p:nvPr/>
        </p:nvPicPr>
        <p:blipFill rotWithShape="1">
          <a:blip r:embed="rId4" cstate="print">
            <a:extLst>
              <a:ext uri="{28A0092B-C50C-407E-A947-70E740481C1C}">
                <a14:useLocalDpi xmlns:a14="http://schemas.microsoft.com/office/drawing/2010/main"/>
              </a:ext>
            </a:extLst>
          </a:blip>
          <a:srcRect/>
          <a:stretch/>
        </p:blipFill>
        <p:spPr bwMode="auto">
          <a:xfrm>
            <a:off x="2576830" y="340360"/>
            <a:ext cx="1437640" cy="13144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69174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a:t>
            </a:r>
          </a:p>
        </p:txBody>
      </p:sp>
      <p:sp>
        <p:nvSpPr>
          <p:cNvPr id="3" name="Content Placeholder 2"/>
          <p:cNvSpPr>
            <a:spLocks noGrp="1"/>
          </p:cNvSpPr>
          <p:nvPr>
            <p:ph idx="1"/>
          </p:nvPr>
        </p:nvSpPr>
        <p:spPr>
          <a:xfrm>
            <a:off x="838200" y="2438399"/>
            <a:ext cx="9468192" cy="3738563"/>
          </a:xfrm>
        </p:spPr>
        <p:txBody>
          <a:bodyPr/>
          <a:lstStyle/>
          <a:p>
            <a:r>
              <a:rPr lang="en-CA" dirty="0">
                <a:latin typeface="Times New Roman" charset="0"/>
                <a:ea typeface="Calibri" charset="0"/>
              </a:rPr>
              <a:t>Effective </a:t>
            </a:r>
            <a:r>
              <a:rPr lang="en-CA" dirty="0">
                <a:solidFill>
                  <a:srgbClr val="FF0000"/>
                </a:solidFill>
                <a:latin typeface="Times New Roman" charset="0"/>
                <a:ea typeface="Calibri" charset="0"/>
              </a:rPr>
              <a:t>Do</a:t>
            </a:r>
            <a:r>
              <a:rPr lang="en-CA" dirty="0">
                <a:latin typeface="Times New Roman" charset="0"/>
                <a:ea typeface="Calibri" charset="0"/>
              </a:rPr>
              <a:t>-</a:t>
            </a:r>
            <a:r>
              <a:rPr lang="en-CA" dirty="0" err="1">
                <a:latin typeface="Times New Roman" charset="0"/>
                <a:ea typeface="Calibri" charset="0"/>
              </a:rPr>
              <a:t>ing</a:t>
            </a:r>
            <a:r>
              <a:rPr lang="en-CA" dirty="0">
                <a:latin typeface="Times New Roman" charset="0"/>
                <a:ea typeface="Calibri" charset="0"/>
              </a:rPr>
              <a:t> requires QA structures, tools and policies to be in place and to be ready to be used. </a:t>
            </a:r>
          </a:p>
          <a:p>
            <a:r>
              <a:rPr lang="en-CA" dirty="0">
                <a:solidFill>
                  <a:srgbClr val="FF0000"/>
                </a:solidFill>
                <a:latin typeface="Times New Roman" charset="0"/>
                <a:ea typeface="Calibri" charset="0"/>
              </a:rPr>
              <a:t>Do</a:t>
            </a:r>
            <a:r>
              <a:rPr lang="en-CA" dirty="0">
                <a:latin typeface="Times New Roman" charset="0"/>
                <a:ea typeface="Calibri" charset="0"/>
              </a:rPr>
              <a:t>-</a:t>
            </a:r>
            <a:r>
              <a:rPr lang="en-CA" dirty="0" err="1">
                <a:latin typeface="Times New Roman" charset="0"/>
                <a:ea typeface="Calibri" charset="0"/>
              </a:rPr>
              <a:t>ing</a:t>
            </a:r>
            <a:r>
              <a:rPr lang="en-CA" dirty="0">
                <a:latin typeface="Times New Roman" charset="0"/>
                <a:ea typeface="Calibri" charset="0"/>
              </a:rPr>
              <a:t> means actually using the protocols and practices developed in the QA planning stage.  Thus,  Do-</a:t>
            </a:r>
            <a:r>
              <a:rPr lang="en-CA" dirty="0" err="1">
                <a:latin typeface="Times New Roman" charset="0"/>
                <a:ea typeface="Calibri" charset="0"/>
              </a:rPr>
              <a:t>ing</a:t>
            </a:r>
            <a:r>
              <a:rPr lang="en-CA" dirty="0">
                <a:latin typeface="Times New Roman" charset="0"/>
                <a:ea typeface="Calibri" charset="0"/>
              </a:rPr>
              <a:t> may require a shift in work habits and procedures and necessitates training for instructors, course designers and administrators.</a:t>
            </a:r>
            <a:r>
              <a:rPr lang="en-US" dirty="0"/>
              <a:t> </a:t>
            </a:r>
          </a:p>
          <a:p>
            <a:endParaRPr lang="en-US" dirty="0"/>
          </a:p>
        </p:txBody>
      </p:sp>
      <p:pic>
        <p:nvPicPr>
          <p:cNvPr id="4" name="image14.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a:xfrm>
            <a:off x="10306392" y="225425"/>
            <a:ext cx="2094816" cy="4351338"/>
          </a:xfrm>
          <a:prstGeom prst="rect">
            <a:avLst/>
          </a:prstGeom>
        </p:spPr>
      </p:pic>
      <p:pic>
        <p:nvPicPr>
          <p:cNvPr id="5" name="Picture 4"/>
          <p:cNvPicPr/>
          <p:nvPr/>
        </p:nvPicPr>
        <p:blipFill rotWithShape="1">
          <a:blip r:embed="rId3" cstate="print">
            <a:extLst>
              <a:ext uri="{28A0092B-C50C-407E-A947-70E740481C1C}">
                <a14:useLocalDpi xmlns:a14="http://schemas.microsoft.com/office/drawing/2010/main"/>
              </a:ext>
            </a:extLst>
          </a:blip>
          <a:srcRect/>
          <a:stretch/>
        </p:blipFill>
        <p:spPr bwMode="auto">
          <a:xfrm>
            <a:off x="2081530" y="511175"/>
            <a:ext cx="1437640" cy="13144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43746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a:t>
            </a:r>
          </a:p>
        </p:txBody>
      </p:sp>
      <p:sp>
        <p:nvSpPr>
          <p:cNvPr id="3" name="Content Placeholder 2"/>
          <p:cNvSpPr>
            <a:spLocks noGrp="1"/>
          </p:cNvSpPr>
          <p:nvPr>
            <p:ph idx="1"/>
          </p:nvPr>
        </p:nvSpPr>
        <p:spPr>
          <a:xfrm>
            <a:off x="838200" y="1825625"/>
            <a:ext cx="8153400" cy="4351338"/>
          </a:xfrm>
        </p:spPr>
        <p:txBody>
          <a:bodyPr/>
          <a:lstStyle/>
          <a:p>
            <a:r>
              <a:rPr lang="en-CA" dirty="0"/>
              <a:t>Institution-wide Quality Assurance </a:t>
            </a:r>
            <a:r>
              <a:rPr lang="en-CA" dirty="0">
                <a:solidFill>
                  <a:srgbClr val="FF0000"/>
                </a:solidFill>
              </a:rPr>
              <a:t>checks</a:t>
            </a:r>
            <a:r>
              <a:rPr lang="en-CA" dirty="0"/>
              <a:t>, where the effectiveness of an institutions overarching QA processes are evaluated, should also be performed at regular intervals. </a:t>
            </a:r>
          </a:p>
          <a:p>
            <a:r>
              <a:rPr lang="en-CA" dirty="0"/>
              <a:t>Internal and external quality audits</a:t>
            </a:r>
          </a:p>
          <a:p>
            <a:r>
              <a:rPr lang="en-CA" dirty="0"/>
              <a:t>External evaluators generally perform institutional QA checks.</a:t>
            </a:r>
            <a:br>
              <a:rPr lang="en-CA" dirty="0"/>
            </a:br>
            <a:endParaRPr lang="en-US" dirty="0"/>
          </a:p>
        </p:txBody>
      </p:sp>
      <p:pic>
        <p:nvPicPr>
          <p:cNvPr id="4" name="image18.png"/>
          <p:cNvPicPr/>
          <p:nvPr/>
        </p:nvPicPr>
        <p:blipFill>
          <a:blip r:embed="rId2" cstate="print">
            <a:extLst>
              <a:ext uri="{28A0092B-C50C-407E-A947-70E740481C1C}">
                <a14:useLocalDpi xmlns:a14="http://schemas.microsoft.com/office/drawing/2010/main"/>
              </a:ext>
            </a:extLst>
          </a:blip>
          <a:srcRect/>
          <a:stretch>
            <a:fillRect/>
          </a:stretch>
        </p:blipFill>
        <p:spPr>
          <a:xfrm>
            <a:off x="7981950" y="128588"/>
            <a:ext cx="4210050" cy="1913255"/>
          </a:xfrm>
          <a:prstGeom prst="rect">
            <a:avLst/>
          </a:prstGeom>
          <a:ln/>
        </p:spPr>
      </p:pic>
      <p:pic>
        <p:nvPicPr>
          <p:cNvPr id="5" name="Picture 4"/>
          <p:cNvPicPr/>
          <p:nvPr/>
        </p:nvPicPr>
        <p:blipFill rotWithShape="1">
          <a:blip r:embed="rId3" cstate="print">
            <a:extLst>
              <a:ext uri="{28A0092B-C50C-407E-A947-70E740481C1C}">
                <a14:useLocalDpi xmlns:a14="http://schemas.microsoft.com/office/drawing/2010/main"/>
              </a:ext>
            </a:extLst>
          </a:blip>
          <a:srcRect/>
          <a:stretch/>
        </p:blipFill>
        <p:spPr bwMode="auto">
          <a:xfrm>
            <a:off x="2805430" y="230188"/>
            <a:ext cx="1437640" cy="13144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81832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a:t>
            </a:r>
          </a:p>
        </p:txBody>
      </p:sp>
      <p:sp>
        <p:nvSpPr>
          <p:cNvPr id="3" name="Content Placeholder 2"/>
          <p:cNvSpPr>
            <a:spLocks noGrp="1"/>
          </p:cNvSpPr>
          <p:nvPr>
            <p:ph idx="1"/>
          </p:nvPr>
        </p:nvSpPr>
        <p:spPr>
          <a:xfrm>
            <a:off x="838200" y="1825625"/>
            <a:ext cx="9239250" cy="4351338"/>
          </a:xfrm>
        </p:spPr>
        <p:txBody>
          <a:bodyPr/>
          <a:lstStyle/>
          <a:p>
            <a:r>
              <a:rPr lang="en-CA" dirty="0"/>
              <a:t>Thus, responses to evaluations, or action plans, should be incorporated into course, program and institutional planning.  In this way, </a:t>
            </a:r>
            <a:r>
              <a:rPr lang="en-CA" dirty="0">
                <a:solidFill>
                  <a:srgbClr val="FF0000"/>
                </a:solidFill>
              </a:rPr>
              <a:t>Act </a:t>
            </a:r>
            <a:r>
              <a:rPr lang="en-CA" dirty="0"/>
              <a:t>is a precursor to Plan in the Quality Assurance cycle. </a:t>
            </a:r>
            <a:endParaRPr lang="en-US" dirty="0"/>
          </a:p>
          <a:p>
            <a:r>
              <a:rPr lang="en-CA" dirty="0">
                <a:solidFill>
                  <a:srgbClr val="FF0000"/>
                </a:solidFill>
              </a:rPr>
              <a:t>Act</a:t>
            </a:r>
            <a:r>
              <a:rPr lang="en-CA" dirty="0"/>
              <a:t>-</a:t>
            </a:r>
            <a:r>
              <a:rPr lang="en-CA" dirty="0" err="1"/>
              <a:t>ing</a:t>
            </a:r>
            <a:r>
              <a:rPr lang="en-CA" dirty="0"/>
              <a:t> is where institutions best demonstrate their commitment to quality.  By showing stakeholders they are willing to use feedback in order to achieve or surpass their stated standards of quality, organizations display self-awareness and leadership in providing quality programming.</a:t>
            </a:r>
            <a:endParaRPr lang="en-US" dirty="0"/>
          </a:p>
        </p:txBody>
      </p:sp>
      <p:pic>
        <p:nvPicPr>
          <p:cNvPr id="4" name="image22.png"/>
          <p:cNvPicPr/>
          <p:nvPr/>
        </p:nvPicPr>
        <p:blipFill>
          <a:blip r:embed="rId2"/>
          <a:srcRect/>
          <a:stretch>
            <a:fillRect/>
          </a:stretch>
        </p:blipFill>
        <p:spPr>
          <a:xfrm>
            <a:off x="10248900" y="365125"/>
            <a:ext cx="1943100" cy="2378075"/>
          </a:xfrm>
          <a:prstGeom prst="rect">
            <a:avLst/>
          </a:prstGeom>
          <a:ln/>
        </p:spPr>
      </p:pic>
      <p:pic>
        <p:nvPicPr>
          <p:cNvPr id="5" name="Picture 4"/>
          <p:cNvPicPr/>
          <p:nvPr/>
        </p:nvPicPr>
        <p:blipFill rotWithShape="1">
          <a:blip r:embed="rId3" cstate="print">
            <a:extLst>
              <a:ext uri="{28A0092B-C50C-407E-A947-70E740481C1C}">
                <a14:useLocalDpi xmlns:a14="http://schemas.microsoft.com/office/drawing/2010/main"/>
              </a:ext>
            </a:extLst>
          </a:blip>
          <a:srcRect/>
          <a:stretch/>
        </p:blipFill>
        <p:spPr bwMode="auto">
          <a:xfrm>
            <a:off x="2214880" y="239712"/>
            <a:ext cx="1437640" cy="13144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3009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pic>
        <p:nvPicPr>
          <p:cNvPr id="5" name="Picture 4"/>
          <p:cNvPicPr/>
          <p:nvPr/>
        </p:nvPicPr>
        <p:blipFill>
          <a:blip r:embed="rId3"/>
          <a:stretch>
            <a:fillRect/>
          </a:stretch>
        </p:blipFill>
        <p:spPr>
          <a:xfrm>
            <a:off x="5314315" y="231775"/>
            <a:ext cx="5411470" cy="6434455"/>
          </a:xfrm>
          <a:prstGeom prst="rect">
            <a:avLst/>
          </a:prstGeom>
        </p:spPr>
      </p:pic>
      <p:pic>
        <p:nvPicPr>
          <p:cNvPr id="6" name="Picture 5"/>
          <p:cNvPicPr/>
          <p:nvPr/>
        </p:nvPicPr>
        <p:blipFill rotWithShape="1">
          <a:blip r:embed="rId4" cstate="print">
            <a:extLst>
              <a:ext uri="{28A0092B-C50C-407E-A947-70E740481C1C}">
                <a14:useLocalDpi xmlns:a14="http://schemas.microsoft.com/office/drawing/2010/main"/>
              </a:ext>
            </a:extLst>
          </a:blip>
          <a:srcRect/>
          <a:stretch/>
        </p:blipFill>
        <p:spPr bwMode="auto">
          <a:xfrm>
            <a:off x="647700" y="1295400"/>
            <a:ext cx="4257040" cy="3908107"/>
          </a:xfrm>
          <a:prstGeom prst="rect">
            <a:avLst/>
          </a:prstGeom>
          <a:ln>
            <a:noFill/>
          </a:ln>
          <a:extLst>
            <a:ext uri="{53640926-AAD7-44D8-BBD7-CCE9431645EC}">
              <a14:shadowObscured xmlns:a14="http://schemas.microsoft.com/office/drawing/2010/main"/>
            </a:ext>
          </a:extLst>
        </p:spPr>
      </p:pic>
      <p:sp>
        <p:nvSpPr>
          <p:cNvPr id="7" name="TextBox 6"/>
          <p:cNvSpPr txBox="1"/>
          <p:nvPr/>
        </p:nvSpPr>
        <p:spPr>
          <a:xfrm>
            <a:off x="280852" y="5791200"/>
            <a:ext cx="5033464" cy="923330"/>
          </a:xfrm>
          <a:prstGeom prst="rect">
            <a:avLst/>
          </a:prstGeom>
          <a:noFill/>
        </p:spPr>
        <p:txBody>
          <a:bodyPr wrap="square" rtlCol="0">
            <a:spAutoFit/>
          </a:bodyPr>
          <a:lstStyle/>
          <a:p>
            <a:r>
              <a:rPr lang="en-CA"/>
              <a:t>The Establishment of a Quality Management System for the Higher Education Industry. Shun Hsing Chen.  Qual Quant (2012) 46:1279–1296 </a:t>
            </a:r>
            <a:endParaRPr lang="en-US"/>
          </a:p>
        </p:txBody>
      </p:sp>
    </p:spTree>
    <p:extLst>
      <p:ext uri="{BB962C8B-B14F-4D97-AF65-F5344CB8AC3E}">
        <p14:creationId xmlns:p14="http://schemas.microsoft.com/office/powerpoint/2010/main" val="11327637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8_RM_Blended-learning [Compatibility Mode]" id="{664281F1-BED5-4036-9F45-6894AE138BD2}" vid="{AEDDBA6E-19F2-4411-93D3-8A6DB065E8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7f63a0c-3387-4091-80af-370ec6ca6610">
      <Value xmlns="d7f63a0c-3387-4091-80af-370ec6ca6610">424</Value>
    </TaxCatchAll>
    <TaxKeywordTaxHTField xmlns="d7f63a0c-3387-4091-80af-370ec6ca6610">
      <Terms xmlns="http://schemas.microsoft.com/office/infopath/2007/PartnerControls"/>
    </TaxKeywordTaxHTField>
    <_dlc_DocId xmlns="d7f63a0c-3387-4091-80af-370ec6ca6610">QKDJTPZ2MZUH-49-6073</_dlc_DocId>
    <_dlc_DocIdUrl xmlns="d7f63a0c-3387-4091-80af-370ec6ca6610">
      <Url>http://connect.col.org/PresidentOffice/_layouts/DocIdRedir.aspx?ID=QKDJTPZ2MZUH-49-6073</Url>
      <Description>QKDJTPZ2MZUH-49-6073</Description>
    </_dlc_DocIdUrl>
    <Description0 xmlns="1d6b7383-7e41-4726-b05f-ac2dc8786e4c" xsi:nil="true"/>
    <Publication_x0020_Date xmlns="1d6b7383-7e41-4726-b05f-ac2dc8786e4c">2017-08-31T07:00:00+00:00</Publication_x0020_Date>
    <c1a183c9053e414f86275b227599bec0 xmlns="1d6b7383-7e41-4726-b05f-ac2dc8786e4c">
      <Terms xmlns="http://schemas.microsoft.com/office/infopath/2007/PartnerControls"/>
    </c1a183c9053e414f86275b227599bec0>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681B1CEF-9710-43A7-BDCA-FE40F93F33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6AEBA3-32B0-47BA-96F8-0A9021F2E158}">
  <ds:schemaRefs>
    <ds:schemaRef ds:uri="http://schemas.microsoft.com/office/2006/metadata/properties"/>
    <ds:schemaRef ds:uri="http://purl.org/dc/terms/"/>
    <ds:schemaRef ds:uri="d7f63a0c-3387-4091-80af-370ec6ca6610"/>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1d6b7383-7e41-4726-b05f-ac2dc8786e4c"/>
    <ds:schemaRef ds:uri="http://www.w3.org/XML/1998/namespace"/>
    <ds:schemaRef ds:uri="http://purl.org/dc/elements/1.1/"/>
  </ds:schemaRefs>
</ds:datastoreItem>
</file>

<file path=customXml/itemProps3.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4.xml><?xml version="1.0" encoding="utf-8"?>
<ds:datastoreItem xmlns:ds="http://schemas.openxmlformats.org/officeDocument/2006/customXml" ds:itemID="{25422305-2CEE-4C11-BD7F-4E563D95E53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4090</TotalTime>
  <Words>1748</Words>
  <Application>Microsoft Office PowerPoint</Application>
  <PresentationFormat>Widescreen</PresentationFormat>
  <Paragraphs>200</Paragraphs>
  <Slides>33</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Calibri Light</vt:lpstr>
      <vt:lpstr>HelveticaNeueLT Std Cn</vt:lpstr>
      <vt:lpstr>LogoCentre</vt:lpstr>
      <vt:lpstr>Times New Roman</vt:lpstr>
      <vt:lpstr>Office Theme</vt:lpstr>
      <vt:lpstr>Quality Assurance tools </vt:lpstr>
      <vt:lpstr>Overview</vt:lpstr>
      <vt:lpstr>Quality Management System (ISO9001)</vt:lpstr>
      <vt:lpstr>Quality Management system ( QMS)</vt:lpstr>
      <vt:lpstr>PLAN</vt:lpstr>
      <vt:lpstr>DO</vt:lpstr>
      <vt:lpstr>Check</vt:lpstr>
      <vt:lpstr>ACT</vt:lpstr>
      <vt:lpstr>PowerPoint Presentation</vt:lpstr>
      <vt:lpstr>QA policy</vt:lpstr>
      <vt:lpstr>Elements of QA policy</vt:lpstr>
      <vt:lpstr>QA policy</vt:lpstr>
      <vt:lpstr>QA policy ( Open University of Mauritius)</vt:lpstr>
      <vt:lpstr>QA manual/handbook</vt:lpstr>
      <vt:lpstr>Self Assessment</vt:lpstr>
      <vt:lpstr>Internal institutional audit</vt:lpstr>
      <vt:lpstr>COL tools </vt:lpstr>
      <vt:lpstr>COL tools</vt:lpstr>
      <vt:lpstr>COL RIM – Commonwealth of Learning review and Improvement model</vt:lpstr>
      <vt:lpstr>COL/RIM</vt:lpstr>
      <vt:lpstr>COLRIM process</vt:lpstr>
      <vt:lpstr>Self Review ( COLRIM)</vt:lpstr>
      <vt:lpstr>PowerPoint Presentation</vt:lpstr>
      <vt:lpstr>PowerPoint Presentation</vt:lpstr>
      <vt:lpstr>Transnational Quality framework  ( TQF) Courtsey: Dr Mairette Newman, Education Specialist, VUSSC, COL</vt:lpstr>
      <vt:lpstr>What is the Transnational Qualifications Framework (TQF)?</vt:lpstr>
      <vt:lpstr>Watch a 3 minute video:</vt:lpstr>
      <vt:lpstr>Transnational Qualifications Framework</vt:lpstr>
      <vt:lpstr>PowerPoint Presentation</vt:lpstr>
      <vt:lpstr>TQF Registration Process</vt:lpstr>
      <vt:lpstr>Benefits of the TQF</vt:lpstr>
      <vt:lpstr>Qualifications Registered on TQF</vt:lpstr>
      <vt:lpstr>Virtual University for Small States of the Commonwealth (VUSSC)</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Presentation</dc:title>
  <dc:creator>Helen Askounis</dc:creator>
  <cp:keywords/>
  <cp:lastModifiedBy>Jennifer Lam</cp:lastModifiedBy>
  <cp:revision>398</cp:revision>
  <cp:lastPrinted>2018-04-06T19:40:10Z</cp:lastPrinted>
  <dcterms:created xsi:type="dcterms:W3CDTF">2017-05-17T16:29:55Z</dcterms:created>
  <dcterms:modified xsi:type="dcterms:W3CDTF">2018-05-31T16:17:00Z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fc98006a-07e3-4ab6-aa76-f93cfc2f7be5</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290;#Templates and Forms|0d07ffa7-5963-4a2f-bc23-a8edaa21194d</vt:lpwstr>
  </property>
  <property fmtid="{D5CDD505-2E9C-101B-9397-08002B2CF9AE}" pid="10" name="Authour/Source">
    <vt:lpwstr>323;#COL|5cc2263f-2986-49b9-81e8-8153ae725e65;#288;#COL Staff|8aca960a-b4bb-4160-a552-0c344c375d8f</vt:lpwstr>
  </property>
</Properties>
</file>