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4.xml" ContentType="application/vnd.openxmlformats-officedocument.theme+xml"/>
  <Override PartName="/ppt/slideLayouts/slideLayout1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48" r:id="rId5"/>
    <p:sldMasterId id="2147483662" r:id="rId6"/>
    <p:sldMasterId id="2147483825" r:id="rId7"/>
    <p:sldMasterId id="2147483716" r:id="rId8"/>
  </p:sldMasterIdLst>
  <p:notesMasterIdLst>
    <p:notesMasterId r:id="rId35"/>
  </p:notesMasterIdLst>
  <p:sldIdLst>
    <p:sldId id="1482" r:id="rId9"/>
    <p:sldId id="1451" r:id="rId10"/>
    <p:sldId id="1452" r:id="rId11"/>
    <p:sldId id="1454" r:id="rId12"/>
    <p:sldId id="1455" r:id="rId13"/>
    <p:sldId id="1456" r:id="rId14"/>
    <p:sldId id="1484" r:id="rId15"/>
    <p:sldId id="1486" r:id="rId16"/>
    <p:sldId id="1459" r:id="rId17"/>
    <p:sldId id="1390" r:id="rId18"/>
    <p:sldId id="1461" r:id="rId19"/>
    <p:sldId id="1483" r:id="rId20"/>
    <p:sldId id="1463" r:id="rId21"/>
    <p:sldId id="1464" r:id="rId22"/>
    <p:sldId id="1465" r:id="rId23"/>
    <p:sldId id="1595" r:id="rId24"/>
    <p:sldId id="1485" r:id="rId25"/>
    <p:sldId id="1479" r:id="rId26"/>
    <p:sldId id="1469" r:id="rId27"/>
    <p:sldId id="1470" r:id="rId28"/>
    <p:sldId id="1418" r:id="rId29"/>
    <p:sldId id="1476" r:id="rId30"/>
    <p:sldId id="1477" r:id="rId31"/>
    <p:sldId id="1478" r:id="rId32"/>
    <p:sldId id="1472" r:id="rId33"/>
    <p:sldId id="159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A781"/>
    <a:srgbClr val="388ABC"/>
    <a:srgbClr val="250188"/>
    <a:srgbClr val="ADB900"/>
    <a:srgbClr val="E7C99A"/>
    <a:srgbClr val="00946D"/>
    <a:srgbClr val="FEFFFF"/>
    <a:srgbClr val="A6A0B1"/>
    <a:srgbClr val="6D6A6E"/>
    <a:srgbClr val="3491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52BD87-51C6-4125-9595-54227DB3BA0A}" v="1" dt="2023-05-11T19:10:54.4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813" autoAdjust="0"/>
  </p:normalViewPr>
  <p:slideViewPr>
    <p:cSldViewPr snapToGrid="0">
      <p:cViewPr varScale="1">
        <p:scale>
          <a:sx n="97" d="100"/>
          <a:sy n="97" d="100"/>
        </p:scale>
        <p:origin x="1074" y="72"/>
      </p:cViewPr>
      <p:guideLst/>
    </p:cSldViewPr>
  </p:slideViewPr>
  <p:notesTextViewPr>
    <p:cViewPr>
      <p:scale>
        <a:sx n="1" d="1"/>
        <a:sy n="1" d="1"/>
      </p:scale>
      <p:origin x="0" y="0"/>
    </p:cViewPr>
  </p:notesTextViewPr>
  <p:sorterViewPr>
    <p:cViewPr>
      <p:scale>
        <a:sx n="141" d="100"/>
        <a:sy n="141" d="100"/>
      </p:scale>
      <p:origin x="0" y="-256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presProps" Target="pres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accent3_4" csCatId="accent3" phldr="1"/>
      <dgm:spPr/>
      <dgm:t>
        <a:bodyPr/>
        <a:lstStyle/>
        <a:p>
          <a:endParaRPr lang="en-CA"/>
        </a:p>
      </dgm:t>
    </dgm:pt>
    <dgm:pt modelId="{4D13D02B-A9AA-4DAE-B12B-7A3C013CE5E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03ADA59D-394C-4A1E-9A6F-E4E4CC920937}" type="par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4888FE-8BFE-478A-B95F-AF1AF8F2C0E4}" type="sib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7F375820-6E2A-408A-AA64-23D2EDF62D08}">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Green life skills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D03FE6DD-A8A0-44FD-9181-59D0673606D8}" type="par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45883C4E-3286-49F5-8215-247EC93A1C76}" type="sib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681EA93-C9F4-4600-B63A-F3E706AE689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53428061-9583-4D5B-805D-8C4545F82B92}" type="par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5494576-C185-4038-B112-CB7ACC741E54}" type="sib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3105EF7A-594B-4203-BE03-A9482579CF06}">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dirty="0">
            <a:latin typeface="Open Sans" panose="020B0606030504020204" pitchFamily="34" charset="0"/>
            <a:ea typeface="Open Sans" panose="020B0606030504020204" pitchFamily="34" charset="0"/>
            <a:cs typeface="Open Sans" panose="020B0606030504020204" pitchFamily="34" charset="0"/>
          </a:endParaRPr>
        </a:p>
      </dgm:t>
    </dgm:pt>
    <dgm:pt modelId="{6C6A0109-C47A-4FEC-A738-CD66D25349D4}" type="par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0F074E6-0719-47E5-B518-9D1734C8D3BA}" type="sib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354353C-6546-46CE-BF9A-6978F2AF5329}">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gm:t>
    </dgm:pt>
    <dgm:pt modelId="{C09F4DE9-5DF8-4B90-8453-A3C7C7B24C26}" type="par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E486873-1102-43FA-987F-94C1AD0699DA}" type="sib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F047BA79-2130-4389-881B-EC47020328EE}">
      <dgm:prSet/>
      <dgm:spPr/>
      <dgm:t>
        <a:bodyPr/>
        <a:lstStyle/>
        <a:p>
          <a:pPr marL="0" indent="0">
            <a:buNone/>
          </a:pPr>
          <a:r>
            <a:rPr lang="en-CA"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gm:t>
    </dgm:pt>
    <dgm:pt modelId="{ECF7FCBB-320B-4A0D-AE46-84BEC994FF1A}" type="par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A1450D-8B19-4CC5-B8C0-3182A7B5AC9F}" type="sib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custLinFactNeighborY="0">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3E096F-FA21-4EAF-BDE0-B85D0F67AD3F}" type="doc">
      <dgm:prSet loTypeId="urn:microsoft.com/office/officeart/2016/7/layout/BasicLinearProcessNumbered" loCatId="process" qsTypeId="urn:microsoft.com/office/officeart/2005/8/quickstyle/simple1" qsCatId="simple" csTypeId="urn:microsoft.com/office/officeart/2005/8/colors/colorful5" csCatId="colorful" phldr="1"/>
      <dgm:spPr/>
      <dgm:t>
        <a:bodyPr/>
        <a:lstStyle/>
        <a:p>
          <a:endParaRPr lang="en-CA"/>
        </a:p>
      </dgm:t>
    </dgm:pt>
    <dgm:pt modelId="{77E53833-5242-43D2-9DA6-6885FE98FF8F}">
      <dgm:prSet/>
      <dgm:spPr/>
      <dgm:t>
        <a:bodyPr/>
        <a:lstStyle/>
        <a:p>
          <a:pPr algn="ctr"/>
          <a:r>
            <a:rPr lang="en-US" dirty="0"/>
            <a:t>Build greater policy coherence and co-ordination for climate action</a:t>
          </a:r>
          <a:endParaRPr lang="en-CA" dirty="0"/>
        </a:p>
      </dgm:t>
    </dgm:pt>
    <dgm:pt modelId="{DF9D8A44-D9AD-4D6B-A316-2EAC581AD61D}" type="parTrans" cxnId="{DF09927C-1605-45E0-959D-4A5219E5B3FC}">
      <dgm:prSet/>
      <dgm:spPr/>
      <dgm:t>
        <a:bodyPr/>
        <a:lstStyle/>
        <a:p>
          <a:endParaRPr lang="en-CA"/>
        </a:p>
      </dgm:t>
    </dgm:pt>
    <dgm:pt modelId="{5F5F2FCC-DEF4-4578-BA4F-D8BF5844C489}" type="sibTrans" cxnId="{DF09927C-1605-45E0-959D-4A5219E5B3FC}">
      <dgm:prSet phldrT="1" phldr="0"/>
      <dgm:spPr/>
      <dgm:t>
        <a:bodyPr/>
        <a:lstStyle/>
        <a:p>
          <a:r>
            <a:rPr lang="en-CA"/>
            <a:t>1</a:t>
          </a:r>
        </a:p>
      </dgm:t>
    </dgm:pt>
    <dgm:pt modelId="{ECA88562-6D4B-4AA0-A406-89C96B2BFF02}">
      <dgm:prSet/>
      <dgm:spPr/>
      <dgm:t>
        <a:bodyPr/>
        <a:lstStyle/>
        <a:p>
          <a:pPr algn="ctr"/>
          <a:r>
            <a:rPr lang="en-US" dirty="0"/>
            <a:t>Create more climate change education champions within governments</a:t>
          </a:r>
          <a:endParaRPr lang="en-CA" dirty="0"/>
        </a:p>
      </dgm:t>
    </dgm:pt>
    <dgm:pt modelId="{F577CCEC-1928-41D5-99CC-6D0125699B4A}" type="parTrans" cxnId="{8239B7C8-D42E-4A4D-9C91-BFB805F672E0}">
      <dgm:prSet/>
      <dgm:spPr/>
      <dgm:t>
        <a:bodyPr/>
        <a:lstStyle/>
        <a:p>
          <a:endParaRPr lang="en-CA"/>
        </a:p>
      </dgm:t>
    </dgm:pt>
    <dgm:pt modelId="{5CFAF36F-1EC1-4A00-99F0-D26001D56C1C}" type="sibTrans" cxnId="{8239B7C8-D42E-4A4D-9C91-BFB805F672E0}">
      <dgm:prSet phldrT="2" phldr="0"/>
      <dgm:spPr/>
      <dgm:t>
        <a:bodyPr/>
        <a:lstStyle/>
        <a:p>
          <a:r>
            <a:rPr lang="en-CA"/>
            <a:t>2</a:t>
          </a:r>
        </a:p>
      </dgm:t>
    </dgm:pt>
    <dgm:pt modelId="{005EF1D6-5979-4FC4-B301-E86ADB26FF9F}">
      <dgm:prSet/>
      <dgm:spPr/>
      <dgm:t>
        <a:bodyPr/>
        <a:lstStyle/>
        <a:p>
          <a:pPr algn="ctr"/>
          <a:r>
            <a:rPr lang="en-US" dirty="0" err="1"/>
            <a:t>Mobilise</a:t>
          </a:r>
          <a:r>
            <a:rPr lang="en-US" dirty="0"/>
            <a:t> climate financing and partnerships towards strengthening education systems</a:t>
          </a:r>
          <a:endParaRPr lang="en-CA" dirty="0"/>
        </a:p>
      </dgm:t>
    </dgm:pt>
    <dgm:pt modelId="{658E2E17-606E-4724-B81C-8AE07333BBCA}" type="parTrans" cxnId="{978CD66D-66B7-4FE1-B58D-581AE644B025}">
      <dgm:prSet/>
      <dgm:spPr/>
      <dgm:t>
        <a:bodyPr/>
        <a:lstStyle/>
        <a:p>
          <a:endParaRPr lang="en-CA"/>
        </a:p>
      </dgm:t>
    </dgm:pt>
    <dgm:pt modelId="{F39DDAC4-08AE-49DC-B6B0-F5ECB5072F41}" type="sibTrans" cxnId="{978CD66D-66B7-4FE1-B58D-581AE644B025}">
      <dgm:prSet phldrT="3" phldr="0"/>
      <dgm:spPr/>
      <dgm:t>
        <a:bodyPr/>
        <a:lstStyle/>
        <a:p>
          <a:r>
            <a:rPr lang="en-CA"/>
            <a:t>3</a:t>
          </a:r>
        </a:p>
      </dgm:t>
    </dgm:pt>
    <dgm:pt modelId="{5701C413-940F-4646-91AC-6D51261B3EC9}" type="pres">
      <dgm:prSet presAssocID="{903E096F-FA21-4EAF-BDE0-B85D0F67AD3F}" presName="Name0" presStyleCnt="0">
        <dgm:presLayoutVars>
          <dgm:animLvl val="lvl"/>
          <dgm:resizeHandles val="exact"/>
        </dgm:presLayoutVars>
      </dgm:prSet>
      <dgm:spPr/>
    </dgm:pt>
    <dgm:pt modelId="{C1F2488B-D35D-4B51-A874-259A9CCCCBA8}" type="pres">
      <dgm:prSet presAssocID="{77E53833-5242-43D2-9DA6-6885FE98FF8F}" presName="compositeNode" presStyleCnt="0">
        <dgm:presLayoutVars>
          <dgm:bulletEnabled val="1"/>
        </dgm:presLayoutVars>
      </dgm:prSet>
      <dgm:spPr/>
    </dgm:pt>
    <dgm:pt modelId="{24F0168B-4790-466E-9DF9-9C09B23F031A}" type="pres">
      <dgm:prSet presAssocID="{77E53833-5242-43D2-9DA6-6885FE98FF8F}" presName="bgRect" presStyleLbl="bgAccFollowNode1" presStyleIdx="0" presStyleCnt="3"/>
      <dgm:spPr/>
    </dgm:pt>
    <dgm:pt modelId="{DDFEA079-69B5-47CA-9363-A74068A8888D}" type="pres">
      <dgm:prSet presAssocID="{5F5F2FCC-DEF4-4578-BA4F-D8BF5844C489}" presName="sibTransNodeCircle" presStyleLbl="alignNode1" presStyleIdx="0" presStyleCnt="6">
        <dgm:presLayoutVars>
          <dgm:chMax val="0"/>
          <dgm:bulletEnabled/>
        </dgm:presLayoutVars>
      </dgm:prSet>
      <dgm:spPr/>
    </dgm:pt>
    <dgm:pt modelId="{6277DCDE-1462-48C6-854A-D0DC57782961}" type="pres">
      <dgm:prSet presAssocID="{77E53833-5242-43D2-9DA6-6885FE98FF8F}" presName="bottomLine" presStyleLbl="alignNode1" presStyleIdx="1" presStyleCnt="6">
        <dgm:presLayoutVars/>
      </dgm:prSet>
      <dgm:spPr/>
    </dgm:pt>
    <dgm:pt modelId="{68DD0CB2-1694-4661-A267-5271B43B34C5}" type="pres">
      <dgm:prSet presAssocID="{77E53833-5242-43D2-9DA6-6885FE98FF8F}" presName="nodeText" presStyleLbl="bgAccFollowNode1" presStyleIdx="0" presStyleCnt="3">
        <dgm:presLayoutVars>
          <dgm:bulletEnabled val="1"/>
        </dgm:presLayoutVars>
      </dgm:prSet>
      <dgm:spPr/>
    </dgm:pt>
    <dgm:pt modelId="{83728A74-D3BA-4CEA-A492-6DD6657748EC}" type="pres">
      <dgm:prSet presAssocID="{5F5F2FCC-DEF4-4578-BA4F-D8BF5844C489}" presName="sibTrans" presStyleCnt="0"/>
      <dgm:spPr/>
    </dgm:pt>
    <dgm:pt modelId="{9D45762B-081F-4186-B353-D1082A2A492D}" type="pres">
      <dgm:prSet presAssocID="{ECA88562-6D4B-4AA0-A406-89C96B2BFF02}" presName="compositeNode" presStyleCnt="0">
        <dgm:presLayoutVars>
          <dgm:bulletEnabled val="1"/>
        </dgm:presLayoutVars>
      </dgm:prSet>
      <dgm:spPr/>
    </dgm:pt>
    <dgm:pt modelId="{7F97F71D-7F41-4DB5-9CA8-A4B259FFB309}" type="pres">
      <dgm:prSet presAssocID="{ECA88562-6D4B-4AA0-A406-89C96B2BFF02}" presName="bgRect" presStyleLbl="bgAccFollowNode1" presStyleIdx="1" presStyleCnt="3"/>
      <dgm:spPr/>
    </dgm:pt>
    <dgm:pt modelId="{348E9142-1882-4E23-99E6-E8126B7395AB}" type="pres">
      <dgm:prSet presAssocID="{5CFAF36F-1EC1-4A00-99F0-D26001D56C1C}" presName="sibTransNodeCircle" presStyleLbl="alignNode1" presStyleIdx="2" presStyleCnt="6">
        <dgm:presLayoutVars>
          <dgm:chMax val="0"/>
          <dgm:bulletEnabled/>
        </dgm:presLayoutVars>
      </dgm:prSet>
      <dgm:spPr/>
    </dgm:pt>
    <dgm:pt modelId="{1DBC4982-25F8-4B58-BB56-A33F28DA4D00}" type="pres">
      <dgm:prSet presAssocID="{ECA88562-6D4B-4AA0-A406-89C96B2BFF02}" presName="bottomLine" presStyleLbl="alignNode1" presStyleIdx="3" presStyleCnt="6">
        <dgm:presLayoutVars/>
      </dgm:prSet>
      <dgm:spPr/>
    </dgm:pt>
    <dgm:pt modelId="{9030822C-1445-4ABF-A54B-F1F9D0503C4F}" type="pres">
      <dgm:prSet presAssocID="{ECA88562-6D4B-4AA0-A406-89C96B2BFF02}" presName="nodeText" presStyleLbl="bgAccFollowNode1" presStyleIdx="1" presStyleCnt="3">
        <dgm:presLayoutVars>
          <dgm:bulletEnabled val="1"/>
        </dgm:presLayoutVars>
      </dgm:prSet>
      <dgm:spPr/>
    </dgm:pt>
    <dgm:pt modelId="{EFAB97A3-0F76-4B36-B565-3261B3C3E8E6}" type="pres">
      <dgm:prSet presAssocID="{5CFAF36F-1EC1-4A00-99F0-D26001D56C1C}" presName="sibTrans" presStyleCnt="0"/>
      <dgm:spPr/>
    </dgm:pt>
    <dgm:pt modelId="{C372902C-7AEB-4306-8B3D-572C3CA0AEA5}" type="pres">
      <dgm:prSet presAssocID="{005EF1D6-5979-4FC4-B301-E86ADB26FF9F}" presName="compositeNode" presStyleCnt="0">
        <dgm:presLayoutVars>
          <dgm:bulletEnabled val="1"/>
        </dgm:presLayoutVars>
      </dgm:prSet>
      <dgm:spPr/>
    </dgm:pt>
    <dgm:pt modelId="{B16D76E7-0F0F-4666-A100-C408F8E238D8}" type="pres">
      <dgm:prSet presAssocID="{005EF1D6-5979-4FC4-B301-E86ADB26FF9F}" presName="bgRect" presStyleLbl="bgAccFollowNode1" presStyleIdx="2" presStyleCnt="3"/>
      <dgm:spPr/>
    </dgm:pt>
    <dgm:pt modelId="{05F05E96-BED1-4A02-98FF-86CBE913A08F}" type="pres">
      <dgm:prSet presAssocID="{F39DDAC4-08AE-49DC-B6B0-F5ECB5072F41}" presName="sibTransNodeCircle" presStyleLbl="alignNode1" presStyleIdx="4" presStyleCnt="6">
        <dgm:presLayoutVars>
          <dgm:chMax val="0"/>
          <dgm:bulletEnabled/>
        </dgm:presLayoutVars>
      </dgm:prSet>
      <dgm:spPr/>
    </dgm:pt>
    <dgm:pt modelId="{7743D9A7-FCB7-408E-B529-55F55A18A96E}" type="pres">
      <dgm:prSet presAssocID="{005EF1D6-5979-4FC4-B301-E86ADB26FF9F}" presName="bottomLine" presStyleLbl="alignNode1" presStyleIdx="5" presStyleCnt="6">
        <dgm:presLayoutVars/>
      </dgm:prSet>
      <dgm:spPr/>
    </dgm:pt>
    <dgm:pt modelId="{458DB30E-39DA-473C-81FB-9E00D7D9753C}" type="pres">
      <dgm:prSet presAssocID="{005EF1D6-5979-4FC4-B301-E86ADB26FF9F}" presName="nodeText" presStyleLbl="bgAccFollowNode1" presStyleIdx="2" presStyleCnt="3">
        <dgm:presLayoutVars>
          <dgm:bulletEnabled val="1"/>
        </dgm:presLayoutVars>
      </dgm:prSet>
      <dgm:spPr/>
    </dgm:pt>
  </dgm:ptLst>
  <dgm:cxnLst>
    <dgm:cxn modelId="{DA344F08-01F5-449F-8609-AE28F2F4F683}" type="presOf" srcId="{77E53833-5242-43D2-9DA6-6885FE98FF8F}" destId="{68DD0CB2-1694-4661-A267-5271B43B34C5}" srcOrd="1" destOrd="0" presId="urn:microsoft.com/office/officeart/2016/7/layout/BasicLinearProcessNumbered"/>
    <dgm:cxn modelId="{51233C28-779E-4507-BEB8-F419B27E5367}" type="presOf" srcId="{5CFAF36F-1EC1-4A00-99F0-D26001D56C1C}" destId="{348E9142-1882-4E23-99E6-E8126B7395AB}" srcOrd="0" destOrd="0" presId="urn:microsoft.com/office/officeart/2016/7/layout/BasicLinearProcessNumbered"/>
    <dgm:cxn modelId="{43A27735-DE92-4858-838B-0B3119BE1AC4}" type="presOf" srcId="{005EF1D6-5979-4FC4-B301-E86ADB26FF9F}" destId="{B16D76E7-0F0F-4666-A100-C408F8E238D8}" srcOrd="0" destOrd="0" presId="urn:microsoft.com/office/officeart/2016/7/layout/BasicLinearProcessNumbered"/>
    <dgm:cxn modelId="{978CD66D-66B7-4FE1-B58D-581AE644B025}" srcId="{903E096F-FA21-4EAF-BDE0-B85D0F67AD3F}" destId="{005EF1D6-5979-4FC4-B301-E86ADB26FF9F}" srcOrd="2" destOrd="0" parTransId="{658E2E17-606E-4724-B81C-8AE07333BBCA}" sibTransId="{F39DDAC4-08AE-49DC-B6B0-F5ECB5072F41}"/>
    <dgm:cxn modelId="{0D0ACF71-1D3E-4377-A0A6-9BE2562E86C6}" type="presOf" srcId="{005EF1D6-5979-4FC4-B301-E86ADB26FF9F}" destId="{458DB30E-39DA-473C-81FB-9E00D7D9753C}" srcOrd="1" destOrd="0" presId="urn:microsoft.com/office/officeart/2016/7/layout/BasicLinearProcessNumbered"/>
    <dgm:cxn modelId="{E88D6D72-40C4-42BF-AF4D-88C8A1A42AF3}" type="presOf" srcId="{F39DDAC4-08AE-49DC-B6B0-F5ECB5072F41}" destId="{05F05E96-BED1-4A02-98FF-86CBE913A08F}" srcOrd="0" destOrd="0" presId="urn:microsoft.com/office/officeart/2016/7/layout/BasicLinearProcessNumbered"/>
    <dgm:cxn modelId="{88583755-DC7D-4A8A-98F6-8924478B8476}" type="presOf" srcId="{77E53833-5242-43D2-9DA6-6885FE98FF8F}" destId="{24F0168B-4790-466E-9DF9-9C09B23F031A}" srcOrd="0" destOrd="0" presId="urn:microsoft.com/office/officeart/2016/7/layout/BasicLinearProcessNumbered"/>
    <dgm:cxn modelId="{DF09927C-1605-45E0-959D-4A5219E5B3FC}" srcId="{903E096F-FA21-4EAF-BDE0-B85D0F67AD3F}" destId="{77E53833-5242-43D2-9DA6-6885FE98FF8F}" srcOrd="0" destOrd="0" parTransId="{DF9D8A44-D9AD-4D6B-A316-2EAC581AD61D}" sibTransId="{5F5F2FCC-DEF4-4578-BA4F-D8BF5844C489}"/>
    <dgm:cxn modelId="{6C0C307D-9A0D-46F1-A191-520CE57C5CE7}" type="presOf" srcId="{ECA88562-6D4B-4AA0-A406-89C96B2BFF02}" destId="{9030822C-1445-4ABF-A54B-F1F9D0503C4F}" srcOrd="1" destOrd="0" presId="urn:microsoft.com/office/officeart/2016/7/layout/BasicLinearProcessNumbered"/>
    <dgm:cxn modelId="{49541CAC-29FE-4ACD-AB1D-EC4FBFE2E8A9}" type="presOf" srcId="{903E096F-FA21-4EAF-BDE0-B85D0F67AD3F}" destId="{5701C413-940F-4646-91AC-6D51261B3EC9}" srcOrd="0" destOrd="0" presId="urn:microsoft.com/office/officeart/2016/7/layout/BasicLinearProcessNumbered"/>
    <dgm:cxn modelId="{38CC7DB1-DC9B-4413-A224-610359D6FA8C}" type="presOf" srcId="{ECA88562-6D4B-4AA0-A406-89C96B2BFF02}" destId="{7F97F71D-7F41-4DB5-9CA8-A4B259FFB309}" srcOrd="0" destOrd="0" presId="urn:microsoft.com/office/officeart/2016/7/layout/BasicLinearProcessNumbered"/>
    <dgm:cxn modelId="{8239B7C8-D42E-4A4D-9C91-BFB805F672E0}" srcId="{903E096F-FA21-4EAF-BDE0-B85D0F67AD3F}" destId="{ECA88562-6D4B-4AA0-A406-89C96B2BFF02}" srcOrd="1" destOrd="0" parTransId="{F577CCEC-1928-41D5-99CC-6D0125699B4A}" sibTransId="{5CFAF36F-1EC1-4A00-99F0-D26001D56C1C}"/>
    <dgm:cxn modelId="{E6BA13FD-FA29-47CF-9BC9-62ABFEE5CABB}" type="presOf" srcId="{5F5F2FCC-DEF4-4578-BA4F-D8BF5844C489}" destId="{DDFEA079-69B5-47CA-9363-A74068A8888D}" srcOrd="0" destOrd="0" presId="urn:microsoft.com/office/officeart/2016/7/layout/BasicLinearProcessNumbered"/>
    <dgm:cxn modelId="{68F71A29-0242-4197-9BC5-22B72232CB60}" type="presParOf" srcId="{5701C413-940F-4646-91AC-6D51261B3EC9}" destId="{C1F2488B-D35D-4B51-A874-259A9CCCCBA8}" srcOrd="0" destOrd="0" presId="urn:microsoft.com/office/officeart/2016/7/layout/BasicLinearProcessNumbered"/>
    <dgm:cxn modelId="{56B03469-EDCE-4CC7-9BFC-8F435441104E}" type="presParOf" srcId="{C1F2488B-D35D-4B51-A874-259A9CCCCBA8}" destId="{24F0168B-4790-466E-9DF9-9C09B23F031A}" srcOrd="0" destOrd="0" presId="urn:microsoft.com/office/officeart/2016/7/layout/BasicLinearProcessNumbered"/>
    <dgm:cxn modelId="{0B65E8EB-7844-475D-8342-945D3B54B696}" type="presParOf" srcId="{C1F2488B-D35D-4B51-A874-259A9CCCCBA8}" destId="{DDFEA079-69B5-47CA-9363-A74068A8888D}" srcOrd="1" destOrd="0" presId="urn:microsoft.com/office/officeart/2016/7/layout/BasicLinearProcessNumbered"/>
    <dgm:cxn modelId="{69438471-5D96-43B6-BADC-A45F12F7249D}" type="presParOf" srcId="{C1F2488B-D35D-4B51-A874-259A9CCCCBA8}" destId="{6277DCDE-1462-48C6-854A-D0DC57782961}" srcOrd="2" destOrd="0" presId="urn:microsoft.com/office/officeart/2016/7/layout/BasicLinearProcessNumbered"/>
    <dgm:cxn modelId="{50254226-EAD3-4CA0-9B68-742FA3146AE7}" type="presParOf" srcId="{C1F2488B-D35D-4B51-A874-259A9CCCCBA8}" destId="{68DD0CB2-1694-4661-A267-5271B43B34C5}" srcOrd="3" destOrd="0" presId="urn:microsoft.com/office/officeart/2016/7/layout/BasicLinearProcessNumbered"/>
    <dgm:cxn modelId="{30C19581-3C8E-4CF8-9597-D307980863FC}" type="presParOf" srcId="{5701C413-940F-4646-91AC-6D51261B3EC9}" destId="{83728A74-D3BA-4CEA-A492-6DD6657748EC}" srcOrd="1" destOrd="0" presId="urn:microsoft.com/office/officeart/2016/7/layout/BasicLinearProcessNumbered"/>
    <dgm:cxn modelId="{DBE6ACAD-35D0-4CDF-BAE1-D3D0F099101F}" type="presParOf" srcId="{5701C413-940F-4646-91AC-6D51261B3EC9}" destId="{9D45762B-081F-4186-B353-D1082A2A492D}" srcOrd="2" destOrd="0" presId="urn:microsoft.com/office/officeart/2016/7/layout/BasicLinearProcessNumbered"/>
    <dgm:cxn modelId="{6D93CEFF-7E4C-4574-A7B0-F4963895458D}" type="presParOf" srcId="{9D45762B-081F-4186-B353-D1082A2A492D}" destId="{7F97F71D-7F41-4DB5-9CA8-A4B259FFB309}" srcOrd="0" destOrd="0" presId="urn:microsoft.com/office/officeart/2016/7/layout/BasicLinearProcessNumbered"/>
    <dgm:cxn modelId="{48CBE85F-EFC1-453C-A946-25FDF9F1C87F}" type="presParOf" srcId="{9D45762B-081F-4186-B353-D1082A2A492D}" destId="{348E9142-1882-4E23-99E6-E8126B7395AB}" srcOrd="1" destOrd="0" presId="urn:microsoft.com/office/officeart/2016/7/layout/BasicLinearProcessNumbered"/>
    <dgm:cxn modelId="{6B8527F5-D1CD-4B8D-B8C6-E0F38E2E55D4}" type="presParOf" srcId="{9D45762B-081F-4186-B353-D1082A2A492D}" destId="{1DBC4982-25F8-4B58-BB56-A33F28DA4D00}" srcOrd="2" destOrd="0" presId="urn:microsoft.com/office/officeart/2016/7/layout/BasicLinearProcessNumbered"/>
    <dgm:cxn modelId="{C341AF3E-E39D-4D54-ABBF-71E3FF888947}" type="presParOf" srcId="{9D45762B-081F-4186-B353-D1082A2A492D}" destId="{9030822C-1445-4ABF-A54B-F1F9D0503C4F}" srcOrd="3" destOrd="0" presId="urn:microsoft.com/office/officeart/2016/7/layout/BasicLinearProcessNumbered"/>
    <dgm:cxn modelId="{BE7C25A6-258F-40FB-ABD7-261E9731F7BB}" type="presParOf" srcId="{5701C413-940F-4646-91AC-6D51261B3EC9}" destId="{EFAB97A3-0F76-4B36-B565-3261B3C3E8E6}" srcOrd="3" destOrd="0" presId="urn:microsoft.com/office/officeart/2016/7/layout/BasicLinearProcessNumbered"/>
    <dgm:cxn modelId="{F1075188-739E-4BBB-8CE2-8A0834617BFF}" type="presParOf" srcId="{5701C413-940F-4646-91AC-6D51261B3EC9}" destId="{C372902C-7AEB-4306-8B3D-572C3CA0AEA5}" srcOrd="4" destOrd="0" presId="urn:microsoft.com/office/officeart/2016/7/layout/BasicLinearProcessNumbered"/>
    <dgm:cxn modelId="{1740D998-D2E3-4E08-BD12-95AA9820A6D8}" type="presParOf" srcId="{C372902C-7AEB-4306-8B3D-572C3CA0AEA5}" destId="{B16D76E7-0F0F-4666-A100-C408F8E238D8}" srcOrd="0" destOrd="0" presId="urn:microsoft.com/office/officeart/2016/7/layout/BasicLinearProcessNumbered"/>
    <dgm:cxn modelId="{BF761640-B4E2-4D1E-A39C-0DE4CC53959F}" type="presParOf" srcId="{C372902C-7AEB-4306-8B3D-572C3CA0AEA5}" destId="{05F05E96-BED1-4A02-98FF-86CBE913A08F}" srcOrd="1" destOrd="0" presId="urn:microsoft.com/office/officeart/2016/7/layout/BasicLinearProcessNumbered"/>
    <dgm:cxn modelId="{A966E5E6-D87C-4678-AB28-9BD8C67228AA}" type="presParOf" srcId="{C372902C-7AEB-4306-8B3D-572C3CA0AEA5}" destId="{7743D9A7-FCB7-408E-B529-55F55A18A96E}" srcOrd="2" destOrd="0" presId="urn:microsoft.com/office/officeart/2016/7/layout/BasicLinearProcessNumbered"/>
    <dgm:cxn modelId="{4F92F9C4-1D11-40E8-B90E-3F169B24E20E}" type="presParOf" srcId="{C372902C-7AEB-4306-8B3D-572C3CA0AEA5}" destId="{458DB30E-39DA-473C-81FB-9E00D7D9753C}"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824" y="91551"/>
          <a:ext cx="2753915" cy="789511"/>
        </a:xfrm>
        <a:prstGeom prst="rect">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91551"/>
        <a:ext cx="2753915" cy="789511"/>
      </dsp:txXfrm>
    </dsp:sp>
    <dsp:sp modelId="{7B5C61BD-A737-42B7-8E29-9FE8AA484B32}">
      <dsp:nvSpPr>
        <dsp:cNvPr id="0" name=""/>
        <dsp:cNvSpPr/>
      </dsp:nvSpPr>
      <dsp:spPr>
        <a:xfrm>
          <a:off x="2824"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881063"/>
        <a:ext cx="2753915" cy="2799900"/>
      </dsp:txXfrm>
    </dsp:sp>
    <dsp:sp modelId="{735E9C5C-D457-4801-A068-571E5B959233}">
      <dsp:nvSpPr>
        <dsp:cNvPr id="0" name=""/>
        <dsp:cNvSpPr/>
      </dsp:nvSpPr>
      <dsp:spPr>
        <a:xfrm>
          <a:off x="3142287"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142287" y="91551"/>
        <a:ext cx="2753915" cy="789511"/>
      </dsp:txXfrm>
    </dsp:sp>
    <dsp:sp modelId="{CD161F48-BADF-49A4-86A6-97518EDBD87F}">
      <dsp:nvSpPr>
        <dsp:cNvPr id="0" name=""/>
        <dsp:cNvSpPr/>
      </dsp:nvSpPr>
      <dsp:spPr>
        <a:xfrm>
          <a:off x="3142287"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2000" kern="12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sp:txBody>
      <dsp:txXfrm>
        <a:off x="3142287" y="881063"/>
        <a:ext cx="2753915" cy="2799900"/>
      </dsp:txXfrm>
    </dsp:sp>
    <dsp:sp modelId="{52F20A9C-7D23-4999-A53F-37C3F7B90AA6}">
      <dsp:nvSpPr>
        <dsp:cNvPr id="0" name=""/>
        <dsp:cNvSpPr/>
      </dsp:nvSpPr>
      <dsp:spPr>
        <a:xfrm>
          <a:off x="6281751"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6281751" y="91551"/>
        <a:ext cx="2753915" cy="789511"/>
      </dsp:txXfrm>
    </dsp:sp>
    <dsp:sp modelId="{DA63263B-07B4-4750-B573-94EF25EDF59C}">
      <dsp:nvSpPr>
        <dsp:cNvPr id="0" name=""/>
        <dsp:cNvSpPr/>
      </dsp:nvSpPr>
      <dsp:spPr>
        <a:xfrm>
          <a:off x="6281751"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CA" sz="2000" kern="12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sp:txBody>
      <dsp:txXfrm>
        <a:off x="6281751" y="881063"/>
        <a:ext cx="2753915" cy="27999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0168B-4790-466E-9DF9-9C09B23F031A}">
      <dsp:nvSpPr>
        <dsp:cNvPr id="0" name=""/>
        <dsp:cNvSpPr/>
      </dsp:nvSpPr>
      <dsp:spPr>
        <a:xfrm>
          <a:off x="0" y="0"/>
          <a:ext cx="3286125" cy="4351338"/>
        </a:xfrm>
        <a:prstGeom prst="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ctr" defTabSz="1111250">
            <a:lnSpc>
              <a:spcPct val="90000"/>
            </a:lnSpc>
            <a:spcBef>
              <a:spcPct val="0"/>
            </a:spcBef>
            <a:spcAft>
              <a:spcPct val="35000"/>
            </a:spcAft>
            <a:buNone/>
          </a:pPr>
          <a:r>
            <a:rPr lang="en-US" sz="2500" kern="1200" dirty="0"/>
            <a:t>Build greater policy coherence and co-ordination for climate action</a:t>
          </a:r>
          <a:endParaRPr lang="en-CA" sz="2500" kern="1200" dirty="0"/>
        </a:p>
      </dsp:txBody>
      <dsp:txXfrm>
        <a:off x="0" y="1653508"/>
        <a:ext cx="3286125" cy="2610802"/>
      </dsp:txXfrm>
    </dsp:sp>
    <dsp:sp modelId="{DDFEA079-69B5-47CA-9363-A74068A8888D}">
      <dsp:nvSpPr>
        <dsp:cNvPr id="0" name=""/>
        <dsp:cNvSpPr/>
      </dsp:nvSpPr>
      <dsp:spPr>
        <a:xfrm>
          <a:off x="990361" y="435133"/>
          <a:ext cx="1305401" cy="1305401"/>
        </a:xfrm>
        <a:prstGeom prst="ellips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r>
            <a:rPr lang="en-CA" sz="4800" kern="1200"/>
            <a:t>1</a:t>
          </a:r>
        </a:p>
      </dsp:txBody>
      <dsp:txXfrm>
        <a:off x="1181533" y="626305"/>
        <a:ext cx="923057" cy="923057"/>
      </dsp:txXfrm>
    </dsp:sp>
    <dsp:sp modelId="{6277DCDE-1462-48C6-854A-D0DC57782961}">
      <dsp:nvSpPr>
        <dsp:cNvPr id="0" name=""/>
        <dsp:cNvSpPr/>
      </dsp:nvSpPr>
      <dsp:spPr>
        <a:xfrm>
          <a:off x="0" y="4351266"/>
          <a:ext cx="3286125" cy="72"/>
        </a:xfrm>
        <a:prstGeom prst="rect">
          <a:avLst/>
        </a:prstGeom>
        <a:solidFill>
          <a:schemeClr val="accent5">
            <a:hueOff val="-1351709"/>
            <a:satOff val="-3484"/>
            <a:lumOff val="-2353"/>
            <a:alphaOff val="0"/>
          </a:schemeClr>
        </a:solidFill>
        <a:ln w="12700" cap="flat" cmpd="sng" algn="ctr">
          <a:solidFill>
            <a:schemeClr val="accent5">
              <a:hueOff val="-1351709"/>
              <a:satOff val="-3484"/>
              <a:lumOff val="-235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97F71D-7F41-4DB5-9CA8-A4B259FFB309}">
      <dsp:nvSpPr>
        <dsp:cNvPr id="0" name=""/>
        <dsp:cNvSpPr/>
      </dsp:nvSpPr>
      <dsp:spPr>
        <a:xfrm>
          <a:off x="3614737" y="0"/>
          <a:ext cx="3286125" cy="4351338"/>
        </a:xfrm>
        <a:prstGeom prst="rect">
          <a:avLst/>
        </a:prstGeom>
        <a:solidFill>
          <a:schemeClr val="accent5">
            <a:tint val="40000"/>
            <a:alpha val="90000"/>
            <a:hueOff val="-3369881"/>
            <a:satOff val="-11416"/>
            <a:lumOff val="-1464"/>
            <a:alphaOff val="0"/>
          </a:schemeClr>
        </a:solidFill>
        <a:ln w="12700" cap="flat" cmpd="sng" algn="ctr">
          <a:solidFill>
            <a:schemeClr val="accent5">
              <a:tint val="40000"/>
              <a:alpha val="90000"/>
              <a:hueOff val="-3369881"/>
              <a:satOff val="-11416"/>
              <a:lumOff val="-146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ctr" defTabSz="1111250">
            <a:lnSpc>
              <a:spcPct val="90000"/>
            </a:lnSpc>
            <a:spcBef>
              <a:spcPct val="0"/>
            </a:spcBef>
            <a:spcAft>
              <a:spcPct val="35000"/>
            </a:spcAft>
            <a:buNone/>
          </a:pPr>
          <a:r>
            <a:rPr lang="en-US" sz="2500" kern="1200" dirty="0"/>
            <a:t>Create more climate change education champions within governments</a:t>
          </a:r>
          <a:endParaRPr lang="en-CA" sz="2500" kern="1200" dirty="0"/>
        </a:p>
      </dsp:txBody>
      <dsp:txXfrm>
        <a:off x="3614737" y="1653508"/>
        <a:ext cx="3286125" cy="2610802"/>
      </dsp:txXfrm>
    </dsp:sp>
    <dsp:sp modelId="{348E9142-1882-4E23-99E6-E8126B7395AB}">
      <dsp:nvSpPr>
        <dsp:cNvPr id="0" name=""/>
        <dsp:cNvSpPr/>
      </dsp:nvSpPr>
      <dsp:spPr>
        <a:xfrm>
          <a:off x="4605099" y="435133"/>
          <a:ext cx="1305401" cy="1305401"/>
        </a:xfrm>
        <a:prstGeom prst="ellipse">
          <a:avLst/>
        </a:prstGeom>
        <a:solidFill>
          <a:schemeClr val="accent5">
            <a:hueOff val="-2703417"/>
            <a:satOff val="-6968"/>
            <a:lumOff val="-4706"/>
            <a:alphaOff val="0"/>
          </a:schemeClr>
        </a:solidFill>
        <a:ln w="12700" cap="flat" cmpd="sng" algn="ctr">
          <a:solidFill>
            <a:schemeClr val="accent5">
              <a:hueOff val="-2703417"/>
              <a:satOff val="-6968"/>
              <a:lumOff val="-470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r>
            <a:rPr lang="en-CA" sz="4800" kern="1200"/>
            <a:t>2</a:t>
          </a:r>
        </a:p>
      </dsp:txBody>
      <dsp:txXfrm>
        <a:off x="4796271" y="626305"/>
        <a:ext cx="923057" cy="923057"/>
      </dsp:txXfrm>
    </dsp:sp>
    <dsp:sp modelId="{1DBC4982-25F8-4B58-BB56-A33F28DA4D00}">
      <dsp:nvSpPr>
        <dsp:cNvPr id="0" name=""/>
        <dsp:cNvSpPr/>
      </dsp:nvSpPr>
      <dsp:spPr>
        <a:xfrm>
          <a:off x="3614737" y="4351266"/>
          <a:ext cx="3286125" cy="72"/>
        </a:xfrm>
        <a:prstGeom prst="rect">
          <a:avLst/>
        </a:prstGeom>
        <a:solidFill>
          <a:schemeClr val="accent5">
            <a:hueOff val="-4055126"/>
            <a:satOff val="-10451"/>
            <a:lumOff val="-7059"/>
            <a:alphaOff val="0"/>
          </a:schemeClr>
        </a:solidFill>
        <a:ln w="12700" cap="flat" cmpd="sng" algn="ctr">
          <a:solidFill>
            <a:schemeClr val="accent5">
              <a:hueOff val="-4055126"/>
              <a:satOff val="-10451"/>
              <a:lumOff val="-7059"/>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16D76E7-0F0F-4666-A100-C408F8E238D8}">
      <dsp:nvSpPr>
        <dsp:cNvPr id="0" name=""/>
        <dsp:cNvSpPr/>
      </dsp:nvSpPr>
      <dsp:spPr>
        <a:xfrm>
          <a:off x="7229475" y="0"/>
          <a:ext cx="3286125" cy="4351338"/>
        </a:xfrm>
        <a:prstGeom prst="rect">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6739762"/>
              <a:satOff val="-22832"/>
              <a:lumOff val="-29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ctr" defTabSz="1111250">
            <a:lnSpc>
              <a:spcPct val="90000"/>
            </a:lnSpc>
            <a:spcBef>
              <a:spcPct val="0"/>
            </a:spcBef>
            <a:spcAft>
              <a:spcPct val="35000"/>
            </a:spcAft>
            <a:buNone/>
          </a:pPr>
          <a:r>
            <a:rPr lang="en-US" sz="2500" kern="1200" dirty="0" err="1"/>
            <a:t>Mobilise</a:t>
          </a:r>
          <a:r>
            <a:rPr lang="en-US" sz="2500" kern="1200" dirty="0"/>
            <a:t> climate financing and partnerships towards strengthening education systems</a:t>
          </a:r>
          <a:endParaRPr lang="en-CA" sz="2500" kern="1200" dirty="0"/>
        </a:p>
      </dsp:txBody>
      <dsp:txXfrm>
        <a:off x="7229475" y="1653508"/>
        <a:ext cx="3286125" cy="2610802"/>
      </dsp:txXfrm>
    </dsp:sp>
    <dsp:sp modelId="{05F05E96-BED1-4A02-98FF-86CBE913A08F}">
      <dsp:nvSpPr>
        <dsp:cNvPr id="0" name=""/>
        <dsp:cNvSpPr/>
      </dsp:nvSpPr>
      <dsp:spPr>
        <a:xfrm>
          <a:off x="8219836" y="435133"/>
          <a:ext cx="1305401" cy="1305401"/>
        </a:xfrm>
        <a:prstGeom prst="ellipse">
          <a:avLst/>
        </a:prstGeom>
        <a:solidFill>
          <a:schemeClr val="accent5">
            <a:hueOff val="-5406834"/>
            <a:satOff val="-13935"/>
            <a:lumOff val="-9412"/>
            <a:alphaOff val="0"/>
          </a:schemeClr>
        </a:solidFill>
        <a:ln w="12700" cap="flat" cmpd="sng" algn="ctr">
          <a:solidFill>
            <a:schemeClr val="accent5">
              <a:hueOff val="-5406834"/>
              <a:satOff val="-13935"/>
              <a:lumOff val="-941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r>
            <a:rPr lang="en-CA" sz="4800" kern="1200"/>
            <a:t>3</a:t>
          </a:r>
        </a:p>
      </dsp:txBody>
      <dsp:txXfrm>
        <a:off x="8411008" y="626305"/>
        <a:ext cx="923057" cy="923057"/>
      </dsp:txXfrm>
    </dsp:sp>
    <dsp:sp modelId="{7743D9A7-FCB7-408E-B529-55F55A18A96E}">
      <dsp:nvSpPr>
        <dsp:cNvPr id="0" name=""/>
        <dsp:cNvSpPr/>
      </dsp:nvSpPr>
      <dsp:spPr>
        <a:xfrm>
          <a:off x="7229475" y="4351266"/>
          <a:ext cx="3286125" cy="72"/>
        </a:xfrm>
        <a:prstGeom prst="rect">
          <a:avLst/>
        </a:prstGeom>
        <a:solidFill>
          <a:schemeClr val="accent5">
            <a:hueOff val="-6758543"/>
            <a:satOff val="-17419"/>
            <a:lumOff val="-11765"/>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3C54E-0165-453D-B7A0-ED1D0DE2034F}" type="datetimeFigureOut">
              <a:rPr lang="en-US" smtClean="0"/>
              <a:t>5/11/2023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16E7F-BDF2-4341-ACD7-6ED5AE1B1E63}" type="slidenum">
              <a:rPr lang="en-US" smtClean="0"/>
              <a:t>‹#›</a:t>
            </a:fld>
            <a:endParaRPr lang="en-US"/>
          </a:p>
        </p:txBody>
      </p:sp>
    </p:spTree>
    <p:extLst>
      <p:ext uri="{BB962C8B-B14F-4D97-AF65-F5344CB8AC3E}">
        <p14:creationId xmlns:p14="http://schemas.microsoft.com/office/powerpoint/2010/main" val="1262381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dirty="0"/>
          </a:p>
        </p:txBody>
      </p:sp>
    </p:spTree>
    <p:extLst>
      <p:ext uri="{BB962C8B-B14F-4D97-AF65-F5344CB8AC3E}">
        <p14:creationId xmlns:p14="http://schemas.microsoft.com/office/powerpoint/2010/main" val="4219900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15</a:t>
            </a:fld>
            <a:endParaRPr lang="en-US"/>
          </a:p>
        </p:txBody>
      </p:sp>
    </p:spTree>
    <p:extLst>
      <p:ext uri="{BB962C8B-B14F-4D97-AF65-F5344CB8AC3E}">
        <p14:creationId xmlns:p14="http://schemas.microsoft.com/office/powerpoint/2010/main" val="2276290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2803264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17</a:t>
            </a:fld>
            <a:endParaRPr lang="en-US"/>
          </a:p>
        </p:txBody>
      </p:sp>
    </p:spTree>
    <p:extLst>
      <p:ext uri="{BB962C8B-B14F-4D97-AF65-F5344CB8AC3E}">
        <p14:creationId xmlns:p14="http://schemas.microsoft.com/office/powerpoint/2010/main" val="9070554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18</a:t>
            </a:fld>
            <a:endParaRPr lang="en-US"/>
          </a:p>
        </p:txBody>
      </p:sp>
    </p:spTree>
    <p:extLst>
      <p:ext uri="{BB962C8B-B14F-4D97-AF65-F5344CB8AC3E}">
        <p14:creationId xmlns:p14="http://schemas.microsoft.com/office/powerpoint/2010/main" val="2520117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92500" lnSpcReduction="10000"/>
          </a:bodyPr>
          <a:lstStyle/>
          <a:p>
            <a:r>
              <a:rPr lang="en-US" dirty="0"/>
              <a:t>Perhaps the most comprehensive project assessing the environmental impacts of different modes of delivery in higher education is the </a:t>
            </a:r>
            <a:r>
              <a:rPr lang="en-US" dirty="0" err="1"/>
              <a:t>SusTEACH</a:t>
            </a:r>
            <a:r>
              <a:rPr lang="en-US" dirty="0"/>
              <a:t> project, supported by the Open University, UK. The project compared the carbon emissions of ICT-enhanced courses with online courses and mainly face to-face taught courses. The findings showed that online and blended ICT-enhance distance teaching models had significantly lower environmental impacts than face-to-face teaching modes (</a:t>
            </a:r>
            <a:r>
              <a:rPr lang="en-US" dirty="0" err="1"/>
              <a:t>Caird</a:t>
            </a:r>
            <a:r>
              <a:rPr lang="en-US" dirty="0"/>
              <a:t> et al. 2013; </a:t>
            </a:r>
            <a:r>
              <a:rPr lang="en-US" dirty="0" err="1"/>
              <a:t>Caird</a:t>
            </a:r>
            <a:r>
              <a:rPr lang="en-US" dirty="0"/>
              <a:t> et al. 2015). This study used a comprehensive methodology that considered multiple contributors to emissions for both students and the institutions.</a:t>
            </a:r>
          </a:p>
          <a:p>
            <a:r>
              <a:rPr lang="en-US" dirty="0"/>
              <a:t>Using the </a:t>
            </a:r>
            <a:r>
              <a:rPr lang="en-US" dirty="0" err="1"/>
              <a:t>SusTeach</a:t>
            </a:r>
            <a:r>
              <a:rPr lang="en-US" dirty="0"/>
              <a:t> methodology COL conducted a study in Botswana, to determine whether there was a difference between the carbon emissions of CD-based ODL and face-to-face learners, as well as the main sources of learners’ emissions.</a:t>
            </a:r>
            <a:endParaRPr lang="en-US" dirty="0">
              <a:cs typeface="Calibri"/>
            </a:endParaRPr>
          </a:p>
          <a:p>
            <a:r>
              <a:rPr lang="en-US" dirty="0"/>
              <a:t> </a:t>
            </a:r>
            <a:endParaRPr lang="en-US" dirty="0">
              <a:cs typeface="Calibri"/>
            </a:endParaRPr>
          </a:p>
          <a:p>
            <a:endParaRPr lang="en-US" dirty="0">
              <a:cs typeface="Calibri"/>
            </a:endParaRPr>
          </a:p>
          <a:p>
            <a:r>
              <a:rPr lang="en-US" dirty="0"/>
              <a:t>The comparison of learner carbon emissions data from both face-to-face and CD based students in Botswana revealed that the average learning-related carbon footprint of the face-to-face group is nearly three times greater than that of the ODL group, and the difference was statistically significant. Within the overall carbon footprint, emissions from travel were by far the greatest contributor to this disparity. This suggests that regardless of the exact mechanism of delivery, ODL or blended modes can decrease emissions by reducing face-to-face contact hours. Institution, as a proxy for delivery mode, was the most significant predictor of learning related emissions.</a:t>
            </a:r>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19</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20</a:t>
            </a:fld>
            <a:endParaRPr lang="en-US"/>
          </a:p>
        </p:txBody>
      </p:sp>
    </p:spTree>
    <p:extLst>
      <p:ext uri="{BB962C8B-B14F-4D97-AF65-F5344CB8AC3E}">
        <p14:creationId xmlns:p14="http://schemas.microsoft.com/office/powerpoint/2010/main" val="3853145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COL is also supporting resilience of the education sector by developing the skills and capacities of teachers in environmental education.</a:t>
            </a:r>
            <a:endParaRPr lang="en-US" dirty="0"/>
          </a:p>
          <a:p>
            <a:r>
              <a:rPr lang="en-CA" dirty="0"/>
              <a:t>COL supported  the National Teachers Institute, Nigeria, which has an annual enrolment of 50,000 trainee teachers,</a:t>
            </a:r>
            <a:r>
              <a:rPr lang="en-CA" baseline="0" dirty="0"/>
              <a:t> to develop a Green Teacher </a:t>
            </a:r>
            <a:r>
              <a:rPr lang="en-CA" dirty="0"/>
              <a:t>programme</a:t>
            </a:r>
            <a:r>
              <a:rPr lang="en-CA" baseline="0" dirty="0"/>
              <a:t> </a:t>
            </a:r>
            <a:r>
              <a:rPr lang="en-CA" dirty="0"/>
              <a:t>to</a:t>
            </a:r>
            <a:r>
              <a:rPr lang="en-CA" baseline="0" dirty="0"/>
              <a:t> help teachers to integrate environmental concerns into the classroom from a very early age.</a:t>
            </a:r>
            <a:r>
              <a:rPr lang="en-CA" dirty="0"/>
              <a:t> This is now being offered online to teachers in the country.</a:t>
            </a:r>
            <a:endParaRPr lang="en-CA"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21</a:t>
            </a:fld>
            <a:endParaRPr lang="en-US"/>
          </a:p>
        </p:txBody>
      </p:sp>
    </p:spTree>
    <p:extLst>
      <p:ext uri="{BB962C8B-B14F-4D97-AF65-F5344CB8AC3E}">
        <p14:creationId xmlns:p14="http://schemas.microsoft.com/office/powerpoint/2010/main" val="923215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Open Sans" panose="020B0606030504020204" pitchFamily="34" charset="0"/>
                <a:cs typeface="Open Sans" panose="020B0606030504020204" pitchFamily="34" charset="0"/>
              </a:rPr>
              <a:t>Countries with harmful gender norms, gender discriminatory education policies are also countries with low levels of climate resilience and high levels of vulnerability to climate disasters.</a:t>
            </a:r>
          </a:p>
          <a:p>
            <a:r>
              <a:rPr lang="en-US" dirty="0">
                <a:latin typeface="Open Sans" panose="020B0606030504020204" pitchFamily="34" charset="0"/>
                <a:cs typeface="Open Sans" panose="020B0606030504020204" pitchFamily="34" charset="0"/>
              </a:rPr>
              <a:t>Women and girls more vulnerable to disasters</a:t>
            </a:r>
          </a:p>
          <a:p>
            <a:r>
              <a:rPr lang="en-US" dirty="0">
                <a:latin typeface="Open Sans" panose="020B0606030504020204" pitchFamily="34" charset="0"/>
                <a:cs typeface="Open Sans" panose="020B0606030504020204" pitchFamily="34" charset="0"/>
              </a:rPr>
              <a:t>Girls typically excluded from technical fields and STEM  required by the green economy</a:t>
            </a: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23</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25</a:t>
            </a:fld>
            <a:endParaRPr lang="en-US" dirty="0"/>
          </a:p>
        </p:txBody>
      </p:sp>
    </p:spTree>
    <p:extLst>
      <p:ext uri="{BB962C8B-B14F-4D97-AF65-F5344CB8AC3E}">
        <p14:creationId xmlns:p14="http://schemas.microsoft.com/office/powerpoint/2010/main" val="1516346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26</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dirty="0">
              <a:solidFill>
                <a:srgbClr val="000000"/>
              </a:solidFill>
              <a:latin typeface="ITC Galliard Pro"/>
            </a:endParaRPr>
          </a:p>
          <a:p>
            <a:r>
              <a:rPr lang="en-US" sz="1800" b="0" i="0" u="none" strike="noStrike" baseline="0" dirty="0">
                <a:solidFill>
                  <a:srgbClr val="3F3F41"/>
                </a:solidFill>
                <a:latin typeface="ITC Galliard Pro"/>
              </a:rPr>
              <a:t>COL continues to promote ‘learning for sustainable development’. Learning must lead to economic growth, social inclusion and environmental conservation. </a:t>
            </a:r>
            <a:endParaRPr lang="en-GB" dirty="0"/>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dirty="0"/>
          </a:p>
        </p:txBody>
      </p:sp>
    </p:spTree>
    <p:extLst>
      <p:ext uri="{BB962C8B-B14F-4D97-AF65-F5344CB8AC3E}">
        <p14:creationId xmlns:p14="http://schemas.microsoft.com/office/powerpoint/2010/main" val="17358655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7</a:t>
            </a:fld>
            <a:endParaRPr lang="en-US"/>
          </a:p>
        </p:txBody>
      </p:sp>
    </p:spTree>
    <p:extLst>
      <p:ext uri="{BB962C8B-B14F-4D97-AF65-F5344CB8AC3E}">
        <p14:creationId xmlns:p14="http://schemas.microsoft.com/office/powerpoint/2010/main" val="1903077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746953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COL developed </a:t>
            </a:r>
            <a:r>
              <a:rPr lang="en-US" dirty="0" err="1"/>
              <a:t>Aptus</a:t>
            </a:r>
            <a:r>
              <a:rPr lang="en-US" dirty="0"/>
              <a:t> a low-cost offline virtual classroom that provides learners in remote locations with access to digital resources. It’s a server that works with a solar charger and a wireless router and costs approximately $ 150. </a:t>
            </a:r>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2053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12</a:t>
            </a:fld>
            <a:endParaRPr lang="en-US"/>
          </a:p>
        </p:txBody>
      </p:sp>
    </p:spTree>
    <p:extLst>
      <p:ext uri="{BB962C8B-B14F-4D97-AF65-F5344CB8AC3E}">
        <p14:creationId xmlns:p14="http://schemas.microsoft.com/office/powerpoint/2010/main" val="555159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B2D11531-2816-406B-B695-3DA7D013782A}" type="slidenum">
              <a:rPr lang="en-CA" smtClean="0"/>
              <a:t>13</a:t>
            </a:fld>
            <a:endParaRPr lang="en-CA"/>
          </a:p>
        </p:txBody>
      </p:sp>
    </p:spTree>
    <p:extLst>
      <p:ext uri="{BB962C8B-B14F-4D97-AF65-F5344CB8AC3E}">
        <p14:creationId xmlns:p14="http://schemas.microsoft.com/office/powerpoint/2010/main" val="37759484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50888" y="1182688"/>
            <a:ext cx="5676900" cy="3194050"/>
          </a:xfrm>
        </p:spPr>
      </p:sp>
      <p:sp>
        <p:nvSpPr>
          <p:cNvPr id="3" name="Notes Placeholder 2"/>
          <p:cNvSpPr>
            <a:spLocks noGrp="1"/>
          </p:cNvSpPr>
          <p:nvPr>
            <p:ph type="body" idx="1"/>
          </p:nvPr>
        </p:nvSpPr>
        <p:spPr/>
        <p:txBody>
          <a:bodyPr/>
          <a:lstStyle/>
          <a:p>
            <a:r>
              <a:rPr lang="en-CA" sz="1800" dirty="0">
                <a:effectLst/>
                <a:latin typeface="Calibri" panose="020F0502020204030204" pitchFamily="34" charset="0"/>
                <a:ea typeface="Calibri" panose="020F0502020204030204" pitchFamily="34" charset="0"/>
              </a:rPr>
              <a:t>As of May 2023</a:t>
            </a:r>
          </a:p>
          <a:p>
            <a:r>
              <a:rPr lang="en-CA" sz="1800" dirty="0">
                <a:effectLst/>
                <a:latin typeface="Calibri" panose="020F0502020204030204" pitchFamily="34" charset="0"/>
                <a:ea typeface="Calibri" panose="020F0502020204030204" pitchFamily="34" charset="0"/>
              </a:rPr>
              <a:t>We have trained </a:t>
            </a:r>
            <a:r>
              <a:rPr lang="en-CA" sz="1800" b="1" dirty="0">
                <a:effectLst/>
                <a:latin typeface="Calibri" panose="020F0502020204030204" pitchFamily="34" charset="0"/>
                <a:ea typeface="Calibri" panose="020F0502020204030204" pitchFamily="34" charset="0"/>
              </a:rPr>
              <a:t>126,895</a:t>
            </a:r>
            <a:r>
              <a:rPr lang="en-CA" sz="1800" dirty="0">
                <a:effectLst/>
                <a:latin typeface="Calibri" panose="020F0502020204030204" pitchFamily="34" charset="0"/>
                <a:ea typeface="Calibri" panose="020F0502020204030204" pitchFamily="34" charset="0"/>
              </a:rPr>
              <a:t> women and girls since we started in 2016 </a:t>
            </a:r>
          </a:p>
          <a:p>
            <a:r>
              <a:rPr lang="en-CA" sz="1800" dirty="0">
                <a:effectLst/>
                <a:latin typeface="Calibri" panose="020F0502020204030204" pitchFamily="34" charset="0"/>
                <a:ea typeface="Calibri" panose="020F0502020204030204" pitchFamily="34" charset="0"/>
              </a:rPr>
              <a:t> </a:t>
            </a:r>
          </a:p>
          <a:p>
            <a:r>
              <a:rPr lang="en-CA" sz="1800" dirty="0">
                <a:effectLst/>
                <a:latin typeface="Calibri" panose="020F0502020204030204" pitchFamily="34" charset="0"/>
                <a:ea typeface="Calibri" panose="020F0502020204030204" pitchFamily="34" charset="0"/>
              </a:rPr>
              <a:t>This number includes  the following  10 countries:</a:t>
            </a:r>
          </a:p>
          <a:p>
            <a:r>
              <a:rPr lang="en-CA" sz="1800" dirty="0">
                <a:effectLst/>
                <a:latin typeface="Calibri" panose="020F0502020204030204" pitchFamily="34" charset="0"/>
                <a:ea typeface="Calibri" panose="020F0502020204030204" pitchFamily="34" charset="0"/>
              </a:rPr>
              <a:t>Bangladesh</a:t>
            </a:r>
          </a:p>
          <a:p>
            <a:r>
              <a:rPr lang="en-CA" sz="1800" dirty="0">
                <a:effectLst/>
                <a:latin typeface="Calibri" panose="020F0502020204030204" pitchFamily="34" charset="0"/>
                <a:ea typeface="Calibri" panose="020F0502020204030204" pitchFamily="34" charset="0"/>
              </a:rPr>
              <a:t>Kenya,</a:t>
            </a:r>
          </a:p>
          <a:p>
            <a:r>
              <a:rPr lang="en-CA" sz="1800" dirty="0">
                <a:effectLst/>
                <a:latin typeface="Calibri" panose="020F0502020204030204" pitchFamily="34" charset="0"/>
                <a:ea typeface="Calibri" panose="020F0502020204030204" pitchFamily="34" charset="0"/>
              </a:rPr>
              <a:t>Malawi,</a:t>
            </a:r>
          </a:p>
          <a:p>
            <a:r>
              <a:rPr lang="en-CA" sz="1800" dirty="0">
                <a:effectLst/>
                <a:latin typeface="Calibri" panose="020F0502020204030204" pitchFamily="34" charset="0"/>
                <a:ea typeface="Calibri" panose="020F0502020204030204" pitchFamily="34" charset="0"/>
              </a:rPr>
              <a:t>Mozambique</a:t>
            </a:r>
          </a:p>
          <a:p>
            <a:r>
              <a:rPr lang="en-CA" sz="1800" dirty="0">
                <a:effectLst/>
                <a:latin typeface="Calibri" panose="020F0502020204030204" pitchFamily="34" charset="0"/>
                <a:ea typeface="Calibri" panose="020F0502020204030204" pitchFamily="34" charset="0"/>
              </a:rPr>
              <a:t>Namibia,</a:t>
            </a:r>
          </a:p>
          <a:p>
            <a:r>
              <a:rPr lang="en-CA" sz="1800" dirty="0">
                <a:effectLst/>
                <a:latin typeface="Calibri" panose="020F0502020204030204" pitchFamily="34" charset="0"/>
                <a:ea typeface="Calibri" panose="020F0502020204030204" pitchFamily="34" charset="0"/>
              </a:rPr>
              <a:t>Pakistan,</a:t>
            </a:r>
          </a:p>
          <a:p>
            <a:r>
              <a:rPr lang="en-CA" sz="1800" dirty="0">
                <a:effectLst/>
                <a:latin typeface="Calibri" panose="020F0502020204030204" pitchFamily="34" charset="0"/>
                <a:ea typeface="Calibri" panose="020F0502020204030204" pitchFamily="34" charset="0"/>
              </a:rPr>
              <a:t>PNG </a:t>
            </a:r>
          </a:p>
          <a:p>
            <a:r>
              <a:rPr lang="en-CA" sz="1800" dirty="0">
                <a:effectLst/>
                <a:latin typeface="Calibri" panose="020F0502020204030204" pitchFamily="34" charset="0"/>
                <a:ea typeface="Calibri" panose="020F0502020204030204" pitchFamily="34" charset="0"/>
              </a:rPr>
              <a:t>Uganda</a:t>
            </a:r>
          </a:p>
          <a:p>
            <a:r>
              <a:rPr lang="en-CA" sz="1800" dirty="0">
                <a:effectLst/>
                <a:latin typeface="Calibri" panose="020F0502020204030204" pitchFamily="34" charset="0"/>
                <a:ea typeface="Calibri" panose="020F0502020204030204" pitchFamily="34" charset="0"/>
              </a:rPr>
              <a:t>Solomon Islands</a:t>
            </a:r>
          </a:p>
          <a:p>
            <a:r>
              <a:rPr lang="en-CA" sz="1800" dirty="0">
                <a:effectLst/>
                <a:latin typeface="Calibri" panose="020F0502020204030204" pitchFamily="34" charset="0"/>
                <a:ea typeface="Calibri" panose="020F0502020204030204" pitchFamily="34" charset="0"/>
              </a:rPr>
              <a:t>Sri Lanka </a:t>
            </a:r>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dirty="0"/>
          </a:p>
        </p:txBody>
      </p:sp>
    </p:spTree>
    <p:extLst>
      <p:ext uri="{BB962C8B-B14F-4D97-AF65-F5344CB8AC3E}">
        <p14:creationId xmlns:p14="http://schemas.microsoft.com/office/powerpoint/2010/main" val="17603714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a:extLst>
              <a:ext uri="{FF2B5EF4-FFF2-40B4-BE49-F238E27FC236}">
                <a16:creationId xmlns:a16="http://schemas.microsoft.com/office/drawing/2014/main" id="{44673D31-8B60-BE05-9415-792DA750863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372273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1883736495"/>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5/11/2023</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88984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60976-E0E9-45A3-A75D-F6BC8FBEAF3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A553CAC-AA88-49FC-A357-44DE2A8E2A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B9B01E1-F5CD-4CA8-B773-A3F8A7814736}"/>
              </a:ext>
            </a:extLst>
          </p:cNvPr>
          <p:cNvSpPr>
            <a:spLocks noGrp="1"/>
          </p:cNvSpPr>
          <p:nvPr>
            <p:ph type="dt" sz="half" idx="10"/>
          </p:nvPr>
        </p:nvSpPr>
        <p:spPr/>
        <p:txBody>
          <a:bodyPr/>
          <a:lstStyle/>
          <a:p>
            <a:fld id="{BBBA1F07-5D7B-4AC4-9EAA-701D29FD61CD}" type="datetimeFigureOut">
              <a:rPr lang="en-CA" smtClean="0"/>
              <a:t>2023-05-11</a:t>
            </a:fld>
            <a:endParaRPr lang="en-CA"/>
          </a:p>
        </p:txBody>
      </p:sp>
      <p:sp>
        <p:nvSpPr>
          <p:cNvPr id="5" name="Footer Placeholder 4">
            <a:extLst>
              <a:ext uri="{FF2B5EF4-FFF2-40B4-BE49-F238E27FC236}">
                <a16:creationId xmlns:a16="http://schemas.microsoft.com/office/drawing/2014/main" id="{CF63B527-2E21-4E97-9FE7-EE51735FA9A0}"/>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69D70156-2AF7-4081-8132-649EAB00F39C}"/>
              </a:ext>
            </a:extLst>
          </p:cNvPr>
          <p:cNvSpPr>
            <a:spLocks noGrp="1"/>
          </p:cNvSpPr>
          <p:nvPr>
            <p:ph type="sldNum" sz="quarter" idx="12"/>
          </p:nvPr>
        </p:nvSpPr>
        <p:spPr/>
        <p:txBody>
          <a:bodyPr/>
          <a:lstStyle/>
          <a:p>
            <a:fld id="{02B41F6E-17F6-4CF3-ABDE-20BC76764CA0}" type="slidenum">
              <a:rPr lang="en-CA" smtClean="0"/>
              <a:t>‹#›</a:t>
            </a:fld>
            <a:endParaRPr lang="en-CA"/>
          </a:p>
        </p:txBody>
      </p:sp>
    </p:spTree>
    <p:extLst>
      <p:ext uri="{BB962C8B-B14F-4D97-AF65-F5344CB8AC3E}">
        <p14:creationId xmlns:p14="http://schemas.microsoft.com/office/powerpoint/2010/main" val="2149062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2E477DA-F489-42F4-9F42-832E26E527B5}"/>
              </a:ext>
            </a:extLst>
          </p:cNvPr>
          <p:cNvSpPr>
            <a:spLocks noGrp="1"/>
          </p:cNvSpPr>
          <p:nvPr>
            <p:ph type="dt" sz="half" idx="10"/>
          </p:nvPr>
        </p:nvSpPr>
        <p:spPr/>
        <p:txBody>
          <a:bodyPr/>
          <a:lstStyle/>
          <a:p>
            <a:fld id="{BBBA1F07-5D7B-4AC4-9EAA-701D29FD61CD}" type="datetimeFigureOut">
              <a:rPr lang="en-CA" smtClean="0"/>
              <a:t>2023-05-11</a:t>
            </a:fld>
            <a:endParaRPr lang="en-CA"/>
          </a:p>
        </p:txBody>
      </p:sp>
      <p:sp>
        <p:nvSpPr>
          <p:cNvPr id="3" name="Footer Placeholder 2">
            <a:extLst>
              <a:ext uri="{FF2B5EF4-FFF2-40B4-BE49-F238E27FC236}">
                <a16:creationId xmlns:a16="http://schemas.microsoft.com/office/drawing/2014/main" id="{81ACD749-69ED-4488-A7E8-167D9E5DADC0}"/>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50C116F5-80F1-400D-812E-C659B270EDFC}"/>
              </a:ext>
            </a:extLst>
          </p:cNvPr>
          <p:cNvSpPr>
            <a:spLocks noGrp="1"/>
          </p:cNvSpPr>
          <p:nvPr>
            <p:ph type="sldNum" sz="quarter" idx="12"/>
          </p:nvPr>
        </p:nvSpPr>
        <p:spPr/>
        <p:txBody>
          <a:bodyPr/>
          <a:lstStyle/>
          <a:p>
            <a:fld id="{02B41F6E-17F6-4CF3-ABDE-20BC76764CA0}" type="slidenum">
              <a:rPr lang="en-CA" smtClean="0"/>
              <a:t>‹#›</a:t>
            </a:fld>
            <a:endParaRPr lang="en-CA"/>
          </a:p>
        </p:txBody>
      </p:sp>
    </p:spTree>
    <p:extLst>
      <p:ext uri="{BB962C8B-B14F-4D97-AF65-F5344CB8AC3E}">
        <p14:creationId xmlns:p14="http://schemas.microsoft.com/office/powerpoint/2010/main" val="33786008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5/11/2023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9099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22137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fld id="{A97D18EB-106F-49CE-A610-DC875C16AA46}" type="datetimeFigureOut">
              <a:rPr lang="en-US" smtClean="0"/>
              <a:t>5/11/2023</a:t>
            </a:fld>
            <a:endParaRPr lang="en-US"/>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1144360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5/11/2023</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5683002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3283073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6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45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2"/>
            <a:ext cx="2743200" cy="365125"/>
          </a:xfrm>
          <a:prstGeom prst="rect">
            <a:avLst/>
          </a:prstGeom>
        </p:spPr>
        <p:txBody>
          <a:bodyPr/>
          <a:lstStyle/>
          <a:p>
            <a:fld id="{841C7C4D-4187-4444-BF5E-C3A8E92A2532}" type="datetimeFigureOut">
              <a:rPr lang="en-US" smtClean="0"/>
              <a:t>5/11/2023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2"/>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5930E77-288E-4CBC-8DAB-69F24B6B73DC}"/>
              </a:ext>
            </a:extLst>
          </p:cNvPr>
          <p:cNvSpPr>
            <a:spLocks noGrp="1"/>
          </p:cNvSpPr>
          <p:nvPr>
            <p:ph type="pic" sz="quarter" idx="10"/>
          </p:nvPr>
        </p:nvSpPr>
        <p:spPr>
          <a:xfrm>
            <a:off x="874643" y="1917540"/>
            <a:ext cx="1736035" cy="3022916"/>
          </a:xfrm>
          <a:custGeom>
            <a:avLst/>
            <a:gdLst>
              <a:gd name="connsiteX0" fmla="*/ 0 w 1736035"/>
              <a:gd name="connsiteY0" fmla="*/ 0 h 3022916"/>
              <a:gd name="connsiteX1" fmla="*/ 1736035 w 1736035"/>
              <a:gd name="connsiteY1" fmla="*/ 0 h 3022916"/>
              <a:gd name="connsiteX2" fmla="*/ 1736035 w 1736035"/>
              <a:gd name="connsiteY2" fmla="*/ 3022916 h 3022916"/>
              <a:gd name="connsiteX3" fmla="*/ 0 w 1736035"/>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1736035" h="3022916">
                <a:moveTo>
                  <a:pt x="0" y="0"/>
                </a:moveTo>
                <a:lnTo>
                  <a:pt x="1736035" y="0"/>
                </a:lnTo>
                <a:lnTo>
                  <a:pt x="1736035" y="3022916"/>
                </a:lnTo>
                <a:lnTo>
                  <a:pt x="0" y="3022916"/>
                </a:lnTo>
                <a:close/>
              </a:path>
            </a:pathLst>
          </a:custGeom>
        </p:spPr>
        <p:txBody>
          <a:bodyPr wrap="square">
            <a:noAutofit/>
          </a:bodyPr>
          <a:lstStyle/>
          <a:p>
            <a:endParaRPr lang="en-US"/>
          </a:p>
        </p:txBody>
      </p:sp>
      <p:sp>
        <p:nvSpPr>
          <p:cNvPr id="7" name="Picture Placeholder 6">
            <a:extLst>
              <a:ext uri="{FF2B5EF4-FFF2-40B4-BE49-F238E27FC236}">
                <a16:creationId xmlns:a16="http://schemas.microsoft.com/office/drawing/2014/main" id="{37892FCC-1B88-4E46-BB35-31038E99CAA4}"/>
              </a:ext>
            </a:extLst>
          </p:cNvPr>
          <p:cNvSpPr>
            <a:spLocks noGrp="1"/>
          </p:cNvSpPr>
          <p:nvPr>
            <p:ph type="pic" sz="quarter" idx="11"/>
          </p:nvPr>
        </p:nvSpPr>
        <p:spPr>
          <a:xfrm>
            <a:off x="2940720" y="1917540"/>
            <a:ext cx="4440740" cy="3022916"/>
          </a:xfrm>
          <a:custGeom>
            <a:avLst/>
            <a:gdLst>
              <a:gd name="connsiteX0" fmla="*/ 0 w 4440740"/>
              <a:gd name="connsiteY0" fmla="*/ 0 h 3022916"/>
              <a:gd name="connsiteX1" fmla="*/ 4440740 w 4440740"/>
              <a:gd name="connsiteY1" fmla="*/ 0 h 3022916"/>
              <a:gd name="connsiteX2" fmla="*/ 4440740 w 4440740"/>
              <a:gd name="connsiteY2" fmla="*/ 3022916 h 3022916"/>
              <a:gd name="connsiteX3" fmla="*/ 0 w 4440740"/>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4440740" h="3022916">
                <a:moveTo>
                  <a:pt x="0" y="0"/>
                </a:moveTo>
                <a:lnTo>
                  <a:pt x="4440740" y="0"/>
                </a:lnTo>
                <a:lnTo>
                  <a:pt x="4440740" y="3022916"/>
                </a:lnTo>
                <a:lnTo>
                  <a:pt x="0" y="3022916"/>
                </a:lnTo>
                <a:close/>
              </a:path>
            </a:pathLst>
          </a:custGeom>
        </p:spPr>
        <p:txBody>
          <a:bodyPr wrap="square">
            <a:noAutofit/>
          </a:bodyPr>
          <a:lstStyle/>
          <a:p>
            <a:endParaRPr lang="en-US"/>
          </a:p>
        </p:txBody>
      </p:sp>
    </p:spTree>
    <p:extLst>
      <p:ext uri="{BB962C8B-B14F-4D97-AF65-F5344CB8AC3E}">
        <p14:creationId xmlns:p14="http://schemas.microsoft.com/office/powerpoint/2010/main" val="2552183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1156644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82" r:id="rId1"/>
    <p:sldLayoutId id="2147483807" r:id="rId2"/>
    <p:sldLayoutId id="2147483799" r:id="rId3"/>
    <p:sldLayoutId id="2147483767" r:id="rId4"/>
    <p:sldLayoutId id="2147483765" r:id="rId5"/>
    <p:sldLayoutId id="2147483756" r:id="rId6"/>
    <p:sldLayoutId id="2147483768" r:id="rId7"/>
    <p:sldLayoutId id="2147483755" r:id="rId8"/>
    <p:sldLayoutId id="2147483754" r:id="rId9"/>
    <p:sldLayoutId id="2147483771" r:id="rId10"/>
    <p:sldLayoutId id="2147483772" r:id="rId11"/>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79AD21-4E38-48CC-8DDC-7CA5490D9DB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5A649E97-9FF0-439F-90FA-06935D4C21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A758B7F-453F-4B98-8FF7-7C7DA6A446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BA1F07-5D7B-4AC4-9EAA-701D29FD61CD}" type="datetimeFigureOut">
              <a:rPr lang="en-CA" smtClean="0"/>
              <a:t>2023-05-11</a:t>
            </a:fld>
            <a:endParaRPr lang="en-CA"/>
          </a:p>
        </p:txBody>
      </p:sp>
      <p:sp>
        <p:nvSpPr>
          <p:cNvPr id="5" name="Footer Placeholder 4">
            <a:extLst>
              <a:ext uri="{FF2B5EF4-FFF2-40B4-BE49-F238E27FC236}">
                <a16:creationId xmlns:a16="http://schemas.microsoft.com/office/drawing/2014/main" id="{9BDD9B8D-2854-4F4B-B404-E4D21B84BD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1BB623A-9A12-4F8A-98FD-BDA4DB93B5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B41F6E-17F6-4CF3-ABDE-20BC76764CA0}" type="slidenum">
              <a:rPr lang="en-CA" smtClean="0"/>
              <a:t>‹#›</a:t>
            </a:fld>
            <a:endParaRPr lang="en-CA"/>
          </a:p>
        </p:txBody>
      </p:sp>
    </p:spTree>
    <p:extLst>
      <p:ext uri="{BB962C8B-B14F-4D97-AF65-F5344CB8AC3E}">
        <p14:creationId xmlns:p14="http://schemas.microsoft.com/office/powerpoint/2010/main" val="3650783269"/>
      </p:ext>
    </p:extLst>
  </p:cSld>
  <p:clrMap bg1="lt1" tx1="dk1" bg2="lt2" tx2="dk2" accent1="accent1" accent2="accent2" accent3="accent3" accent4="accent4" accent5="accent5" accent6="accent6" hlink="hlink" folHlink="folHlink"/>
  <p:sldLayoutIdLst>
    <p:sldLayoutId id="2147483650" r:id="rId1"/>
    <p:sldLayoutId id="21474836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5/11/2023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706" r:id="rId1"/>
    <p:sldLayoutId id="2147483828"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D18EB-106F-49CE-A610-DC875C16AA46}" type="datetimeFigureOut">
              <a:rPr lang="en-US" smtClean="0"/>
              <a:t>5/11/2023</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171976074"/>
      </p:ext>
    </p:extLst>
  </p:cSld>
  <p:clrMap bg1="lt1" tx1="dk1" bg2="lt2" tx2="dk2" accent1="accent1" accent2="accent2" accent3="accent3" accent4="accent4" accent5="accent5" accent6="accent6" hlink="hlink" folHlink="folHlink"/>
  <p:sldLayoutIdLst>
    <p:sldLayoutId id="2147483826" r:id="rId1"/>
    <p:sldLayoutId id="214748382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410368"/>
            <a:ext cx="12191998"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5/11/2023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a:p>
        </p:txBody>
      </p:sp>
    </p:spTree>
    <p:extLst>
      <p:ext uri="{BB962C8B-B14F-4D97-AF65-F5344CB8AC3E}">
        <p14:creationId xmlns:p14="http://schemas.microsoft.com/office/powerpoint/2010/main" val="2515133533"/>
      </p:ext>
    </p:extLst>
  </p:cSld>
  <p:clrMap bg1="lt1" tx1="dk1" bg2="lt2" tx2="dk2" accent1="accent1" accent2="accent2" accent3="accent3" accent4="accent4" accent5="accent5" accent6="accent6" hlink="hlink" folHlink="folHlink"/>
  <p:sldLayoutIdLst>
    <p:sldLayoutId id="2147483811"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18" Type="http://schemas.openxmlformats.org/officeDocument/2006/relationships/image" Target="../media/image50.png"/><Relationship Id="rId3" Type="http://schemas.openxmlformats.org/officeDocument/2006/relationships/image" Target="../media/image36.png"/><Relationship Id="rId21" Type="http://schemas.openxmlformats.org/officeDocument/2006/relationships/image" Target="../media/image53.png"/><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png"/><Relationship Id="rId2" Type="http://schemas.openxmlformats.org/officeDocument/2006/relationships/notesSlide" Target="../notesSlides/notesSlide6.xml"/><Relationship Id="rId16" Type="http://schemas.openxmlformats.org/officeDocument/2006/relationships/image" Target="../media/image48.png"/><Relationship Id="rId20"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38.jpeg"/><Relationship Id="rId11" Type="http://schemas.openxmlformats.org/officeDocument/2006/relationships/image" Target="../media/image43.png"/><Relationship Id="rId5" Type="http://schemas.openxmlformats.org/officeDocument/2006/relationships/image" Target="../media/image37.jpeg"/><Relationship Id="rId15" Type="http://schemas.openxmlformats.org/officeDocument/2006/relationships/image" Target="../media/image47.png"/><Relationship Id="rId10" Type="http://schemas.openxmlformats.org/officeDocument/2006/relationships/image" Target="../media/image42.png"/><Relationship Id="rId19" Type="http://schemas.openxmlformats.org/officeDocument/2006/relationships/image" Target="../media/image51.png"/><Relationship Id="rId4" Type="http://schemas.microsoft.com/office/2007/relationships/hdphoto" Target="../media/hdphoto13.wdp"/><Relationship Id="rId9" Type="http://schemas.openxmlformats.org/officeDocument/2006/relationships/image" Target="../media/image41.png"/><Relationship Id="rId1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55.jpeg"/><Relationship Id="rId7" Type="http://schemas.openxmlformats.org/officeDocument/2006/relationships/image" Target="../media/image58.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15.xml.rels><?xml version="1.0" encoding="UTF-8" standalone="yes"?>
<Relationships xmlns="http://schemas.openxmlformats.org/package/2006/relationships"><Relationship Id="rId8" Type="http://schemas.openxmlformats.org/officeDocument/2006/relationships/image" Target="../media/image74.svg"/><Relationship Id="rId3" Type="http://schemas.openxmlformats.org/officeDocument/2006/relationships/image" Target="../media/image70.png"/><Relationship Id="rId7" Type="http://schemas.openxmlformats.org/officeDocument/2006/relationships/image" Target="../media/image73.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72.svg"/><Relationship Id="rId5" Type="http://schemas.openxmlformats.org/officeDocument/2006/relationships/image" Target="../media/image71.png"/><Relationship Id="rId4" Type="http://schemas.microsoft.com/office/2007/relationships/hdphoto" Target="../media/hdphoto15.wdp"/><Relationship Id="rId9"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1.xml"/><Relationship Id="rId1" Type="http://schemas.openxmlformats.org/officeDocument/2006/relationships/slideLayout" Target="../slideLayouts/slideLayout15.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image" Target="../media/image12.emf"/><Relationship Id="rId4" Type="http://schemas.microsoft.com/office/2007/relationships/hdphoto" Target="../media/hdphoto16.wdp"/></Relationships>
</file>

<file path=ppt/slides/_rels/slide19.xml.rels><?xml version="1.0" encoding="UTF-8" standalone="yes"?>
<Relationships xmlns="http://schemas.openxmlformats.org/package/2006/relationships"><Relationship Id="rId8" Type="http://schemas.openxmlformats.org/officeDocument/2006/relationships/image" Target="../media/image85.svg"/><Relationship Id="rId13" Type="http://schemas.openxmlformats.org/officeDocument/2006/relationships/image" Target="../media/image90.jpg"/><Relationship Id="rId3" Type="http://schemas.openxmlformats.org/officeDocument/2006/relationships/image" Target="../media/image80.png"/><Relationship Id="rId7" Type="http://schemas.openxmlformats.org/officeDocument/2006/relationships/image" Target="../media/image84.png"/><Relationship Id="rId12" Type="http://schemas.openxmlformats.org/officeDocument/2006/relationships/image" Target="../media/image89.svg"/><Relationship Id="rId2" Type="http://schemas.openxmlformats.org/officeDocument/2006/relationships/notesSlide" Target="../notesSlides/notesSlide14.xml"/><Relationship Id="rId16" Type="http://schemas.openxmlformats.org/officeDocument/2006/relationships/image" Target="../media/image1.png"/><Relationship Id="rId1" Type="http://schemas.openxmlformats.org/officeDocument/2006/relationships/slideLayout" Target="../slideLayouts/slideLayout17.xml"/><Relationship Id="rId6" Type="http://schemas.openxmlformats.org/officeDocument/2006/relationships/image" Target="../media/image83.svg"/><Relationship Id="rId11" Type="http://schemas.openxmlformats.org/officeDocument/2006/relationships/image" Target="../media/image88.png"/><Relationship Id="rId5" Type="http://schemas.openxmlformats.org/officeDocument/2006/relationships/image" Target="../media/image82.png"/><Relationship Id="rId15" Type="http://schemas.openxmlformats.org/officeDocument/2006/relationships/image" Target="../media/image92.png"/><Relationship Id="rId10" Type="http://schemas.openxmlformats.org/officeDocument/2006/relationships/image" Target="../media/image87.svg"/><Relationship Id="rId4" Type="http://schemas.openxmlformats.org/officeDocument/2006/relationships/image" Target="../media/image81.svg"/><Relationship Id="rId9" Type="http://schemas.openxmlformats.org/officeDocument/2006/relationships/image" Target="../media/image86.png"/><Relationship Id="rId14" Type="http://schemas.openxmlformats.org/officeDocument/2006/relationships/image" Target="../media/image91.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5.xml"/><Relationship Id="rId1" Type="http://schemas.openxmlformats.org/officeDocument/2006/relationships/slideLayout" Target="../slideLayouts/slideLayout16.xml"/><Relationship Id="rId5" Type="http://schemas.openxmlformats.org/officeDocument/2006/relationships/image" Target="../media/image1.png"/><Relationship Id="rId4" Type="http://schemas.openxmlformats.org/officeDocument/2006/relationships/image" Target="../media/image94.png"/></Relationships>
</file>

<file path=ppt/slides/_rels/slide21.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notesSlide" Target="../notesSlides/notesSlide16.xml"/><Relationship Id="rId1" Type="http://schemas.openxmlformats.org/officeDocument/2006/relationships/slideLayout" Target="../slideLayouts/slideLayout9.xml"/><Relationship Id="rId6" Type="http://schemas.openxmlformats.org/officeDocument/2006/relationships/image" Target="../media/image1.png"/><Relationship Id="rId5" Type="http://schemas.openxmlformats.org/officeDocument/2006/relationships/image" Target="../media/image97.png"/><Relationship Id="rId4" Type="http://schemas.openxmlformats.org/officeDocument/2006/relationships/image" Target="../media/image96.png"/></Relationships>
</file>

<file path=ppt/slides/_rels/slide2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99.png"/><Relationship Id="rId7" Type="http://schemas.openxmlformats.org/officeDocument/2006/relationships/diagramColors" Target="../diagrams/colors1.xml"/><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5.xml.rels><?xml version="1.0" encoding="UTF-8" standalone="yes"?>
<Relationships xmlns="http://schemas.openxmlformats.org/package/2006/relationships"><Relationship Id="rId8" Type="http://schemas.openxmlformats.org/officeDocument/2006/relationships/image" Target="../media/image105.jpeg"/><Relationship Id="rId3" Type="http://schemas.openxmlformats.org/officeDocument/2006/relationships/image" Target="../media/image100.png"/><Relationship Id="rId7" Type="http://schemas.openxmlformats.org/officeDocument/2006/relationships/image" Target="../media/image104.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03.png"/><Relationship Id="rId5" Type="http://schemas.openxmlformats.org/officeDocument/2006/relationships/image" Target="../media/image102.jpeg"/><Relationship Id="rId4" Type="http://schemas.openxmlformats.org/officeDocument/2006/relationships/image" Target="../media/image101.png"/><Relationship Id="rId9" Type="http://schemas.openxmlformats.org/officeDocument/2006/relationships/image" Target="../media/image106.png"/></Relationships>
</file>

<file path=ppt/slides/_rels/slide2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108.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2.emf"/><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microsoft.com/office/2007/relationships/hdphoto" Target="../media/hdphoto3.wdp"/><Relationship Id="rId5" Type="http://schemas.openxmlformats.org/officeDocument/2006/relationships/image" Target="../media/image14.png"/><Relationship Id="rId10" Type="http://schemas.openxmlformats.org/officeDocument/2006/relationships/image" Target="../media/image17.png"/><Relationship Id="rId4" Type="http://schemas.microsoft.com/office/2007/relationships/hdphoto" Target="../media/hdphoto2.wdp"/><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17.png"/><Relationship Id="rId5" Type="http://schemas.microsoft.com/office/2007/relationships/hdphoto" Target="../media/hdphoto6.wdp"/><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13" Type="http://schemas.microsoft.com/office/2007/relationships/hdphoto" Target="../media/hdphoto12.wdp"/><Relationship Id="rId3" Type="http://schemas.microsoft.com/office/2007/relationships/hdphoto" Target="../media/hdphoto7.wdp"/><Relationship Id="rId7" Type="http://schemas.microsoft.com/office/2007/relationships/hdphoto" Target="../media/hdphoto9.wdp"/><Relationship Id="rId12"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2.png"/><Relationship Id="rId11" Type="http://schemas.microsoft.com/office/2007/relationships/hdphoto" Target="../media/hdphoto11.wdp"/><Relationship Id="rId5" Type="http://schemas.microsoft.com/office/2007/relationships/hdphoto" Target="../media/hdphoto8.wdp"/><Relationship Id="rId10" Type="http://schemas.openxmlformats.org/officeDocument/2006/relationships/image" Target="../media/image24.png"/><Relationship Id="rId4" Type="http://schemas.openxmlformats.org/officeDocument/2006/relationships/image" Target="../media/image21.png"/><Relationship Id="rId9" Type="http://schemas.microsoft.com/office/2007/relationships/hdphoto" Target="../media/hdphoto10.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32.tiff"/><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8.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png"/><Relationship Id="rId5" Type="http://schemas.openxmlformats.org/officeDocument/2006/relationships/image" Target="../media/image35.png"/><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Different science and technology icons on a green background">
            <a:extLst>
              <a:ext uri="{FF2B5EF4-FFF2-40B4-BE49-F238E27FC236}">
                <a16:creationId xmlns:a16="http://schemas.microsoft.com/office/drawing/2014/main" id="{22AAFCE9-EEA4-B610-A722-8266FECF0DC3}"/>
              </a:ext>
            </a:extLst>
          </p:cNvPr>
          <p:cNvPicPr>
            <a:picLocks noChangeAspect="1"/>
          </p:cNvPicPr>
          <p:nvPr/>
        </p:nvPicPr>
        <p:blipFill rotWithShape="1">
          <a:blip r:embed="rId2" cstate="screen">
            <a:duotone>
              <a:schemeClr val="bg2">
                <a:shade val="45000"/>
                <a:satMod val="135000"/>
              </a:schemeClr>
              <a:prstClr val="white"/>
            </a:duotone>
            <a:extLst>
              <a:ext uri="{BEBA8EAE-BF5A-486C-A8C5-ECC9F3942E4B}">
                <a14:imgProps xmlns:a14="http://schemas.microsoft.com/office/drawing/2010/main">
                  <a14:imgLayer r:embed="rId3">
                    <a14:imgEffect>
                      <a14:artisticPhotocopy/>
                    </a14:imgEffect>
                  </a14:imgLayer>
                </a14:imgProps>
              </a:ext>
              <a:ext uri="{28A0092B-C50C-407E-A947-70E740481C1C}">
                <a14:useLocalDpi xmlns:a14="http://schemas.microsoft.com/office/drawing/2010/main"/>
              </a:ext>
            </a:extLst>
          </a:blip>
          <a:srcRect t="14075" b="10924"/>
          <a:stretch/>
        </p:blipFill>
        <p:spPr>
          <a:xfrm>
            <a:off x="20" y="-22"/>
            <a:ext cx="12191977" cy="6858022"/>
          </a:xfrm>
          <a:prstGeom prst="rect">
            <a:avLst/>
          </a:prstGeom>
        </p:spPr>
      </p:pic>
      <p:sp>
        <p:nvSpPr>
          <p:cNvPr id="15" name="Rectangle 14">
            <a:extLst>
              <a:ext uri="{FF2B5EF4-FFF2-40B4-BE49-F238E27FC236}">
                <a16:creationId xmlns:a16="http://schemas.microsoft.com/office/drawing/2014/main" id="{7F07F08C-FA73-E357-B6D0-A07FA2316D7A}"/>
              </a:ext>
            </a:extLst>
          </p:cNvPr>
          <p:cNvSpPr/>
          <p:nvPr/>
        </p:nvSpPr>
        <p:spPr>
          <a:xfrm>
            <a:off x="0" y="1862689"/>
            <a:ext cx="12192000" cy="3249480"/>
          </a:xfrm>
          <a:prstGeom prst="rect">
            <a:avLst/>
          </a:prstGeom>
          <a:solidFill>
            <a:srgbClr val="A6A0B1">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rgbClr val="6D6A6E"/>
              </a:solidFill>
            </a:endParaRPr>
          </a:p>
        </p:txBody>
      </p:sp>
      <p:sp>
        <p:nvSpPr>
          <p:cNvPr id="16" name="Rectangle 15">
            <a:extLst>
              <a:ext uri="{FF2B5EF4-FFF2-40B4-BE49-F238E27FC236}">
                <a16:creationId xmlns:a16="http://schemas.microsoft.com/office/drawing/2014/main" id="{89A06C09-9EB2-0931-47B6-0AF98E1469B2}"/>
              </a:ext>
            </a:extLst>
          </p:cNvPr>
          <p:cNvSpPr/>
          <p:nvPr/>
        </p:nvSpPr>
        <p:spPr>
          <a:xfrm>
            <a:off x="4497540" y="5096641"/>
            <a:ext cx="7694439" cy="1357311"/>
          </a:xfrm>
          <a:prstGeom prst="rect">
            <a:avLst/>
          </a:prstGeom>
          <a:solidFill>
            <a:schemeClr val="tx1">
              <a:lumMod val="95000"/>
              <a:lumOff val="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5C2EFD2-6614-102A-672F-1D6B00E52A04}"/>
              </a:ext>
            </a:extLst>
          </p:cNvPr>
          <p:cNvSpPr/>
          <p:nvPr/>
        </p:nvSpPr>
        <p:spPr>
          <a:xfrm>
            <a:off x="4497520" y="4919662"/>
            <a:ext cx="7694459" cy="1958316"/>
          </a:xfrm>
          <a:prstGeom prst="rect">
            <a:avLst/>
          </a:prstGeom>
          <a:solidFill>
            <a:srgbClr val="A6A0B1">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080C40D-9F31-093F-33CF-7758DECB897D}"/>
              </a:ext>
            </a:extLst>
          </p:cNvPr>
          <p:cNvSpPr/>
          <p:nvPr/>
        </p:nvSpPr>
        <p:spPr>
          <a:xfrm>
            <a:off x="5873059" y="4919661"/>
            <a:ext cx="6318942" cy="1919289"/>
          </a:xfrm>
          <a:prstGeom prst="rect">
            <a:avLst/>
          </a:prstGeom>
          <a:solidFill>
            <a:srgbClr val="A6A0B1">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4404E6E8-18ED-BCA9-6506-C3B732907F8B}"/>
              </a:ext>
            </a:extLst>
          </p:cNvPr>
          <p:cNvSpPr txBox="1"/>
          <p:nvPr/>
        </p:nvSpPr>
        <p:spPr>
          <a:xfrm>
            <a:off x="6002163" y="5137672"/>
            <a:ext cx="5984200" cy="1169551"/>
          </a:xfrm>
          <a:prstGeom prst="rect">
            <a:avLst/>
          </a:prstGeom>
          <a:noFill/>
        </p:spPr>
        <p:txBody>
          <a:bodyPr wrap="square">
            <a:spAutoFit/>
          </a:bodyPr>
          <a:lstStyle/>
          <a:p>
            <a:r>
              <a:rPr lang="en-CA" sz="1400" b="1" dirty="0">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400" b="1" dirty="0">
                <a:latin typeface="Open Sans" panose="020B0606030504020204" pitchFamily="34" charset="0"/>
                <a:ea typeface="Open Sans" panose="020B0606030504020204" pitchFamily="34" charset="0"/>
                <a:cs typeface="Open Sans" panose="020B0606030504020204" pitchFamily="34" charset="0"/>
              </a:rPr>
              <a:t>COL President &amp; CEO</a:t>
            </a:r>
          </a:p>
          <a:p>
            <a:endParaRPr lang="en-US" sz="1400" dirty="0">
              <a:latin typeface="Open Sans" panose="020B0606030504020204" pitchFamily="34" charset="0"/>
              <a:ea typeface="Open Sans" panose="020B0606030504020204" pitchFamily="34" charset="0"/>
              <a:cs typeface="Open Sans" panose="020B0606030504020204" pitchFamily="34" charset="0"/>
            </a:endParaRPr>
          </a:p>
          <a:p>
            <a:r>
              <a:rPr lang="en-US" sz="1400" dirty="0">
                <a:latin typeface="Open Sans" panose="020B0606030504020204" pitchFamily="34" charset="0"/>
                <a:ea typeface="Open Sans" panose="020B0606030504020204" pitchFamily="34" charset="0"/>
                <a:cs typeface="Open Sans" panose="020B0606030504020204" pitchFamily="34" charset="0"/>
              </a:rPr>
              <a:t>Commonwealth Education Ministerial Action Group, </a:t>
            </a:r>
          </a:p>
          <a:p>
            <a:r>
              <a:rPr lang="en-US" sz="1400" dirty="0">
                <a:latin typeface="Open Sans" panose="020B0606030504020204" pitchFamily="34" charset="0"/>
                <a:ea typeface="Open Sans" panose="020B0606030504020204" pitchFamily="34" charset="0"/>
                <a:cs typeface="Open Sans" panose="020B0606030504020204" pitchFamily="34" charset="0"/>
              </a:rPr>
              <a:t>11 May 2023</a:t>
            </a:r>
          </a:p>
        </p:txBody>
      </p:sp>
      <p:pic>
        <p:nvPicPr>
          <p:cNvPr id="25" name="Picture 24" descr="Shape&#10;&#10;Description automatically generated with medium confidence">
            <a:extLst>
              <a:ext uri="{FF2B5EF4-FFF2-40B4-BE49-F238E27FC236}">
                <a16:creationId xmlns:a16="http://schemas.microsoft.com/office/drawing/2014/main" id="{9D9F58C8-EB02-EBC4-ED9F-8B079747C67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19999"/>
            <a:ext cx="5488806" cy="6858950"/>
          </a:xfrm>
          <a:prstGeom prst="rect">
            <a:avLst/>
          </a:prstGeom>
        </p:spPr>
      </p:pic>
      <p:sp>
        <p:nvSpPr>
          <p:cNvPr id="9" name="Title 8">
            <a:extLst>
              <a:ext uri="{FF2B5EF4-FFF2-40B4-BE49-F238E27FC236}">
                <a16:creationId xmlns:a16="http://schemas.microsoft.com/office/drawing/2014/main" id="{0F3646DF-CAB9-BA70-869F-50BC9E400000}"/>
              </a:ext>
            </a:extLst>
          </p:cNvPr>
          <p:cNvSpPr>
            <a:spLocks noGrp="1"/>
          </p:cNvSpPr>
          <p:nvPr>
            <p:ph type="ctrTitle"/>
          </p:nvPr>
        </p:nvSpPr>
        <p:spPr>
          <a:xfrm>
            <a:off x="-5" y="3532738"/>
            <a:ext cx="12192005" cy="982663"/>
          </a:xfrm>
        </p:spPr>
        <p:txBody>
          <a:bodyPr>
            <a:noAutofit/>
          </a:bodyPr>
          <a:lstStyle/>
          <a:p>
            <a:r>
              <a:rPr lang="en-US" sz="5400" b="1" dirty="0"/>
              <a:t>Rethinking Education </a:t>
            </a:r>
            <a:br>
              <a:rPr lang="en-US" sz="5400" b="1" dirty="0"/>
            </a:br>
            <a:r>
              <a:rPr lang="en-US" sz="5400" b="1" dirty="0"/>
              <a:t>for Innovation, Growth and Sustainability post Covid-19</a:t>
            </a:r>
            <a:endParaRPr lang="en-CA" sz="5400" b="1" dirty="0"/>
          </a:p>
        </p:txBody>
      </p:sp>
      <p:pic>
        <p:nvPicPr>
          <p:cNvPr id="2" name="Picture 2" descr="A picture containing text, clipart&#10;&#10;Description automatically generated">
            <a:extLst>
              <a:ext uri="{FF2B5EF4-FFF2-40B4-BE49-F238E27FC236}">
                <a16:creationId xmlns:a16="http://schemas.microsoft.com/office/drawing/2014/main" id="{DB4C650C-CCB7-57CB-8A27-D14111B1DB20}"/>
              </a:ext>
            </a:extLst>
          </p:cNvPr>
          <p:cNvPicPr>
            <a:picLocks noChangeAspect="1"/>
          </p:cNvPicPr>
          <p:nvPr/>
        </p:nvPicPr>
        <p:blipFill>
          <a:blip r:embed="rId5"/>
          <a:stretch>
            <a:fillRect/>
          </a:stretch>
        </p:blipFill>
        <p:spPr>
          <a:xfrm>
            <a:off x="4807968" y="5193006"/>
            <a:ext cx="829191" cy="1066103"/>
          </a:xfrm>
          <a:prstGeom prst="rect">
            <a:avLst/>
          </a:prstGeom>
        </p:spPr>
      </p:pic>
    </p:spTree>
    <p:extLst>
      <p:ext uri="{BB962C8B-B14F-4D97-AF65-F5344CB8AC3E}">
        <p14:creationId xmlns:p14="http://schemas.microsoft.com/office/powerpoint/2010/main" val="637309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text, wall&#10;&#10;Description automatically generated">
            <a:extLst>
              <a:ext uri="{FF2B5EF4-FFF2-40B4-BE49-F238E27FC236}">
                <a16:creationId xmlns:a16="http://schemas.microsoft.com/office/drawing/2014/main" id="{07463567-48B5-A8E6-EBD9-DC784C9EA52E}"/>
              </a:ext>
            </a:extLst>
          </p:cNvPr>
          <p:cNvPicPr>
            <a:picLocks noChangeAspect="1"/>
          </p:cNvPicPr>
          <p:nvPr/>
        </p:nvPicPr>
        <p:blipFill rotWithShape="1">
          <a:blip r:embed="rId3" cstate="screen">
            <a:alphaModFix/>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l="39901" t="38458" r="25920" b="28701"/>
          <a:stretch/>
        </p:blipFill>
        <p:spPr>
          <a:xfrm rot="5400000">
            <a:off x="4311354" y="2598945"/>
            <a:ext cx="4954525" cy="3563585"/>
          </a:xfrm>
          <a:prstGeom prst="rect">
            <a:avLst/>
          </a:prstGeom>
        </p:spPr>
      </p:pic>
      <p:sp>
        <p:nvSpPr>
          <p:cNvPr id="43" name="Title 25">
            <a:extLst>
              <a:ext uri="{FF2B5EF4-FFF2-40B4-BE49-F238E27FC236}">
                <a16:creationId xmlns:a16="http://schemas.microsoft.com/office/drawing/2014/main" id="{59E4C823-1F54-40E7-94BE-0F707E7BC36E}"/>
              </a:ext>
            </a:extLst>
          </p:cNvPr>
          <p:cNvSpPr txBox="1">
            <a:spLocks/>
          </p:cNvSpPr>
          <p:nvPr/>
        </p:nvSpPr>
        <p:spPr>
          <a:xfrm>
            <a:off x="-7207" y="2087523"/>
            <a:ext cx="4683981" cy="4834260"/>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grpSp>
        <p:nvGrpSpPr>
          <p:cNvPr id="45" name="Group 44">
            <a:extLst>
              <a:ext uri="{FF2B5EF4-FFF2-40B4-BE49-F238E27FC236}">
                <a16:creationId xmlns:a16="http://schemas.microsoft.com/office/drawing/2014/main" id="{8F51CD1E-42E5-40E3-A3D5-F9AD3EA4C0D9}"/>
              </a:ext>
            </a:extLst>
          </p:cNvPr>
          <p:cNvGrpSpPr/>
          <p:nvPr/>
        </p:nvGrpSpPr>
        <p:grpSpPr>
          <a:xfrm>
            <a:off x="-7204" y="-2686"/>
            <a:ext cx="8577615" cy="1912618"/>
            <a:chOff x="-7204" y="-3195"/>
            <a:chExt cx="7611828" cy="1697269"/>
          </a:xfrm>
        </p:grpSpPr>
        <p:pic>
          <p:nvPicPr>
            <p:cNvPr id="15" name="Picture 4" descr="Img">
              <a:extLst>
                <a:ext uri="{FF2B5EF4-FFF2-40B4-BE49-F238E27FC236}">
                  <a16:creationId xmlns:a16="http://schemas.microsoft.com/office/drawing/2014/main" id="{1C485A5E-DC39-401E-AB90-1A57ADB66BFA}"/>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204" y="-3195"/>
              <a:ext cx="2407504" cy="169407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mg">
              <a:extLst>
                <a:ext uri="{FF2B5EF4-FFF2-40B4-BE49-F238E27FC236}">
                  <a16:creationId xmlns:a16="http://schemas.microsoft.com/office/drawing/2014/main" id="{80BACC4D-AED2-4EFD-AE98-EB111ED4587E}"/>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2159000" y="0"/>
              <a:ext cx="3669088" cy="169407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Img">
              <a:extLst>
                <a:ext uri="{FF2B5EF4-FFF2-40B4-BE49-F238E27FC236}">
                  <a16:creationId xmlns:a16="http://schemas.microsoft.com/office/drawing/2014/main" id="{690F5D8E-4C47-4542-9807-1E534B7A1A43}"/>
                </a:ext>
              </a:extLst>
            </p:cNvPr>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5370422" y="0"/>
              <a:ext cx="2234202" cy="1686874"/>
            </a:xfrm>
            <a:prstGeom prst="rect">
              <a:avLst/>
            </a:prstGeom>
            <a:extLst>
              <a:ext uri="{909E8E84-426E-40DD-AFC4-6F175D3DCCD1}">
                <a14:hiddenFill xmlns:a14="http://schemas.microsoft.com/office/drawing/2010/main">
                  <a:solidFill>
                    <a:srgbClr val="FFFFFF"/>
                  </a:solidFill>
                </a14:hiddenFill>
              </a:ext>
            </a:extLst>
          </p:spPr>
        </p:pic>
      </p:grpSp>
      <p:sp>
        <p:nvSpPr>
          <p:cNvPr id="12" name="Title 25">
            <a:extLst>
              <a:ext uri="{FF2B5EF4-FFF2-40B4-BE49-F238E27FC236}">
                <a16:creationId xmlns:a16="http://schemas.microsoft.com/office/drawing/2014/main" id="{EFE715EE-C384-4664-A4A1-D9DE2AC12EF0}"/>
              </a:ext>
            </a:extLst>
          </p:cNvPr>
          <p:cNvSpPr txBox="1">
            <a:spLocks/>
          </p:cNvSpPr>
          <p:nvPr/>
        </p:nvSpPr>
        <p:spPr>
          <a:xfrm>
            <a:off x="-7205" y="1778633"/>
            <a:ext cx="8577615" cy="308890"/>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sp>
        <p:nvSpPr>
          <p:cNvPr id="7" name="Title 25">
            <a:extLst>
              <a:ext uri="{FF2B5EF4-FFF2-40B4-BE49-F238E27FC236}">
                <a16:creationId xmlns:a16="http://schemas.microsoft.com/office/drawing/2014/main" id="{C74A875F-F006-4F0D-8AF3-CC8D66CF809B}"/>
              </a:ext>
            </a:extLst>
          </p:cNvPr>
          <p:cNvSpPr txBox="1">
            <a:spLocks/>
          </p:cNvSpPr>
          <p:nvPr/>
        </p:nvSpPr>
        <p:spPr>
          <a:xfrm>
            <a:off x="-7208" y="2095690"/>
            <a:ext cx="4480217" cy="1778677"/>
          </a:xfrm>
          <a:prstGeom prst="rect">
            <a:avLst/>
          </a:prstGeom>
          <a:solidFill>
            <a:schemeClr val="bg1">
              <a:alpha val="62000"/>
            </a:schemeClr>
          </a:solidFill>
        </p:spPr>
        <p:txBody>
          <a:bodyPr anchor="t"/>
          <a:lstStyle>
            <a:lvl1pPr algn="l" defTabSz="914400" rtl="0" eaLnBrk="1" latinLnBrk="0" hangingPunct="1">
              <a:lnSpc>
                <a:spcPct val="90000"/>
              </a:lnSpc>
              <a:spcBef>
                <a:spcPct val="0"/>
              </a:spcBef>
              <a:buNone/>
              <a:defRPr sz="4000" kern="1200" spc="30" baseline="0">
                <a:solidFill>
                  <a:schemeClr val="bg1">
                    <a:lumMod val="50000"/>
                  </a:schemeClr>
                </a:solidFill>
                <a:latin typeface="Calibri" panose="020F0502020204030204" pitchFamily="34" charset="0"/>
                <a:ea typeface="+mj-ea"/>
                <a:cs typeface="Calibri" panose="020F0502020204030204" pitchFamily="34" charset="0"/>
              </a:defRPr>
            </a:lvl1pPr>
          </a:lstStyle>
          <a:p>
            <a:pPr algn="ctr"/>
            <a:endParaRPr lang="en-US">
              <a:solidFill>
                <a:schemeClr val="tx1"/>
              </a:solidFill>
            </a:endParaRPr>
          </a:p>
        </p:txBody>
      </p:sp>
      <p:sp>
        <p:nvSpPr>
          <p:cNvPr id="13" name="TextBox 12">
            <a:extLst>
              <a:ext uri="{FF2B5EF4-FFF2-40B4-BE49-F238E27FC236}">
                <a16:creationId xmlns:a16="http://schemas.microsoft.com/office/drawing/2014/main" id="{6C7FEC68-5D82-4C86-B7A6-288B4D44DEA3}"/>
              </a:ext>
            </a:extLst>
          </p:cNvPr>
          <p:cNvSpPr txBox="1"/>
          <p:nvPr/>
        </p:nvSpPr>
        <p:spPr>
          <a:xfrm>
            <a:off x="655723" y="3659138"/>
            <a:ext cx="3892037" cy="2677656"/>
          </a:xfrm>
          <a:prstGeom prst="rect">
            <a:avLst/>
          </a:prstGeom>
          <a:noFill/>
        </p:spPr>
        <p:txBody>
          <a:bodyPr wrap="square">
            <a:spAutoFit/>
          </a:bodyPr>
          <a:lstStyle/>
          <a:p>
            <a:r>
              <a:rPr lang="en-US" sz="2400" i="0" dirty="0">
                <a:solidFill>
                  <a:srgbClr val="2F2E7F"/>
                </a:solidFill>
                <a:effectLst/>
                <a:latin typeface="Open Sans" panose="020B0606030504020204" pitchFamily="34" charset="0"/>
              </a:rPr>
              <a:t>A </a:t>
            </a:r>
            <a:r>
              <a:rPr lang="en-US" sz="2400" b="1" i="0" dirty="0">
                <a:solidFill>
                  <a:srgbClr val="2F2E7F"/>
                </a:solidFill>
                <a:effectLst/>
                <a:latin typeface="Open Sans" panose="020B0606030504020204" pitchFamily="34" charset="0"/>
              </a:rPr>
              <a:t>low-cost device </a:t>
            </a:r>
            <a:r>
              <a:rPr lang="en-US" sz="2400" i="0" dirty="0">
                <a:solidFill>
                  <a:srgbClr val="2F2E7F"/>
                </a:solidFill>
                <a:effectLst/>
                <a:latin typeface="Open Sans" panose="020B0606030504020204" pitchFamily="34" charset="0"/>
              </a:rPr>
              <a:t>that allows educators and learners to </a:t>
            </a:r>
            <a:r>
              <a:rPr lang="en-US" sz="2400" b="1" i="0" dirty="0">
                <a:solidFill>
                  <a:srgbClr val="2F2E7F"/>
                </a:solidFill>
                <a:effectLst/>
                <a:latin typeface="Open Sans" panose="020B0606030504020204" pitchFamily="34" charset="0"/>
              </a:rPr>
              <a:t>connect to digital learning </a:t>
            </a:r>
            <a:r>
              <a:rPr lang="en-US" sz="2400" i="0" dirty="0">
                <a:solidFill>
                  <a:srgbClr val="2F2E7F"/>
                </a:solidFill>
                <a:effectLst/>
                <a:latin typeface="Open Sans" panose="020B0606030504020204" pitchFamily="34" charset="0"/>
              </a:rPr>
              <a:t>platforms and content </a:t>
            </a:r>
            <a:r>
              <a:rPr lang="en-US" sz="2400" b="1" i="0" dirty="0">
                <a:solidFill>
                  <a:srgbClr val="2F2E7F"/>
                </a:solidFill>
                <a:effectLst/>
                <a:latin typeface="Open Sans" panose="020B0606030504020204" pitchFamily="34" charset="0"/>
              </a:rPr>
              <a:t>without the need for grid electricity or Internet access</a:t>
            </a:r>
            <a:r>
              <a:rPr lang="en-US" sz="2400" i="0" dirty="0">
                <a:solidFill>
                  <a:srgbClr val="2F2E7F"/>
                </a:solidFill>
                <a:effectLst/>
                <a:latin typeface="Open Sans" panose="020B0606030504020204" pitchFamily="34" charset="0"/>
              </a:rPr>
              <a:t>.</a:t>
            </a:r>
            <a:endParaRPr lang="en-US" sz="2400" dirty="0">
              <a:solidFill>
                <a:srgbClr val="2F2E7F"/>
              </a:solidFill>
            </a:endParaRPr>
          </a:p>
        </p:txBody>
      </p:sp>
      <p:grpSp>
        <p:nvGrpSpPr>
          <p:cNvPr id="44" name="Group 43">
            <a:extLst>
              <a:ext uri="{FF2B5EF4-FFF2-40B4-BE49-F238E27FC236}">
                <a16:creationId xmlns:a16="http://schemas.microsoft.com/office/drawing/2014/main" id="{DB7D63E5-AC16-4453-AD61-9D62BE644DA7}"/>
              </a:ext>
            </a:extLst>
          </p:cNvPr>
          <p:cNvGrpSpPr/>
          <p:nvPr/>
        </p:nvGrpSpPr>
        <p:grpSpPr>
          <a:xfrm>
            <a:off x="8661043" y="216998"/>
            <a:ext cx="3220412" cy="6424003"/>
            <a:chOff x="8645168" y="188423"/>
            <a:chExt cx="3220412" cy="6424003"/>
          </a:xfrm>
        </p:grpSpPr>
        <p:sp>
          <p:nvSpPr>
            <p:cNvPr id="10" name="TextBox 9">
              <a:extLst>
                <a:ext uri="{FF2B5EF4-FFF2-40B4-BE49-F238E27FC236}">
                  <a16:creationId xmlns:a16="http://schemas.microsoft.com/office/drawing/2014/main" id="{B0E282CB-C044-433D-A88B-624DF6BE86C8}"/>
                </a:ext>
              </a:extLst>
            </p:cNvPr>
            <p:cNvSpPr txBox="1"/>
            <p:nvPr/>
          </p:nvSpPr>
          <p:spPr>
            <a:xfrm>
              <a:off x="8645168" y="188423"/>
              <a:ext cx="2289691" cy="6424003"/>
            </a:xfrm>
            <a:prstGeom prst="rect">
              <a:avLst/>
            </a:prstGeom>
            <a:noFill/>
          </p:spPr>
          <p:txBody>
            <a:bodyPr wrap="square">
              <a:spAutoFit/>
            </a:bodyPr>
            <a:lstStyle/>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ANTIGUA &amp; BARBUDA</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BAHAMAS, THE</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FIJI</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INDIA</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KIRIBATI</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MALDIVES</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MOZAMBIQUE</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NIGERIA</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PAKISTAN</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SAMOA</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TONGA</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VANUATU</a:t>
              </a:r>
            </a:p>
            <a:p>
              <a:pPr algn="r">
                <a:lnSpc>
                  <a:spcPct val="200000"/>
                </a:lnSpc>
              </a:pPr>
              <a:r>
                <a:rPr lang="en-US" sz="1600">
                  <a:latin typeface="Open Sans" panose="020B0606030504020204" pitchFamily="34" charset="0"/>
                  <a:ea typeface="Open Sans" panose="020B0606030504020204" pitchFamily="34" charset="0"/>
                  <a:cs typeface="Open Sans" panose="020B0606030504020204" pitchFamily="34" charset="0"/>
                </a:rPr>
                <a:t>ZAMBIA</a:t>
              </a:r>
            </a:p>
          </p:txBody>
        </p:sp>
        <p:pic>
          <p:nvPicPr>
            <p:cNvPr id="19" name="Picture 18" descr="Icon&#10;&#10;Description automatically generated with medium confidence">
              <a:extLst>
                <a:ext uri="{FF2B5EF4-FFF2-40B4-BE49-F238E27FC236}">
                  <a16:creationId xmlns:a16="http://schemas.microsoft.com/office/drawing/2014/main" id="{64833F99-8DB4-451E-ACB2-1E41419100E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002405" y="294081"/>
              <a:ext cx="855964" cy="427982"/>
            </a:xfrm>
            <a:prstGeom prst="rect">
              <a:avLst/>
            </a:prstGeom>
          </p:spPr>
        </p:pic>
        <p:pic>
          <p:nvPicPr>
            <p:cNvPr id="21" name="Picture 20" descr="A picture containing text, businesscard, vector graphics&#10;&#10;Description automatically generated">
              <a:extLst>
                <a:ext uri="{FF2B5EF4-FFF2-40B4-BE49-F238E27FC236}">
                  <a16:creationId xmlns:a16="http://schemas.microsoft.com/office/drawing/2014/main" id="{3D685306-5416-431C-8402-3C9610E336E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1002405" y="789546"/>
              <a:ext cx="855964" cy="427982"/>
            </a:xfrm>
            <a:prstGeom prst="rect">
              <a:avLst/>
            </a:prstGeom>
          </p:spPr>
        </p:pic>
        <p:pic>
          <p:nvPicPr>
            <p:cNvPr id="23" name="Picture 22" descr="Logo&#10;&#10;Description automatically generated">
              <a:extLst>
                <a:ext uri="{FF2B5EF4-FFF2-40B4-BE49-F238E27FC236}">
                  <a16:creationId xmlns:a16="http://schemas.microsoft.com/office/drawing/2014/main" id="{625C851F-0364-4B06-87EB-67CA4AA674E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002405" y="1263248"/>
              <a:ext cx="855964" cy="427982"/>
            </a:xfrm>
            <a:prstGeom prst="rect">
              <a:avLst/>
            </a:prstGeom>
          </p:spPr>
        </p:pic>
        <p:pic>
          <p:nvPicPr>
            <p:cNvPr id="25" name="Picture 24" descr="A picture containing shape&#10;&#10;Description automatically generated">
              <a:extLst>
                <a:ext uri="{FF2B5EF4-FFF2-40B4-BE49-F238E27FC236}">
                  <a16:creationId xmlns:a16="http://schemas.microsoft.com/office/drawing/2014/main" id="{D6237268-DBEE-41EB-B2B9-EBF974E6773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009615" y="1744972"/>
              <a:ext cx="855965" cy="427982"/>
            </a:xfrm>
            <a:prstGeom prst="rect">
              <a:avLst/>
            </a:prstGeom>
          </p:spPr>
        </p:pic>
        <p:pic>
          <p:nvPicPr>
            <p:cNvPr id="27" name="Picture 26" descr="A red and white flag&#10;&#10;Description automatically generated with low confidence">
              <a:extLst>
                <a:ext uri="{FF2B5EF4-FFF2-40B4-BE49-F238E27FC236}">
                  <a16:creationId xmlns:a16="http://schemas.microsoft.com/office/drawing/2014/main" id="{8B304826-57EE-40F4-82AB-052B40D601B3}"/>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1009613" y="2252371"/>
              <a:ext cx="848755" cy="427983"/>
            </a:xfrm>
            <a:prstGeom prst="rect">
              <a:avLst/>
            </a:prstGeom>
          </p:spPr>
        </p:pic>
        <p:pic>
          <p:nvPicPr>
            <p:cNvPr id="29" name="Picture 28" descr="Logo&#10;&#10;Description automatically generated">
              <a:extLst>
                <a:ext uri="{FF2B5EF4-FFF2-40B4-BE49-F238E27FC236}">
                  <a16:creationId xmlns:a16="http://schemas.microsoft.com/office/drawing/2014/main" id="{414D231A-DC46-4B3C-9A89-248552ABE5EA}"/>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1004325" y="2730855"/>
              <a:ext cx="848754" cy="427983"/>
            </a:xfrm>
            <a:prstGeom prst="rect">
              <a:avLst/>
            </a:prstGeom>
          </p:spPr>
        </p:pic>
        <p:pic>
          <p:nvPicPr>
            <p:cNvPr id="31" name="Picture 30" descr="Shape, arrow&#10;&#10;Description automatically generated">
              <a:extLst>
                <a:ext uri="{FF2B5EF4-FFF2-40B4-BE49-F238E27FC236}">
                  <a16:creationId xmlns:a16="http://schemas.microsoft.com/office/drawing/2014/main" id="{6DF20270-F434-4F3E-BCF5-E3185116B417}"/>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11009613" y="3225416"/>
              <a:ext cx="848756" cy="427983"/>
            </a:xfrm>
            <a:prstGeom prst="rect">
              <a:avLst/>
            </a:prstGeom>
          </p:spPr>
        </p:pic>
        <p:pic>
          <p:nvPicPr>
            <p:cNvPr id="32" name="Picture 2" descr="Flag of Nigeria.svg">
              <a:extLst>
                <a:ext uri="{FF2B5EF4-FFF2-40B4-BE49-F238E27FC236}">
                  <a16:creationId xmlns:a16="http://schemas.microsoft.com/office/drawing/2014/main" id="{4D56ABA4-7B69-45F9-925B-83103FA862B8}"/>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11009615" y="3703644"/>
              <a:ext cx="855965" cy="42798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3" descr="A green and white flag&#10;&#10;Description automatically generated with medium confidence">
              <a:extLst>
                <a:ext uri="{FF2B5EF4-FFF2-40B4-BE49-F238E27FC236}">
                  <a16:creationId xmlns:a16="http://schemas.microsoft.com/office/drawing/2014/main" id="{AA30E7DC-EE84-4C6C-BA36-7C681AC9B200}"/>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1009612" y="4198029"/>
              <a:ext cx="845023" cy="427982"/>
            </a:xfrm>
            <a:prstGeom prst="rect">
              <a:avLst/>
            </a:prstGeom>
            <a:ln w="3175">
              <a:solidFill>
                <a:schemeClr val="tx1">
                  <a:lumMod val="50000"/>
                  <a:lumOff val="50000"/>
                </a:schemeClr>
              </a:solidFill>
            </a:ln>
          </p:spPr>
        </p:pic>
        <p:pic>
          <p:nvPicPr>
            <p:cNvPr id="36" name="Picture 35" descr="A picture containing shape&#10;&#10;Description automatically generated">
              <a:extLst>
                <a:ext uri="{FF2B5EF4-FFF2-40B4-BE49-F238E27FC236}">
                  <a16:creationId xmlns:a16="http://schemas.microsoft.com/office/drawing/2014/main" id="{9ADDB3FC-5EA0-4704-9015-3BA22713C781}"/>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1009612" y="4692414"/>
              <a:ext cx="855968" cy="431199"/>
            </a:xfrm>
            <a:prstGeom prst="rect">
              <a:avLst/>
            </a:prstGeom>
          </p:spPr>
        </p:pic>
        <p:pic>
          <p:nvPicPr>
            <p:cNvPr id="38" name="Picture 37" descr="A red and white flag&#10;&#10;Description automatically generated with medium confidence">
              <a:extLst>
                <a:ext uri="{FF2B5EF4-FFF2-40B4-BE49-F238E27FC236}">
                  <a16:creationId xmlns:a16="http://schemas.microsoft.com/office/drawing/2014/main" id="{086B17FC-FD76-453F-831A-34FEDF7142A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1009611" y="5170641"/>
              <a:ext cx="850101" cy="447317"/>
            </a:xfrm>
            <a:prstGeom prst="rect">
              <a:avLst/>
            </a:prstGeom>
          </p:spPr>
        </p:pic>
        <p:pic>
          <p:nvPicPr>
            <p:cNvPr id="40" name="Picture 39" descr="A picture containing text, clipart&#10;&#10;Description automatically generated">
              <a:extLst>
                <a:ext uri="{FF2B5EF4-FFF2-40B4-BE49-F238E27FC236}">
                  <a16:creationId xmlns:a16="http://schemas.microsoft.com/office/drawing/2014/main" id="{8E1D61F3-AA75-4288-9BC9-AF6BD146997D}"/>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11009611" y="5665349"/>
              <a:ext cx="848758" cy="431199"/>
            </a:xfrm>
            <a:prstGeom prst="rect">
              <a:avLst/>
            </a:prstGeom>
          </p:spPr>
        </p:pic>
        <p:pic>
          <p:nvPicPr>
            <p:cNvPr id="42" name="Picture 41" descr="Shape&#10;&#10;Description automatically generated with medium confidence">
              <a:extLst>
                <a:ext uri="{FF2B5EF4-FFF2-40B4-BE49-F238E27FC236}">
                  <a16:creationId xmlns:a16="http://schemas.microsoft.com/office/drawing/2014/main" id="{6204EB1B-24AF-42D1-B3E4-AF170F8614BC}"/>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1009611" y="6143253"/>
              <a:ext cx="843468" cy="431199"/>
            </a:xfrm>
            <a:prstGeom prst="rect">
              <a:avLst/>
            </a:prstGeom>
          </p:spPr>
        </p:pic>
      </p:grpSp>
      <p:pic>
        <p:nvPicPr>
          <p:cNvPr id="6" name="Picture 5" descr="Logo&#10;&#10;Description automatically generated">
            <a:extLst>
              <a:ext uri="{FF2B5EF4-FFF2-40B4-BE49-F238E27FC236}">
                <a16:creationId xmlns:a16="http://schemas.microsoft.com/office/drawing/2014/main" id="{EDE29C19-F91B-42BF-880B-C4634B693A5F}"/>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446840" y="2233984"/>
            <a:ext cx="3764177" cy="1258516"/>
          </a:xfrm>
          <a:prstGeom prst="rect">
            <a:avLst/>
          </a:prstGeom>
        </p:spPr>
      </p:pic>
    </p:spTree>
    <p:extLst>
      <p:ext uri="{BB962C8B-B14F-4D97-AF65-F5344CB8AC3E}">
        <p14:creationId xmlns:p14="http://schemas.microsoft.com/office/powerpoint/2010/main" val="341962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59FB2A2-8DF6-436E-ADFC-1CCCB81017DC}"/>
              </a:ext>
            </a:extLst>
          </p:cNvPr>
          <p:cNvSpPr/>
          <p:nvPr/>
        </p:nvSpPr>
        <p:spPr>
          <a:xfrm>
            <a:off x="6273801" y="1920377"/>
            <a:ext cx="5918202" cy="3316748"/>
          </a:xfrm>
          <a:prstGeom prst="rect">
            <a:avLst/>
          </a:prstGeom>
          <a:solidFill>
            <a:srgbClr val="BBBF11">
              <a:alpha val="25000"/>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9E582916-B36B-4FDB-B9BC-7C5937BC5637}"/>
              </a:ext>
            </a:extLst>
          </p:cNvPr>
          <p:cNvSpPr>
            <a:spLocks noGrp="1"/>
          </p:cNvSpPr>
          <p:nvPr>
            <p:ph type="title"/>
          </p:nvPr>
        </p:nvSpPr>
        <p:spPr/>
        <p:txBody>
          <a:bodyPr/>
          <a:lstStyle/>
          <a:p>
            <a:r>
              <a:rPr lang="en-US"/>
              <a:t>ICT Augmentation for Small States/LDCs</a:t>
            </a:r>
            <a:endParaRPr lang="en-CA" dirty="0"/>
          </a:p>
        </p:txBody>
      </p:sp>
      <p:sp>
        <p:nvSpPr>
          <p:cNvPr id="3" name="Content Placeholder 2">
            <a:extLst>
              <a:ext uri="{FF2B5EF4-FFF2-40B4-BE49-F238E27FC236}">
                <a16:creationId xmlns:a16="http://schemas.microsoft.com/office/drawing/2014/main" id="{25711A5B-9BBA-4D63-9369-4D213637A31B}"/>
              </a:ext>
            </a:extLst>
          </p:cNvPr>
          <p:cNvSpPr>
            <a:spLocks noGrp="1"/>
          </p:cNvSpPr>
          <p:nvPr>
            <p:ph idx="1"/>
          </p:nvPr>
        </p:nvSpPr>
        <p:spPr>
          <a:xfrm>
            <a:off x="954619" y="1915258"/>
            <a:ext cx="5242982" cy="4376738"/>
          </a:xfrm>
        </p:spPr>
        <p:txBody>
          <a:bodyPr>
            <a:normAutofit/>
          </a:bodyPr>
          <a:lstStyle/>
          <a:p>
            <a:r>
              <a:rPr lang="en-US" dirty="0"/>
              <a:t>Addressing ICT resources and capacities</a:t>
            </a:r>
          </a:p>
          <a:p>
            <a:r>
              <a:rPr lang="en-US" dirty="0"/>
              <a:t>Build national resilience for education by supporting disaster preparedness in small states </a:t>
            </a:r>
          </a:p>
          <a:p>
            <a:r>
              <a:rPr lang="en-US" dirty="0"/>
              <a:t>Introduce and model the use of environmentally sustainable green technologies</a:t>
            </a:r>
          </a:p>
          <a:p>
            <a:endParaRPr lang="en-CA" dirty="0"/>
          </a:p>
        </p:txBody>
      </p:sp>
      <p:pic>
        <p:nvPicPr>
          <p:cNvPr id="5" name="Picture 4" descr="Graphical user interface&#10;&#10;Description automatically generated with medium confidence">
            <a:extLst>
              <a:ext uri="{FF2B5EF4-FFF2-40B4-BE49-F238E27FC236}">
                <a16:creationId xmlns:a16="http://schemas.microsoft.com/office/drawing/2014/main" id="{0D0C99A2-DB38-4079-B2E5-EDD828BFA71C}"/>
              </a:ext>
            </a:extLst>
          </p:cNvPr>
          <p:cNvPicPr>
            <a:picLocks noChangeAspect="1"/>
          </p:cNvPicPr>
          <p:nvPr/>
        </p:nvPicPr>
        <p:blipFill>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tretch>
            <a:fillRect/>
          </a:stretch>
        </p:blipFill>
        <p:spPr>
          <a:xfrm flipH="1">
            <a:off x="6443133" y="1915258"/>
            <a:ext cx="4981672" cy="3321114"/>
          </a:xfrm>
          <a:prstGeom prst="rect">
            <a:avLst/>
          </a:prstGeom>
        </p:spPr>
      </p:pic>
      <p:pic>
        <p:nvPicPr>
          <p:cNvPr id="4" name="Picture 3">
            <a:extLst>
              <a:ext uri="{FF2B5EF4-FFF2-40B4-BE49-F238E27FC236}">
                <a16:creationId xmlns:a16="http://schemas.microsoft.com/office/drawing/2014/main" id="{DC6CAE3A-05F5-9E9A-74C1-5B0A529D172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338469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6EA771-4F3E-3C66-A617-84DB156B4CD7}"/>
              </a:ext>
            </a:extLst>
          </p:cNvPr>
          <p:cNvSpPr/>
          <p:nvPr/>
        </p:nvSpPr>
        <p:spPr>
          <a:xfrm>
            <a:off x="-9527" y="0"/>
            <a:ext cx="12201527" cy="6857998"/>
          </a:xfrm>
          <a:prstGeom prst="rect">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00110732-D2BA-4808-A232-E37A534B5C74}"/>
              </a:ext>
            </a:extLst>
          </p:cNvPr>
          <p:cNvSpPr/>
          <p:nvPr/>
        </p:nvSpPr>
        <p:spPr>
          <a:xfrm>
            <a:off x="-9527" y="2699701"/>
            <a:ext cx="12201525" cy="2062799"/>
          </a:xfrm>
          <a:prstGeom prst="rect">
            <a:avLst/>
          </a:prstGeom>
          <a:solidFill>
            <a:srgbClr val="D4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D4D1D1">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 name="Picture 2" descr="Shape&#10;&#10;Description automatically generated with medium confidence">
            <a:extLst>
              <a:ext uri="{FF2B5EF4-FFF2-40B4-BE49-F238E27FC236}">
                <a16:creationId xmlns:a16="http://schemas.microsoft.com/office/drawing/2014/main" id="{5D95650B-7B66-71B0-78B4-52C406A694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488806" cy="6878001"/>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3517900" y="2152169"/>
            <a:ext cx="7362371" cy="2330931"/>
          </a:xfrm>
        </p:spPr>
        <p:txBody>
          <a:bodyPr>
            <a:normAutofit/>
          </a:bodyPr>
          <a:lstStyle/>
          <a:p>
            <a:pPr algn="l"/>
            <a:r>
              <a:rPr lang="en-US" sz="8800" b="1" dirty="0">
                <a:latin typeface="Open Sans"/>
                <a:ea typeface="Open Sans"/>
                <a:cs typeface="Open Sans"/>
              </a:rPr>
              <a:t>Growth</a:t>
            </a:r>
            <a:endParaRPr lang="en-US" sz="6600" dirty="0"/>
          </a:p>
        </p:txBody>
      </p:sp>
    </p:spTree>
    <p:extLst>
      <p:ext uri="{BB962C8B-B14F-4D97-AF65-F5344CB8AC3E}">
        <p14:creationId xmlns:p14="http://schemas.microsoft.com/office/powerpoint/2010/main" val="1632674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E9A11591-7AB7-479F-8FCB-E55F792894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080000"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sp>
        <p:nvSpPr>
          <p:cNvPr id="2" name="Rectangle 1">
            <a:extLst>
              <a:ext uri="{FF2B5EF4-FFF2-40B4-BE49-F238E27FC236}">
                <a16:creationId xmlns:a16="http://schemas.microsoft.com/office/drawing/2014/main" id="{1AD94A0A-2A03-495F-A195-5CA29C514A43}"/>
              </a:ext>
            </a:extLst>
          </p:cNvPr>
          <p:cNvSpPr/>
          <p:nvPr/>
        </p:nvSpPr>
        <p:spPr>
          <a:xfrm>
            <a:off x="0" y="5655733"/>
            <a:ext cx="10955867" cy="1202267"/>
          </a:xfrm>
          <a:prstGeom prst="rect">
            <a:avLst/>
          </a:prstGeom>
          <a:solidFill>
            <a:srgbClr val="AD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5" name="Rectangle 4">
            <a:extLst>
              <a:ext uri="{FF2B5EF4-FFF2-40B4-BE49-F238E27FC236}">
                <a16:creationId xmlns:a16="http://schemas.microsoft.com/office/drawing/2014/main" id="{E07E2815-9BB5-FE6F-33F2-82C8C7A8ACCB}"/>
              </a:ext>
            </a:extLst>
          </p:cNvPr>
          <p:cNvSpPr/>
          <p:nvPr/>
        </p:nvSpPr>
        <p:spPr>
          <a:xfrm>
            <a:off x="414526" y="5164667"/>
            <a:ext cx="11176000" cy="144315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2" name="Content Placeholder 4">
            <a:extLst>
              <a:ext uri="{FF2B5EF4-FFF2-40B4-BE49-F238E27FC236}">
                <a16:creationId xmlns:a16="http://schemas.microsoft.com/office/drawing/2014/main" id="{CB43E61B-2AA8-4115-8401-DC5246A6F227}"/>
              </a:ext>
            </a:extLst>
          </p:cNvPr>
          <p:cNvSpPr txBox="1">
            <a:spLocks/>
          </p:cNvSpPr>
          <p:nvPr/>
        </p:nvSpPr>
        <p:spPr>
          <a:xfrm>
            <a:off x="5749871" y="2197602"/>
            <a:ext cx="5205996" cy="29287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solidFill>
              </a:rPr>
              <a:t>COL has admitted over </a:t>
            </a:r>
            <a:r>
              <a:rPr lang="en-US" sz="5400" b="1" dirty="0">
                <a:solidFill>
                  <a:srgbClr val="250188"/>
                </a:solidFill>
              </a:rPr>
              <a:t>350,742 </a:t>
            </a:r>
            <a:r>
              <a:rPr lang="en-US" sz="3600" b="1" dirty="0">
                <a:solidFill>
                  <a:srgbClr val="250188"/>
                </a:solidFill>
              </a:rPr>
              <a:t>citizens</a:t>
            </a:r>
            <a:r>
              <a:rPr lang="en-US" sz="3600" dirty="0">
                <a:solidFill>
                  <a:srgbClr val="250188"/>
                </a:solidFill>
              </a:rPr>
              <a:t> </a:t>
            </a:r>
            <a:br>
              <a:rPr lang="en-US" sz="3600" dirty="0">
                <a:solidFill>
                  <a:srgbClr val="250188"/>
                </a:solidFill>
              </a:rPr>
            </a:br>
            <a:r>
              <a:rPr lang="en-US" dirty="0">
                <a:solidFill>
                  <a:schemeClr val="tx1"/>
                </a:solidFill>
              </a:rPr>
              <a:t>of the Commonwealth to gain skills for employability and entrepreneurship</a:t>
            </a:r>
            <a:endParaRPr lang="en-US" b="1" dirty="0">
              <a:solidFill>
                <a:srgbClr val="FF0000"/>
              </a:solidFill>
            </a:endParaRPr>
          </a:p>
        </p:txBody>
      </p:sp>
      <p:sp>
        <p:nvSpPr>
          <p:cNvPr id="14" name="TextBox 13">
            <a:extLst>
              <a:ext uri="{FF2B5EF4-FFF2-40B4-BE49-F238E27FC236}">
                <a16:creationId xmlns:a16="http://schemas.microsoft.com/office/drawing/2014/main" id="{6020A226-B91B-4AE7-BFB4-F7C0DB942937}"/>
              </a:ext>
            </a:extLst>
          </p:cNvPr>
          <p:cNvSpPr txBox="1"/>
          <p:nvPr/>
        </p:nvSpPr>
        <p:spPr>
          <a:xfrm>
            <a:off x="5749871" y="408235"/>
            <a:ext cx="6097508" cy="1323439"/>
          </a:xfrm>
          <a:prstGeom prst="rect">
            <a:avLst/>
          </a:prstGeom>
          <a:noFill/>
        </p:spPr>
        <p:txBody>
          <a:bodyPr wrap="square">
            <a:spAutoFit/>
          </a:bodyPr>
          <a:lstStyle/>
          <a:p>
            <a:r>
              <a:rPr lang="en-US" sz="4000" dirty="0">
                <a:latin typeface="Open Sans" panose="020B0606030504020204" pitchFamily="34" charset="0"/>
                <a:ea typeface="Open Sans" panose="020B0606030504020204" pitchFamily="34" charset="0"/>
                <a:cs typeface="Open Sans" panose="020B0606030504020204" pitchFamily="34" charset="0"/>
              </a:rPr>
              <a:t>Economic growth: </a:t>
            </a:r>
            <a:br>
              <a:rPr lang="en-US" sz="4000" dirty="0">
                <a:latin typeface="Open Sans" panose="020B0606030504020204" pitchFamily="34" charset="0"/>
                <a:ea typeface="Open Sans" panose="020B0606030504020204" pitchFamily="34" charset="0"/>
                <a:cs typeface="Open Sans" panose="020B0606030504020204" pitchFamily="34" charset="0"/>
              </a:rPr>
            </a:br>
            <a:r>
              <a:rPr lang="en-US" sz="4000" dirty="0">
                <a:latin typeface="Open Sans" panose="020B0606030504020204" pitchFamily="34" charset="0"/>
                <a:ea typeface="Open Sans" panose="020B0606030504020204" pitchFamily="34" charset="0"/>
                <a:cs typeface="Open Sans" panose="020B0606030504020204" pitchFamily="34" charset="0"/>
              </a:rPr>
              <a:t>Skilling and re-skilling</a:t>
            </a:r>
          </a:p>
        </p:txBody>
      </p:sp>
      <p:pic>
        <p:nvPicPr>
          <p:cNvPr id="15" name="Picture 14">
            <a:extLst>
              <a:ext uri="{FF2B5EF4-FFF2-40B4-BE49-F238E27FC236}">
                <a16:creationId xmlns:a16="http://schemas.microsoft.com/office/drawing/2014/main" id="{310B2718-77C0-4C32-9446-1239F2844DE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4102" name="Picture 6" descr="Coursera Logo and symbol, meaning, history, PNG, brand">
            <a:extLst>
              <a:ext uri="{FF2B5EF4-FFF2-40B4-BE49-F238E27FC236}">
                <a16:creationId xmlns:a16="http://schemas.microsoft.com/office/drawing/2014/main" id="{C3A81F06-5980-3EC4-6A16-64F64081288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7587" y="5340628"/>
            <a:ext cx="2887648" cy="1624302"/>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a:extLst>
              <a:ext uri="{FF2B5EF4-FFF2-40B4-BE49-F238E27FC236}">
                <a16:creationId xmlns:a16="http://schemas.microsoft.com/office/drawing/2014/main" id="{575A558A-9176-E0F4-DCFE-6AF611D3E0D0}"/>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788227" y="5792834"/>
            <a:ext cx="1879600" cy="701913"/>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Full Color Grow with Google logo (1) | ICSB | International ...">
            <a:extLst>
              <a:ext uri="{FF2B5EF4-FFF2-40B4-BE49-F238E27FC236}">
                <a16:creationId xmlns:a16="http://schemas.microsoft.com/office/drawing/2014/main" id="{16D54D73-7852-763A-3387-B794A15ADEA1}"/>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749871" y="5414029"/>
            <a:ext cx="5427663" cy="1407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9290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Graphical user interface&#10;&#10;Description automatically generated">
            <a:extLst>
              <a:ext uri="{FF2B5EF4-FFF2-40B4-BE49-F238E27FC236}">
                <a16:creationId xmlns:a16="http://schemas.microsoft.com/office/drawing/2014/main" id="{36AC89B9-743A-45D1-8AB6-5362FAA4D88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0" cy="6858000"/>
          </a:xfrm>
          <a:prstGeom prst="rect">
            <a:avLst/>
          </a:prstGeom>
        </p:spPr>
      </p:pic>
      <p:sp>
        <p:nvSpPr>
          <p:cNvPr id="6" name="TextBox 5">
            <a:extLst>
              <a:ext uri="{FF2B5EF4-FFF2-40B4-BE49-F238E27FC236}">
                <a16:creationId xmlns:a16="http://schemas.microsoft.com/office/drawing/2014/main" id="{960080FC-77C4-4D35-B4CE-EE9B41CFEEA5}"/>
              </a:ext>
            </a:extLst>
          </p:cNvPr>
          <p:cNvSpPr txBox="1"/>
          <p:nvPr/>
        </p:nvSpPr>
        <p:spPr>
          <a:xfrm>
            <a:off x="3563702" y="2466723"/>
            <a:ext cx="6597147" cy="630942"/>
          </a:xfrm>
          <a:prstGeom prst="rect">
            <a:avLst/>
          </a:prstGeom>
          <a:noFill/>
        </p:spPr>
        <p:txBody>
          <a:bodyPr wrap="square" rtlCol="0">
            <a:spAutoFit/>
          </a:bodyPr>
          <a:lstStyle/>
          <a:p>
            <a:r>
              <a:rPr lang="en-US" sz="3500" dirty="0">
                <a:solidFill>
                  <a:srgbClr val="250188"/>
                </a:solidFill>
              </a:rPr>
              <a:t>EMPOWERING WOMEN AND GIRLS</a:t>
            </a:r>
          </a:p>
        </p:txBody>
      </p:sp>
      <p:sp>
        <p:nvSpPr>
          <p:cNvPr id="5" name="TextBox 4">
            <a:extLst>
              <a:ext uri="{FF2B5EF4-FFF2-40B4-BE49-F238E27FC236}">
                <a16:creationId xmlns:a16="http://schemas.microsoft.com/office/drawing/2014/main" id="{C822ED9E-1445-99E5-DE53-9050427C9B06}"/>
              </a:ext>
            </a:extLst>
          </p:cNvPr>
          <p:cNvSpPr txBox="1"/>
          <p:nvPr/>
        </p:nvSpPr>
        <p:spPr>
          <a:xfrm>
            <a:off x="4979570" y="3429000"/>
            <a:ext cx="5589153" cy="1107996"/>
          </a:xfrm>
          <a:prstGeom prst="rect">
            <a:avLst/>
          </a:prstGeom>
          <a:noFill/>
        </p:spPr>
        <p:txBody>
          <a:bodyPr wrap="square">
            <a:spAutoFit/>
          </a:bodyPr>
          <a:lstStyle/>
          <a:p>
            <a:r>
              <a:rPr lang="en-CA" sz="6600" b="1" dirty="0">
                <a:effectLst/>
                <a:latin typeface="Open Sans" panose="020B0606030504020204" pitchFamily="34" charset="0"/>
                <a:ea typeface="Open Sans" panose="020B0606030504020204" pitchFamily="34" charset="0"/>
                <a:cs typeface="Open Sans" panose="020B0606030504020204" pitchFamily="34" charset="0"/>
              </a:rPr>
              <a:t>126,895</a:t>
            </a:r>
            <a:r>
              <a:rPr lang="en-CA" sz="4400" dirty="0">
                <a:effectLst/>
                <a:latin typeface="Open Sans" panose="020B0606030504020204" pitchFamily="34" charset="0"/>
                <a:ea typeface="Open Sans" panose="020B0606030504020204" pitchFamily="34" charset="0"/>
                <a:cs typeface="Open Sans" panose="020B0606030504020204" pitchFamily="34" charset="0"/>
              </a:rPr>
              <a:t> </a:t>
            </a:r>
            <a:r>
              <a:rPr lang="en-CA" sz="4400" dirty="0">
                <a:latin typeface="Open Sans" panose="020B0606030504020204" pitchFamily="34" charset="0"/>
                <a:ea typeface="Open Sans" panose="020B0606030504020204" pitchFamily="34" charset="0"/>
                <a:cs typeface="Open Sans" panose="020B0606030504020204" pitchFamily="34" charset="0"/>
              </a:rPr>
              <a:t>trained</a:t>
            </a:r>
          </a:p>
        </p:txBody>
      </p:sp>
      <p:grpSp>
        <p:nvGrpSpPr>
          <p:cNvPr id="9" name="Group 8">
            <a:extLst>
              <a:ext uri="{FF2B5EF4-FFF2-40B4-BE49-F238E27FC236}">
                <a16:creationId xmlns:a16="http://schemas.microsoft.com/office/drawing/2014/main" id="{7FE4382F-E946-FA77-3BB9-769E83A183F6}"/>
              </a:ext>
            </a:extLst>
          </p:cNvPr>
          <p:cNvGrpSpPr/>
          <p:nvPr/>
        </p:nvGrpSpPr>
        <p:grpSpPr>
          <a:xfrm>
            <a:off x="386092" y="5229658"/>
            <a:ext cx="11419815" cy="696565"/>
            <a:chOff x="309903" y="5882840"/>
            <a:chExt cx="11419815" cy="696565"/>
          </a:xfrm>
        </p:grpSpPr>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9903" y="5891722"/>
              <a:ext cx="1018841" cy="678963"/>
            </a:xfrm>
            <a:prstGeom prst="rect">
              <a:avLst/>
            </a:prstGeom>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98792" y="5882840"/>
              <a:ext cx="1026484" cy="688727"/>
            </a:xfrm>
            <a:prstGeom prst="rect">
              <a:avLst/>
            </a:prstGeom>
            <a:ln>
              <a:solidFill>
                <a:schemeClr val="bg2">
                  <a:lumMod val="90000"/>
                </a:schemeClr>
              </a:solidFill>
            </a:ln>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69923" y="5885068"/>
              <a:ext cx="1018841" cy="679845"/>
            </a:xfrm>
            <a:prstGeom prst="rect">
              <a:avLst/>
            </a:prstGeom>
            <a:extLst>
              <a:ext uri="{909E8E84-426E-40DD-AFC4-6F175D3DCCD1}">
                <a14:hiddenFill xmlns:a14="http://schemas.microsoft.com/office/drawing/2010/main">
                  <a:solidFill>
                    <a:srgbClr val="FFFFFF"/>
                  </a:solidFill>
                </a14:hiddenFill>
              </a:ext>
            </a:extLst>
          </p:spPr>
        </p:pic>
        <p:pic>
          <p:nvPicPr>
            <p:cNvPr id="3" name="Picture 2" descr="A picture containing logo&#10;&#10;Description automatically generated">
              <a:extLst>
                <a:ext uri="{FF2B5EF4-FFF2-40B4-BE49-F238E27FC236}">
                  <a16:creationId xmlns:a16="http://schemas.microsoft.com/office/drawing/2014/main" id="{E63984FA-F90C-4441-97F7-EBA9AE70D5C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519970" y="5886608"/>
              <a:ext cx="1078563" cy="692797"/>
            </a:xfrm>
            <a:prstGeom prst="rect">
              <a:avLst/>
            </a:prstGeom>
          </p:spPr>
        </p:pic>
        <p:pic>
          <p:nvPicPr>
            <p:cNvPr id="1026" name="Picture 2" descr="Aircraft, Font, Wood, Art, Rectangle, Insect, Automotive design, Wing, Emblem, Symbol">
              <a:extLst>
                <a:ext uri="{FF2B5EF4-FFF2-40B4-BE49-F238E27FC236}">
                  <a16:creationId xmlns:a16="http://schemas.microsoft.com/office/drawing/2014/main" id="{BD18D037-B6B2-DBEA-A0FB-772F6C2375BE}"/>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420733" y="5891722"/>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ont, Rectangle, Magenta, Tints and shades, Circle, Logo, Symmetry, Electric blue, Graphics, Arch">
              <a:extLst>
                <a:ext uri="{FF2B5EF4-FFF2-40B4-BE49-F238E27FC236}">
                  <a16:creationId xmlns:a16="http://schemas.microsoft.com/office/drawing/2014/main" id="{8262B6FD-B385-BD52-240C-88E39D69F659}"/>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545328" y="5888110"/>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lag, Rectangle, Slope, Triangle, Font, Aqua, Parallel, Symmetry, Electric blue, Circle">
              <a:extLst>
                <a:ext uri="{FF2B5EF4-FFF2-40B4-BE49-F238E27FC236}">
                  <a16:creationId xmlns:a16="http://schemas.microsoft.com/office/drawing/2014/main" id="{BDEA8879-7282-1CDD-52A6-C2D4E1F920B7}"/>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4776727" y="5883087"/>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ont, Triangle, Rectangle, Logo, Event, Star, Graphics, Design, Symbol, Pattern">
              <a:extLst>
                <a:ext uri="{FF2B5EF4-FFF2-40B4-BE49-F238E27FC236}">
                  <a16:creationId xmlns:a16="http://schemas.microsoft.com/office/drawing/2014/main" id="{E5A87FCF-BAF4-F6B0-0F8D-2F2DD3D382AE}"/>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7023387" y="5886608"/>
              <a:ext cx="912104" cy="68407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ectangle, Orange, Flag, Font, Emblem, Circle, Symbol, Motor vehicle, Logo, Electric blue">
              <a:extLst>
                <a:ext uri="{FF2B5EF4-FFF2-40B4-BE49-F238E27FC236}">
                  <a16:creationId xmlns:a16="http://schemas.microsoft.com/office/drawing/2014/main" id="{75D432EF-19ED-04F1-BF09-93003A413F40}"/>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10697297" y="5888064"/>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lag, Rectangle, Font, Triangle, Art, Sky, Symmetry, Electric blue, Astronomical object, Pattern">
              <a:extLst>
                <a:ext uri="{FF2B5EF4-FFF2-40B4-BE49-F238E27FC236}">
                  <a16:creationId xmlns:a16="http://schemas.microsoft.com/office/drawing/2014/main" id="{7B6F8E9E-89BF-C818-3C69-1F1FE5E12E77}"/>
                </a:ext>
              </a:extLst>
            </p:cNvPr>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8033601" y="5883176"/>
              <a:ext cx="1389466" cy="694733"/>
            </a:xfrm>
            <a:prstGeom prst="rect">
              <a:avLst/>
            </a:prstGeom>
            <a:noFill/>
            <a:extLst>
              <a:ext uri="{909E8E84-426E-40DD-AFC4-6F175D3DCCD1}">
                <a14:hiddenFill xmlns:a14="http://schemas.microsoft.com/office/drawing/2010/main">
                  <a:solidFill>
                    <a:srgbClr val="FFFFFF"/>
                  </a:solidFill>
                </a14:hiddenFill>
              </a:ext>
            </a:extLst>
          </p:spPr>
        </p:pic>
      </p:grpSp>
      <p:sp>
        <p:nvSpPr>
          <p:cNvPr id="11" name="TextBox 10">
            <a:extLst>
              <a:ext uri="{FF2B5EF4-FFF2-40B4-BE49-F238E27FC236}">
                <a16:creationId xmlns:a16="http://schemas.microsoft.com/office/drawing/2014/main" id="{E417C388-C244-2F00-46C5-3937273F90EA}"/>
              </a:ext>
            </a:extLst>
          </p:cNvPr>
          <p:cNvSpPr txBox="1"/>
          <p:nvPr/>
        </p:nvSpPr>
        <p:spPr>
          <a:xfrm>
            <a:off x="0" y="6043674"/>
            <a:ext cx="12191999" cy="323165"/>
          </a:xfrm>
          <a:prstGeom prst="rect">
            <a:avLst/>
          </a:prstGeom>
          <a:noFill/>
        </p:spPr>
        <p:txBody>
          <a:bodyPr wrap="square">
            <a:spAutoFit/>
          </a:bodyPr>
          <a:lstStyle/>
          <a:p>
            <a:pPr algn="ctr"/>
            <a:r>
              <a:rPr lang="en-CA" sz="1500" dirty="0">
                <a:effectLst/>
                <a:latin typeface="Calibri" panose="020F0502020204030204" pitchFamily="34" charset="0"/>
                <a:ea typeface="Calibri" panose="020F0502020204030204" pitchFamily="34" charset="0"/>
              </a:rPr>
              <a:t>BANGLADESH | KENYA | MALAWI | MOZAMBIQUE | NAMIBIA | PAKISTAN | PAPUA NEW GUINEA | SOLOMON ISLANDS | SRI LANKA | UGANDA</a:t>
            </a:r>
          </a:p>
        </p:txBody>
      </p:sp>
    </p:spTree>
    <p:extLst>
      <p:ext uri="{BB962C8B-B14F-4D97-AF65-F5344CB8AC3E}">
        <p14:creationId xmlns:p14="http://schemas.microsoft.com/office/powerpoint/2010/main" val="2931886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1_Projects\1_Programmes\3_Higher Education\CEMBA-CEMPA poster re-design\xtra photos\UCC CEMBA graduation 2.jpg"/>
          <p:cNvPicPr>
            <a:picLocks noChangeAspect="1" noChangeArrowheads="1"/>
          </p:cNvPicPr>
          <p:nvPr/>
        </p:nvPicPr>
        <p:blipFill rotWithShape="1">
          <a:blip r:embed="rId3" cstate="screen">
            <a:alphaModFix/>
            <a:extLst>
              <a:ext uri="{BEBA8EAE-BF5A-486C-A8C5-ECC9F3942E4B}">
                <a14:imgProps xmlns:a14="http://schemas.microsoft.com/office/drawing/2010/main">
                  <a14:imgLayer r:embed="rId4">
                    <a14:imgEffect>
                      <a14:brightnessContrast bright="-15000"/>
                    </a14:imgEffect>
                  </a14:imgLayer>
                </a14:imgProps>
              </a:ext>
              <a:ext uri="{28A0092B-C50C-407E-A947-70E740481C1C}">
                <a14:useLocalDpi xmlns:a14="http://schemas.microsoft.com/office/drawing/2010/main"/>
              </a:ext>
            </a:extLst>
          </a:blip>
          <a:srcRect/>
          <a:stretch/>
        </p:blipFill>
        <p:spPr bwMode="auto">
          <a:xfrm>
            <a:off x="16010" y="0"/>
            <a:ext cx="12167985" cy="544416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B6E578F8-AA9C-2EFA-F887-36DD39D64CDD}"/>
              </a:ext>
            </a:extLst>
          </p:cNvPr>
          <p:cNvSpPr/>
          <p:nvPr/>
        </p:nvSpPr>
        <p:spPr>
          <a:xfrm>
            <a:off x="8005" y="5229560"/>
            <a:ext cx="12192000" cy="1628439"/>
          </a:xfrm>
          <a:prstGeom prst="rect">
            <a:avLst/>
          </a:prstGeom>
          <a:solidFill>
            <a:srgbClr val="349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9" name="Rectangle 8">
            <a:extLst>
              <a:ext uri="{FF2B5EF4-FFF2-40B4-BE49-F238E27FC236}">
                <a16:creationId xmlns:a16="http://schemas.microsoft.com/office/drawing/2014/main" id="{F3DFC159-15EF-4FBD-F5E4-612DDA09A767}"/>
              </a:ext>
            </a:extLst>
          </p:cNvPr>
          <p:cNvSpPr/>
          <p:nvPr/>
        </p:nvSpPr>
        <p:spPr>
          <a:xfrm>
            <a:off x="16011" y="4430270"/>
            <a:ext cx="12183994" cy="886279"/>
          </a:xfrm>
          <a:prstGeom prst="rect">
            <a:avLst/>
          </a:prstGeom>
          <a:solidFill>
            <a:srgbClr val="B3AA7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2" name="Title 1"/>
          <p:cNvSpPr>
            <a:spLocks noGrp="1"/>
          </p:cNvSpPr>
          <p:nvPr>
            <p:ph type="title"/>
          </p:nvPr>
        </p:nvSpPr>
        <p:spPr>
          <a:xfrm>
            <a:off x="545393" y="4390484"/>
            <a:ext cx="11638602" cy="939929"/>
          </a:xfrm>
        </p:spPr>
        <p:txBody>
          <a:bodyPr>
            <a:noAutofit/>
          </a:bodyPr>
          <a:lstStyle/>
          <a:p>
            <a:r>
              <a:rPr lang="en-US" b="1" i="0" dirty="0">
                <a:solidFill>
                  <a:schemeClr val="bg1"/>
                </a:solidFill>
                <a:latin typeface="Open Sans"/>
                <a:ea typeface="Open Sans"/>
                <a:cs typeface="Open Sans"/>
              </a:rPr>
              <a:t>Commonwealth Executive MBA/MPA</a:t>
            </a:r>
          </a:p>
        </p:txBody>
      </p:sp>
      <p:sp>
        <p:nvSpPr>
          <p:cNvPr id="8" name="Content Placeholder 2">
            <a:extLst>
              <a:ext uri="{FF2B5EF4-FFF2-40B4-BE49-F238E27FC236}">
                <a16:creationId xmlns:a16="http://schemas.microsoft.com/office/drawing/2014/main" id="{78600637-B01D-86A9-BCF5-12B17700C910}"/>
              </a:ext>
            </a:extLst>
          </p:cNvPr>
          <p:cNvSpPr>
            <a:spLocks noGrp="1"/>
          </p:cNvSpPr>
          <p:nvPr>
            <p:ph idx="1"/>
          </p:nvPr>
        </p:nvSpPr>
        <p:spPr>
          <a:xfrm>
            <a:off x="1625951" y="5360462"/>
            <a:ext cx="3856920" cy="740141"/>
          </a:xfrm>
        </p:spPr>
        <p:txBody>
          <a:bodyPr vert="horz" lIns="68580" tIns="34290" rIns="68580" bIns="34290" rtlCol="0" anchor="t">
            <a:noAutofit/>
          </a:bodyPr>
          <a:lstStyle/>
          <a:p>
            <a:pPr marL="0" indent="0">
              <a:buNone/>
            </a:pPr>
            <a:r>
              <a:rPr lang="en-US" sz="3000" dirty="0">
                <a:solidFill>
                  <a:schemeClr val="bg1"/>
                </a:solidFill>
              </a:rPr>
              <a:t>Graduates saw on increase of</a:t>
            </a:r>
            <a:r>
              <a:rPr lang="en-US" sz="3000" dirty="0">
                <a:solidFill>
                  <a:schemeClr val="bg1">
                    <a:lumMod val="95000"/>
                  </a:schemeClr>
                </a:solidFill>
              </a:rPr>
              <a:t> </a:t>
            </a:r>
            <a:r>
              <a:rPr lang="en-US" sz="3500" b="1" dirty="0">
                <a:solidFill>
                  <a:schemeClr val="bg1">
                    <a:lumMod val="95000"/>
                  </a:schemeClr>
                </a:solidFill>
              </a:rPr>
              <a:t>38%</a:t>
            </a:r>
            <a:r>
              <a:rPr lang="en-US" sz="3000" dirty="0">
                <a:solidFill>
                  <a:schemeClr val="bg1">
                    <a:lumMod val="95000"/>
                  </a:schemeClr>
                </a:solidFill>
              </a:rPr>
              <a:t> </a:t>
            </a:r>
            <a:r>
              <a:rPr lang="en-US" sz="3000" dirty="0">
                <a:solidFill>
                  <a:schemeClr val="bg1"/>
                </a:solidFill>
              </a:rPr>
              <a:t>in monthly income</a:t>
            </a:r>
            <a:endParaRPr lang="en-US" sz="3000" dirty="0">
              <a:solidFill>
                <a:schemeClr val="bg1"/>
              </a:solidFill>
              <a:cs typeface="Calibri"/>
            </a:endParaRPr>
          </a:p>
        </p:txBody>
      </p:sp>
      <p:pic>
        <p:nvPicPr>
          <p:cNvPr id="11" name="Graphic 10" descr="Coins">
            <a:extLst>
              <a:ext uri="{FF2B5EF4-FFF2-40B4-BE49-F238E27FC236}">
                <a16:creationId xmlns:a16="http://schemas.microsoft.com/office/drawing/2014/main" id="{AA70436A-C1BA-614C-7BC5-036A9ABD831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45392" y="5296935"/>
            <a:ext cx="1081350" cy="1054350"/>
          </a:xfrm>
          <a:prstGeom prst="rect">
            <a:avLst/>
          </a:prstGeom>
        </p:spPr>
      </p:pic>
      <p:sp>
        <p:nvSpPr>
          <p:cNvPr id="13" name="TextBox 12">
            <a:extLst>
              <a:ext uri="{FF2B5EF4-FFF2-40B4-BE49-F238E27FC236}">
                <a16:creationId xmlns:a16="http://schemas.microsoft.com/office/drawing/2014/main" id="{1125DEB4-D8D4-E97E-091A-4FE2B5BEED0F}"/>
              </a:ext>
            </a:extLst>
          </p:cNvPr>
          <p:cNvSpPr txBox="1"/>
          <p:nvPr/>
        </p:nvSpPr>
        <p:spPr>
          <a:xfrm>
            <a:off x="6304365" y="5454256"/>
            <a:ext cx="5608824" cy="1302344"/>
          </a:xfrm>
          <a:prstGeom prst="rect">
            <a:avLst/>
          </a:prstGeom>
          <a:noFill/>
        </p:spPr>
        <p:txBody>
          <a:bodyPr wrap="square" lIns="68580" tIns="34290" rIns="68580" bIns="34290" rtlCol="0" anchor="t">
            <a:spAutoFit/>
          </a:bodyPr>
          <a:lstStyle/>
          <a:p>
            <a:r>
              <a:rPr lang="en-US" sz="3000" dirty="0">
                <a:solidFill>
                  <a:schemeClr val="bg1"/>
                </a:solidFill>
                <a:latin typeface="Calibri"/>
                <a:cs typeface="Calibri"/>
              </a:rPr>
              <a:t>For every </a:t>
            </a:r>
            <a:r>
              <a:rPr lang="en-US" sz="3500" b="1" dirty="0">
                <a:solidFill>
                  <a:schemeClr val="bg1"/>
                </a:solidFill>
                <a:latin typeface="Calibri"/>
                <a:cs typeface="Calibri"/>
              </a:rPr>
              <a:t>$1</a:t>
            </a:r>
            <a:r>
              <a:rPr lang="en-US" sz="3000" b="1" dirty="0">
                <a:solidFill>
                  <a:schemeClr val="bg1"/>
                </a:solidFill>
                <a:latin typeface="Calibri"/>
                <a:cs typeface="Calibri"/>
              </a:rPr>
              <a:t> </a:t>
            </a:r>
            <a:r>
              <a:rPr lang="en-US" sz="3000" dirty="0">
                <a:solidFill>
                  <a:schemeClr val="bg1"/>
                </a:solidFill>
                <a:latin typeface="Calibri"/>
                <a:cs typeface="Calibri"/>
              </a:rPr>
              <a:t>invested, learners received</a:t>
            </a:r>
            <a:r>
              <a:rPr lang="en-US" sz="3000" dirty="0">
                <a:solidFill>
                  <a:srgbClr val="FF0000"/>
                </a:solidFill>
                <a:latin typeface="Calibri"/>
                <a:cs typeface="Calibri"/>
              </a:rPr>
              <a:t> </a:t>
            </a:r>
            <a:r>
              <a:rPr lang="en-US" sz="3500" b="1" dirty="0">
                <a:solidFill>
                  <a:schemeClr val="bg1"/>
                </a:solidFill>
                <a:latin typeface="Calibri"/>
                <a:cs typeface="Calibri"/>
              </a:rPr>
              <a:t>$3.40 </a:t>
            </a:r>
            <a:r>
              <a:rPr lang="en-US" sz="3000" dirty="0">
                <a:solidFill>
                  <a:schemeClr val="bg1"/>
                </a:solidFill>
                <a:latin typeface="+mj-lt"/>
              </a:rPr>
              <a:t>in direct returns</a:t>
            </a:r>
            <a:endParaRPr lang="en-US" sz="3000">
              <a:solidFill>
                <a:schemeClr val="bg1"/>
              </a:solidFill>
              <a:latin typeface="+mj-lt"/>
              <a:cs typeface="Calibri Light"/>
            </a:endParaRPr>
          </a:p>
          <a:p>
            <a:endParaRPr lang="en-US" sz="1013" dirty="0">
              <a:latin typeface="+mj-lt"/>
            </a:endParaRPr>
          </a:p>
        </p:txBody>
      </p:sp>
      <p:sp>
        <p:nvSpPr>
          <p:cNvPr id="15" name="Oval 14">
            <a:extLst>
              <a:ext uri="{FF2B5EF4-FFF2-40B4-BE49-F238E27FC236}">
                <a16:creationId xmlns:a16="http://schemas.microsoft.com/office/drawing/2014/main" id="{78031C32-298E-BA47-0C39-69DA477E659C}"/>
              </a:ext>
            </a:extLst>
          </p:cNvPr>
          <p:cNvSpPr/>
          <p:nvPr/>
        </p:nvSpPr>
        <p:spPr>
          <a:xfrm>
            <a:off x="5236104" y="5535079"/>
            <a:ext cx="979613" cy="100814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ln>
                <a:solidFill>
                  <a:srgbClr val="E05829"/>
                </a:solidFill>
              </a:ln>
              <a:solidFill>
                <a:srgbClr val="000000"/>
              </a:solidFill>
            </a:endParaRPr>
          </a:p>
        </p:txBody>
      </p:sp>
      <p:sp>
        <p:nvSpPr>
          <p:cNvPr id="17" name="TextBox 16">
            <a:extLst>
              <a:ext uri="{FF2B5EF4-FFF2-40B4-BE49-F238E27FC236}">
                <a16:creationId xmlns:a16="http://schemas.microsoft.com/office/drawing/2014/main" id="{9467C735-D8B4-D681-13C1-803FCFC4F64C}"/>
              </a:ext>
            </a:extLst>
          </p:cNvPr>
          <p:cNvSpPr txBox="1"/>
          <p:nvPr/>
        </p:nvSpPr>
        <p:spPr>
          <a:xfrm>
            <a:off x="5223764" y="5817642"/>
            <a:ext cx="971703" cy="588623"/>
          </a:xfrm>
          <a:prstGeom prst="rect">
            <a:avLst/>
          </a:prstGeom>
          <a:noFill/>
        </p:spPr>
        <p:txBody>
          <a:bodyPr wrap="square" lIns="68580" tIns="34290" rIns="68580" bIns="34290" rtlCol="0" anchor="t">
            <a:spAutoFit/>
          </a:bodyPr>
          <a:lstStyle/>
          <a:p>
            <a:pPr algn="ctr"/>
            <a:r>
              <a:rPr lang="en-US" sz="3350" b="1" dirty="0">
                <a:solidFill>
                  <a:schemeClr val="bg1">
                    <a:lumMod val="95000"/>
                  </a:schemeClr>
                </a:solidFill>
                <a:latin typeface="Aharoni"/>
                <a:cs typeface="Aharoni"/>
              </a:rPr>
              <a:t>1:3.4</a:t>
            </a:r>
          </a:p>
        </p:txBody>
      </p:sp>
      <p:pic>
        <p:nvPicPr>
          <p:cNvPr id="18" name="Graphic 17" descr="Upward trend">
            <a:extLst>
              <a:ext uri="{FF2B5EF4-FFF2-40B4-BE49-F238E27FC236}">
                <a16:creationId xmlns:a16="http://schemas.microsoft.com/office/drawing/2014/main" id="{2B1BE231-4496-CE33-C5A8-3D700CE1C86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557034" y="5602222"/>
            <a:ext cx="415350" cy="415350"/>
          </a:xfrm>
          <a:prstGeom prst="rect">
            <a:avLst/>
          </a:prstGeom>
        </p:spPr>
      </p:pic>
      <p:pic>
        <p:nvPicPr>
          <p:cNvPr id="3" name="Picture 2">
            <a:extLst>
              <a:ext uri="{FF2B5EF4-FFF2-40B4-BE49-F238E27FC236}">
                <a16:creationId xmlns:a16="http://schemas.microsoft.com/office/drawing/2014/main" id="{112C7D95-26BE-3FF0-2708-4F047A955522}"/>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11500983" y="5948427"/>
            <a:ext cx="462756" cy="598565"/>
          </a:xfrm>
          <a:prstGeom prst="rect">
            <a:avLst/>
          </a:prstGeom>
        </p:spPr>
      </p:pic>
    </p:spTree>
    <p:extLst>
      <p:ext uri="{BB962C8B-B14F-4D97-AF65-F5344CB8AC3E}">
        <p14:creationId xmlns:p14="http://schemas.microsoft.com/office/powerpoint/2010/main" val="2616562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D0996AF-866D-48D5-9849-6DA7F6B82DE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1505527"/>
            <a:ext cx="12192000" cy="535247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3EC02E4F-9B33-4AF1-B6DD-8E11FDE8F233}"/>
              </a:ext>
            </a:extLst>
          </p:cNvPr>
          <p:cNvSpPr/>
          <p:nvPr/>
        </p:nvSpPr>
        <p:spPr>
          <a:xfrm>
            <a:off x="0" y="-4867"/>
            <a:ext cx="12192000" cy="1701533"/>
          </a:xfrm>
          <a:prstGeom prst="rect">
            <a:avLst/>
          </a:prstGeom>
          <a:solidFill>
            <a:srgbClr val="D6A7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4" name="Rectangle 13">
            <a:extLst>
              <a:ext uri="{FF2B5EF4-FFF2-40B4-BE49-F238E27FC236}">
                <a16:creationId xmlns:a16="http://schemas.microsoft.com/office/drawing/2014/main" id="{31882713-CC97-48EE-B09E-BBC34703B010}"/>
              </a:ext>
            </a:extLst>
          </p:cNvPr>
          <p:cNvSpPr/>
          <p:nvPr/>
        </p:nvSpPr>
        <p:spPr>
          <a:xfrm>
            <a:off x="-86628" y="293009"/>
            <a:ext cx="12278627" cy="1510392"/>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5" name="Rectangle 14"/>
          <p:cNvSpPr/>
          <p:nvPr/>
        </p:nvSpPr>
        <p:spPr>
          <a:xfrm>
            <a:off x="1064338" y="336511"/>
            <a:ext cx="10765109" cy="1138773"/>
          </a:xfrm>
          <a:prstGeom prst="rect">
            <a:avLst/>
          </a:prstGeom>
        </p:spPr>
        <p:txBody>
          <a:bodyPr wrap="square" lIns="91440" tIns="45720" rIns="91440" bIns="45720" anchor="t">
            <a:spAutoFit/>
          </a:bodyPr>
          <a:lstStyle/>
          <a:p>
            <a:r>
              <a:rPr lang="en-US" sz="4000" b="1" dirty="0">
                <a:latin typeface="Open Sans"/>
                <a:ea typeface="Open Sans"/>
                <a:cs typeface="Open Sans"/>
              </a:rPr>
              <a:t>Lifelong Learning for Farmers </a:t>
            </a:r>
            <a:r>
              <a:rPr lang="en-US" sz="2000" b="1" dirty="0">
                <a:latin typeface="Open Sans"/>
                <a:ea typeface="Open Sans"/>
                <a:cs typeface="Open Sans"/>
              </a:rPr>
              <a:t>(Kenya, Tanzania, Uganda)</a:t>
            </a:r>
            <a:br>
              <a:rPr lang="en-US" sz="2000" b="1" dirty="0">
                <a:latin typeface="Open Sans" panose="020B0606030504020204" pitchFamily="34" charset="0"/>
                <a:ea typeface="Open Sans" panose="020B0606030504020204" pitchFamily="34" charset="0"/>
                <a:cs typeface="Open Sans" panose="020B0606030504020204" pitchFamily="34" charset="0"/>
              </a:rPr>
            </a:br>
            <a:r>
              <a:rPr lang="en-US" sz="2800" dirty="0">
                <a:latin typeface="Open Sans"/>
                <a:ea typeface="Open Sans"/>
                <a:cs typeface="Open Sans"/>
              </a:rPr>
              <a:t>1% increase in empowerment 2.3% increase in profit</a:t>
            </a:r>
          </a:p>
        </p:txBody>
      </p:sp>
      <p:sp>
        <p:nvSpPr>
          <p:cNvPr id="2" name="Rectangle 1">
            <a:extLst>
              <a:ext uri="{FF2B5EF4-FFF2-40B4-BE49-F238E27FC236}">
                <a16:creationId xmlns:a16="http://schemas.microsoft.com/office/drawing/2014/main" id="{B004ADF4-2E10-B06D-AED8-3F99829542D8}"/>
              </a:ext>
            </a:extLst>
          </p:cNvPr>
          <p:cNvSpPr/>
          <p:nvPr/>
        </p:nvSpPr>
        <p:spPr>
          <a:xfrm>
            <a:off x="0" y="1505526"/>
            <a:ext cx="2128679" cy="5352474"/>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10" name="Picture 2" descr="Kenya flag">
            <a:extLst>
              <a:ext uri="{FF2B5EF4-FFF2-40B4-BE49-F238E27FC236}">
                <a16:creationId xmlns:a16="http://schemas.microsoft.com/office/drawing/2014/main" id="{89FE45DA-536F-466D-B899-F065098D741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7367" y="1696667"/>
            <a:ext cx="1621312" cy="108185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ackground pattern&#10;&#10;Description automatically generated">
            <a:extLst>
              <a:ext uri="{FF2B5EF4-FFF2-40B4-BE49-F238E27FC236}">
                <a16:creationId xmlns:a16="http://schemas.microsoft.com/office/drawing/2014/main" id="{A9B8AC04-239C-46F0-B171-DD000EAFD2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7630" y="2903143"/>
            <a:ext cx="1621312" cy="1080453"/>
          </a:xfrm>
          <a:prstGeom prst="rect">
            <a:avLst/>
          </a:prstGeom>
        </p:spPr>
      </p:pic>
      <p:pic>
        <p:nvPicPr>
          <p:cNvPr id="5" name="Picture 4" descr="A picture containing graphical user interface&#10;&#10;Description automatically generated">
            <a:extLst>
              <a:ext uri="{FF2B5EF4-FFF2-40B4-BE49-F238E27FC236}">
                <a16:creationId xmlns:a16="http://schemas.microsoft.com/office/drawing/2014/main" id="{C2D4EFFE-2C32-4911-960B-CAEE726D647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8262" y="4165138"/>
            <a:ext cx="1620680" cy="1080453"/>
          </a:xfrm>
          <a:prstGeom prst="rect">
            <a:avLst/>
          </a:prstGeom>
        </p:spPr>
      </p:pic>
    </p:spTree>
    <p:extLst>
      <p:ext uri="{BB962C8B-B14F-4D97-AF65-F5344CB8AC3E}">
        <p14:creationId xmlns:p14="http://schemas.microsoft.com/office/powerpoint/2010/main" val="2082009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6EA771-4F3E-3C66-A617-84DB156B4CD7}"/>
              </a:ext>
            </a:extLst>
          </p:cNvPr>
          <p:cNvSpPr/>
          <p:nvPr/>
        </p:nvSpPr>
        <p:spPr>
          <a:xfrm>
            <a:off x="-9527" y="0"/>
            <a:ext cx="12201527" cy="6857998"/>
          </a:xfrm>
          <a:prstGeom prst="rect">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00110732-D2BA-4808-A232-E37A534B5C74}"/>
              </a:ext>
            </a:extLst>
          </p:cNvPr>
          <p:cNvSpPr/>
          <p:nvPr/>
        </p:nvSpPr>
        <p:spPr>
          <a:xfrm>
            <a:off x="-9527" y="2699701"/>
            <a:ext cx="12201525" cy="2062799"/>
          </a:xfrm>
          <a:prstGeom prst="rect">
            <a:avLst/>
          </a:prstGeom>
          <a:solidFill>
            <a:srgbClr val="D4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D4D1D1">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 name="Picture 2" descr="Shape&#10;&#10;Description automatically generated with medium confidence">
            <a:extLst>
              <a:ext uri="{FF2B5EF4-FFF2-40B4-BE49-F238E27FC236}">
                <a16:creationId xmlns:a16="http://schemas.microsoft.com/office/drawing/2014/main" id="{5D95650B-7B66-71B0-78B4-52C406A694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488806" cy="6878001"/>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3454400" y="2152169"/>
            <a:ext cx="8483599" cy="2330931"/>
          </a:xfrm>
        </p:spPr>
        <p:txBody>
          <a:bodyPr>
            <a:normAutofit/>
          </a:bodyPr>
          <a:lstStyle/>
          <a:p>
            <a:pPr algn="l"/>
            <a:r>
              <a:rPr lang="en-US" sz="8800" b="1" dirty="0">
                <a:latin typeface="Open Sans"/>
                <a:ea typeface="Open Sans"/>
                <a:cs typeface="Open Sans"/>
              </a:rPr>
              <a:t>Sustainability</a:t>
            </a:r>
            <a:endParaRPr lang="en-US" sz="6600" dirty="0"/>
          </a:p>
        </p:txBody>
      </p:sp>
    </p:spTree>
    <p:extLst>
      <p:ext uri="{BB962C8B-B14F-4D97-AF65-F5344CB8AC3E}">
        <p14:creationId xmlns:p14="http://schemas.microsoft.com/office/powerpoint/2010/main" val="3853925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text, tree, dark&#10;&#10;Description automatically generated">
            <a:extLst>
              <a:ext uri="{FF2B5EF4-FFF2-40B4-BE49-F238E27FC236}">
                <a16:creationId xmlns:a16="http://schemas.microsoft.com/office/drawing/2014/main" id="{E203EB01-EDF0-423A-A24A-3CFC3CFFFAB0}"/>
              </a:ext>
            </a:extLst>
          </p:cNvPr>
          <p:cNvPicPr>
            <a:picLocks noChangeAspect="1"/>
          </p:cNvPicPr>
          <p:nvPr/>
        </p:nvPicPr>
        <p:blipFill>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tretch>
            <a:fillRect/>
          </a:stretch>
        </p:blipFill>
        <p:spPr>
          <a:xfrm>
            <a:off x="-741142" y="276729"/>
            <a:ext cx="12933142" cy="5999826"/>
          </a:xfrm>
          <a:prstGeom prst="rect">
            <a:avLst/>
          </a:prstGeom>
        </p:spPr>
      </p:pic>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8282" y="6276555"/>
            <a:ext cx="2359820" cy="589955"/>
          </a:xfrm>
          <a:prstGeom prst="rect">
            <a:avLst/>
          </a:prstGeom>
        </p:spPr>
      </p:pic>
      <p:sp>
        <p:nvSpPr>
          <p:cNvPr id="380" name="Rectangle 379">
            <a:extLst>
              <a:ext uri="{FF2B5EF4-FFF2-40B4-BE49-F238E27FC236}">
                <a16:creationId xmlns:a16="http://schemas.microsoft.com/office/drawing/2014/main" id="{29AA3520-C13C-415B-9A5D-772F4A9913F7}"/>
              </a:ext>
            </a:extLst>
          </p:cNvPr>
          <p:cNvSpPr/>
          <p:nvPr/>
        </p:nvSpPr>
        <p:spPr>
          <a:xfrm>
            <a:off x="0" y="3067215"/>
            <a:ext cx="4400550" cy="1341274"/>
          </a:xfrm>
          <a:prstGeom prst="rect">
            <a:avLst/>
          </a:prstGeom>
          <a:solidFill>
            <a:srgbClr val="D8D3BF">
              <a:alpha val="7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5" name="TextBox 384">
            <a:extLst>
              <a:ext uri="{FF2B5EF4-FFF2-40B4-BE49-F238E27FC236}">
                <a16:creationId xmlns:a16="http://schemas.microsoft.com/office/drawing/2014/main" id="{F5991B36-9223-3146-8A7C-9D5C3AAB7CA6}"/>
              </a:ext>
            </a:extLst>
          </p:cNvPr>
          <p:cNvSpPr txBox="1"/>
          <p:nvPr/>
        </p:nvSpPr>
        <p:spPr>
          <a:xfrm>
            <a:off x="533400" y="3183557"/>
            <a:ext cx="3562349" cy="1046440"/>
          </a:xfrm>
          <a:prstGeom prst="rect">
            <a:avLst/>
          </a:prstGeom>
          <a:noFill/>
          <a:ln>
            <a:noFill/>
          </a:ln>
        </p:spPr>
        <p:txBody>
          <a:bodyPr wrap="square" lIns="0" tIns="0" rIns="0" bIns="0" rtlCol="0" anchor="ctr" anchorCtr="0">
            <a:spAutoFit/>
          </a:bodyPr>
          <a:lstStyle/>
          <a:p>
            <a:r>
              <a:rPr lang="en-US" sz="40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33</a:t>
            </a:r>
            <a:r>
              <a:rPr lang="en-US" sz="2800" b="1" dirty="0">
                <a:solidFill>
                  <a:srgbClr val="B3AA7E"/>
                </a:solidFill>
                <a:latin typeface="Open Sans" panose="020B0606030504020204" pitchFamily="34" charset="0"/>
                <a:ea typeface="Open Sans" panose="020B0606030504020204" pitchFamily="34" charset="0"/>
                <a:cs typeface="Open Sans" panose="020B0606030504020204" pitchFamily="34" charset="0"/>
              </a:rPr>
              <a:t> </a:t>
            </a:r>
            <a:r>
              <a:rPr lang="en-US" sz="28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Commonwealth Open Universities</a:t>
            </a:r>
          </a:p>
        </p:txBody>
      </p:sp>
      <p:sp>
        <p:nvSpPr>
          <p:cNvPr id="393" name="TextBox 392">
            <a:extLst>
              <a:ext uri="{FF2B5EF4-FFF2-40B4-BE49-F238E27FC236}">
                <a16:creationId xmlns:a16="http://schemas.microsoft.com/office/drawing/2014/main" id="{AAFD4424-EA42-45F0-BA1A-FC20ACA3EA2C}"/>
              </a:ext>
            </a:extLst>
          </p:cNvPr>
          <p:cNvSpPr txBox="1"/>
          <p:nvPr/>
        </p:nvSpPr>
        <p:spPr>
          <a:xfrm>
            <a:off x="323850" y="4457361"/>
            <a:ext cx="972458" cy="369332"/>
          </a:xfrm>
          <a:prstGeom prst="rect">
            <a:avLst/>
          </a:prstGeom>
          <a:noFill/>
        </p:spPr>
        <p:txBody>
          <a:bodyPr wrap="square">
            <a:spAutoFit/>
          </a:bodyPr>
          <a:lstStyle/>
          <a:p>
            <a:pPr algn="r"/>
            <a:r>
              <a:rPr lang="en-US" sz="18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(2021)</a:t>
            </a:r>
            <a:endParaRPr lang="en-US" dirty="0"/>
          </a:p>
        </p:txBody>
      </p:sp>
      <p:sp>
        <p:nvSpPr>
          <p:cNvPr id="394" name="TextBox 393">
            <a:extLst>
              <a:ext uri="{FF2B5EF4-FFF2-40B4-BE49-F238E27FC236}">
                <a16:creationId xmlns:a16="http://schemas.microsoft.com/office/drawing/2014/main" id="{33E9ADFE-881C-4485-ADA4-69C1169D4A2C}"/>
              </a:ext>
            </a:extLst>
          </p:cNvPr>
          <p:cNvSpPr txBox="1"/>
          <p:nvPr/>
        </p:nvSpPr>
        <p:spPr>
          <a:xfrm>
            <a:off x="9604270" y="5990182"/>
            <a:ext cx="2228047" cy="338554"/>
          </a:xfrm>
          <a:prstGeom prst="rect">
            <a:avLst/>
          </a:prstGeom>
          <a:noFill/>
        </p:spPr>
        <p:txBody>
          <a:bodyPr wrap="square">
            <a:spAutoFit/>
          </a:bodyPr>
          <a:lstStyle/>
          <a:p>
            <a:r>
              <a:rPr lang="en-US" sz="800" b="1" dirty="0">
                <a:solidFill>
                  <a:srgbClr val="A3A64B"/>
                </a:solidFill>
                <a:latin typeface="Open Sans" panose="020B0606030504020204" pitchFamily="34" charset="0"/>
                <a:ea typeface="Open Sans" panose="020B0606030504020204" pitchFamily="34" charset="0"/>
                <a:cs typeface="Open Sans" panose="020B0606030504020204" pitchFamily="34" charset="0"/>
              </a:rPr>
              <a:t>NEW ZEALAND</a:t>
            </a:r>
          </a:p>
          <a:p>
            <a:r>
              <a:rPr lang="en-US" sz="800" dirty="0">
                <a:solidFill>
                  <a:srgbClr val="A3A64B"/>
                </a:solidFill>
                <a:latin typeface="Open Sans" panose="020B0606030504020204" pitchFamily="34" charset="0"/>
                <a:ea typeface="Open Sans" panose="020B0606030504020204" pitchFamily="34" charset="0"/>
                <a:cs typeface="Open Sans" panose="020B0606030504020204" pitchFamily="34" charset="0"/>
              </a:rPr>
              <a:t>Open Polytechnic of New Zealand</a:t>
            </a:r>
          </a:p>
        </p:txBody>
      </p:sp>
      <p:sp>
        <p:nvSpPr>
          <p:cNvPr id="397" name="Rectangle 396">
            <a:extLst>
              <a:ext uri="{FF2B5EF4-FFF2-40B4-BE49-F238E27FC236}">
                <a16:creationId xmlns:a16="http://schemas.microsoft.com/office/drawing/2014/main" id="{C22378F1-A4E8-4AC1-9570-B67C1F99612B}"/>
              </a:ext>
            </a:extLst>
          </p:cNvPr>
          <p:cNvSpPr/>
          <p:nvPr/>
        </p:nvSpPr>
        <p:spPr>
          <a:xfrm>
            <a:off x="9182100" y="0"/>
            <a:ext cx="3009898" cy="379867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TextBox 383">
            <a:extLst>
              <a:ext uri="{FF2B5EF4-FFF2-40B4-BE49-F238E27FC236}">
                <a16:creationId xmlns:a16="http://schemas.microsoft.com/office/drawing/2014/main" id="{6261B0B6-E9BD-4799-B543-730B23218666}"/>
              </a:ext>
            </a:extLst>
          </p:cNvPr>
          <p:cNvSpPr txBox="1"/>
          <p:nvPr/>
        </p:nvSpPr>
        <p:spPr>
          <a:xfrm>
            <a:off x="9302300" y="166621"/>
            <a:ext cx="2831986" cy="3539430"/>
          </a:xfrm>
          <a:prstGeom prst="rect">
            <a:avLst/>
          </a:prstGeom>
          <a:noFill/>
        </p:spPr>
        <p:txBody>
          <a:bodyPr wrap="square">
            <a:spAutoFit/>
          </a:bodyPr>
          <a:lstStyle/>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BANGLADESH</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Bangladesh Open University</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INDIA</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Dr. Babasaheb Ambedkar Open University</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Dr. B.R. Ambedkar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Indira Gandhi National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Jagat Guru Nanak Dev Punjab State Open University</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Karnataka State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Krishna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Kanta</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Handiqui</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State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Madhya Pradesh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Bhoj</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Nalanda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Netaji Subhas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Odisha State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Pandit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Sundarlal</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Sharma (Open) University </a:t>
            </a:r>
          </a:p>
          <a:p>
            <a:pPr lvl="1" indent="-342900"/>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Sreenarayanaguru</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Open University</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Tamil Nadu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Uttarakhand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Uttar Pradesh </a:t>
            </a:r>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Rajarshi</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Tandon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Vardhman Mahaveer Open University </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Venkateshwara Open University (Private)</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Yashwantrao Chavan Maharashtra Open University</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MALAYSIA</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Open University Malaysia </a:t>
            </a:r>
          </a:p>
          <a:p>
            <a:pPr lvl="1" indent="-342900"/>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Wawasan</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Open University </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PAKISTAN</a:t>
            </a:r>
          </a:p>
          <a:p>
            <a:pPr lvl="1" indent="-342900"/>
            <a:r>
              <a:rPr lang="en-US" sz="800" dirty="0" err="1">
                <a:solidFill>
                  <a:srgbClr val="CC628A"/>
                </a:solidFill>
                <a:latin typeface="Open Sans" panose="020B0606030504020204" pitchFamily="34" charset="0"/>
                <a:ea typeface="Open Sans" panose="020B0606030504020204" pitchFamily="34" charset="0"/>
                <a:cs typeface="Open Sans" panose="020B0606030504020204" pitchFamily="34" charset="0"/>
              </a:rPr>
              <a:t>Allama</a:t>
            </a:r>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 Iqbal Open University </a:t>
            </a:r>
          </a:p>
          <a:p>
            <a:r>
              <a:rPr lang="en-US" sz="800" b="1" dirty="0">
                <a:solidFill>
                  <a:srgbClr val="CC628A"/>
                </a:solidFill>
                <a:latin typeface="Open Sans" panose="020B0606030504020204" pitchFamily="34" charset="0"/>
                <a:ea typeface="Open Sans" panose="020B0606030504020204" pitchFamily="34" charset="0"/>
                <a:cs typeface="Open Sans" panose="020B0606030504020204" pitchFamily="34" charset="0"/>
              </a:rPr>
              <a:t>SRI LANKA</a:t>
            </a:r>
          </a:p>
          <a:p>
            <a:pPr lvl="1" indent="-342900"/>
            <a:r>
              <a:rPr lang="en-US" sz="800" dirty="0">
                <a:solidFill>
                  <a:srgbClr val="CC628A"/>
                </a:solidFill>
                <a:latin typeface="Open Sans" panose="020B0606030504020204" pitchFamily="34" charset="0"/>
                <a:ea typeface="Open Sans" panose="020B0606030504020204" pitchFamily="34" charset="0"/>
                <a:cs typeface="Open Sans" panose="020B0606030504020204" pitchFamily="34" charset="0"/>
              </a:rPr>
              <a:t>Open University of Sri Lanka</a:t>
            </a:r>
          </a:p>
        </p:txBody>
      </p:sp>
      <p:sp>
        <p:nvSpPr>
          <p:cNvPr id="395" name="TextBox 394">
            <a:extLst>
              <a:ext uri="{FF2B5EF4-FFF2-40B4-BE49-F238E27FC236}">
                <a16:creationId xmlns:a16="http://schemas.microsoft.com/office/drawing/2014/main" id="{D723BF06-36ED-46F3-822B-4DE43A0B54D6}"/>
              </a:ext>
            </a:extLst>
          </p:cNvPr>
          <p:cNvSpPr txBox="1"/>
          <p:nvPr/>
        </p:nvSpPr>
        <p:spPr>
          <a:xfrm>
            <a:off x="3727268" y="4846082"/>
            <a:ext cx="2045978" cy="1569660"/>
          </a:xfrm>
          <a:prstGeom prst="rect">
            <a:avLst/>
          </a:prstGeom>
          <a:noFill/>
        </p:spPr>
        <p:txBody>
          <a:bodyPr wrap="square">
            <a:spAutoFit/>
          </a:bodyPr>
          <a:lstStyle/>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BOTSWANA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Botswana Open University</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MAURITIUS</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Open University Mauritius</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NIGERIA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National Open University of Nigeria</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SOUTH AFRICA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University of South Africa</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TANZANIA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Open University of Tanzania</a:t>
            </a:r>
          </a:p>
          <a:p>
            <a:r>
              <a:rPr lang="en-US" sz="800" b="1" dirty="0">
                <a:solidFill>
                  <a:srgbClr val="C16847"/>
                </a:solidFill>
                <a:latin typeface="Open Sans" panose="020B0606030504020204" pitchFamily="34" charset="0"/>
                <a:ea typeface="Open Sans" panose="020B0606030504020204" pitchFamily="34" charset="0"/>
                <a:cs typeface="Open Sans" panose="020B0606030504020204" pitchFamily="34" charset="0"/>
              </a:rPr>
              <a:t>ZAMBIA</a:t>
            </a:r>
          </a:p>
          <a:p>
            <a:r>
              <a:rPr lang="en-US" sz="800" dirty="0">
                <a:solidFill>
                  <a:srgbClr val="C16847"/>
                </a:solidFill>
                <a:latin typeface="Open Sans" panose="020B0606030504020204" pitchFamily="34" charset="0"/>
                <a:ea typeface="Open Sans" panose="020B0606030504020204" pitchFamily="34" charset="0"/>
                <a:cs typeface="Open Sans" panose="020B0606030504020204" pitchFamily="34" charset="0"/>
              </a:rPr>
              <a:t>Zambian Open University</a:t>
            </a:r>
          </a:p>
        </p:txBody>
      </p:sp>
      <p:sp>
        <p:nvSpPr>
          <p:cNvPr id="399" name="Rectangle 398">
            <a:extLst>
              <a:ext uri="{FF2B5EF4-FFF2-40B4-BE49-F238E27FC236}">
                <a16:creationId xmlns:a16="http://schemas.microsoft.com/office/drawing/2014/main" id="{F666165A-413A-4127-AACC-E9EF05F9239B}"/>
              </a:ext>
            </a:extLst>
          </p:cNvPr>
          <p:cNvSpPr/>
          <p:nvPr/>
        </p:nvSpPr>
        <p:spPr>
          <a:xfrm>
            <a:off x="0" y="1434928"/>
            <a:ext cx="2034853" cy="231947"/>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TextBox 395">
            <a:extLst>
              <a:ext uri="{FF2B5EF4-FFF2-40B4-BE49-F238E27FC236}">
                <a16:creationId xmlns:a16="http://schemas.microsoft.com/office/drawing/2014/main" id="{8F48A2E2-5634-4D03-99A4-78AD2F521567}"/>
              </a:ext>
            </a:extLst>
          </p:cNvPr>
          <p:cNvSpPr txBox="1"/>
          <p:nvPr/>
        </p:nvSpPr>
        <p:spPr>
          <a:xfrm>
            <a:off x="405574" y="1292078"/>
            <a:ext cx="1470852" cy="474135"/>
          </a:xfrm>
          <a:prstGeom prst="rect">
            <a:avLst/>
          </a:prstGeom>
          <a:noFill/>
        </p:spPr>
        <p:txBody>
          <a:bodyPr wrap="square">
            <a:spAutoFit/>
          </a:bodyPr>
          <a:lstStyle/>
          <a:p>
            <a:r>
              <a:rPr lang="en-US" sz="800" b="1" dirty="0">
                <a:solidFill>
                  <a:srgbClr val="5A7CA8"/>
                </a:solidFill>
                <a:latin typeface="Open Sans" panose="020B0606030504020204" pitchFamily="34" charset="0"/>
                <a:ea typeface="Open Sans" panose="020B0606030504020204" pitchFamily="34" charset="0"/>
                <a:cs typeface="Open Sans" panose="020B0606030504020204" pitchFamily="34" charset="0"/>
              </a:rPr>
              <a:t>CANADA</a:t>
            </a:r>
          </a:p>
          <a:p>
            <a:r>
              <a:rPr lang="en-US" sz="800" dirty="0">
                <a:solidFill>
                  <a:srgbClr val="5A7CA8"/>
                </a:solidFill>
                <a:latin typeface="Open Sans" panose="020B0606030504020204" pitchFamily="34" charset="0"/>
                <a:ea typeface="Open Sans" panose="020B0606030504020204" pitchFamily="34" charset="0"/>
                <a:cs typeface="Open Sans" panose="020B0606030504020204" pitchFamily="34" charset="0"/>
              </a:rPr>
              <a:t>Athabasca University</a:t>
            </a:r>
          </a:p>
          <a:p>
            <a:endParaRPr lang="en-US" sz="800" dirty="0">
              <a:latin typeface="Open Sans" panose="020B0606030504020204" pitchFamily="34" charset="0"/>
              <a:ea typeface="Open Sans" panose="020B0606030504020204" pitchFamily="34" charset="0"/>
              <a:cs typeface="Open Sans" panose="020B0606030504020204" pitchFamily="34" charset="0"/>
            </a:endParaRPr>
          </a:p>
        </p:txBody>
      </p:sp>
      <p:sp>
        <p:nvSpPr>
          <p:cNvPr id="400" name="Rectangle 399">
            <a:extLst>
              <a:ext uri="{FF2B5EF4-FFF2-40B4-BE49-F238E27FC236}">
                <a16:creationId xmlns:a16="http://schemas.microsoft.com/office/drawing/2014/main" id="{558008A3-0B9D-4E58-BD2F-77CCE2B54B2F}"/>
              </a:ext>
            </a:extLst>
          </p:cNvPr>
          <p:cNvSpPr/>
          <p:nvPr/>
        </p:nvSpPr>
        <p:spPr>
          <a:xfrm>
            <a:off x="5384618" y="0"/>
            <a:ext cx="1787707" cy="166687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TextBox 391">
            <a:extLst>
              <a:ext uri="{FF2B5EF4-FFF2-40B4-BE49-F238E27FC236}">
                <a16:creationId xmlns:a16="http://schemas.microsoft.com/office/drawing/2014/main" id="{32E80535-B40B-4146-A24E-EBDCB6036CE6}"/>
              </a:ext>
            </a:extLst>
          </p:cNvPr>
          <p:cNvSpPr txBox="1"/>
          <p:nvPr/>
        </p:nvSpPr>
        <p:spPr>
          <a:xfrm>
            <a:off x="5408575" y="933926"/>
            <a:ext cx="1763750" cy="707886"/>
          </a:xfrm>
          <a:prstGeom prst="rect">
            <a:avLst/>
          </a:prstGeom>
          <a:noFill/>
        </p:spPr>
        <p:txBody>
          <a:bodyPr wrap="square">
            <a:spAutoFit/>
          </a:bodyPr>
          <a:lstStyle/>
          <a:p>
            <a:r>
              <a:rPr lang="en-US" sz="800" b="1" dirty="0">
                <a:solidFill>
                  <a:srgbClr val="197A61"/>
                </a:solidFill>
                <a:latin typeface="Open Sans" panose="020B0606030504020204" pitchFamily="34" charset="0"/>
                <a:ea typeface="Open Sans" panose="020B0606030504020204" pitchFamily="34" charset="0"/>
                <a:cs typeface="Open Sans" panose="020B0606030504020204" pitchFamily="34" charset="0"/>
              </a:rPr>
              <a:t>CYPRUS</a:t>
            </a:r>
          </a:p>
          <a:p>
            <a:r>
              <a:rPr lang="en-US" sz="800" dirty="0">
                <a:solidFill>
                  <a:srgbClr val="197A61"/>
                </a:solidFill>
                <a:latin typeface="Open Sans" panose="020B0606030504020204" pitchFamily="34" charset="0"/>
                <a:ea typeface="Open Sans" panose="020B0606030504020204" pitchFamily="34" charset="0"/>
                <a:cs typeface="Open Sans" panose="020B0606030504020204" pitchFamily="34" charset="0"/>
              </a:rPr>
              <a:t>Open University of Cyprus</a:t>
            </a:r>
          </a:p>
          <a:p>
            <a:endParaRPr lang="en-US" sz="800" b="1" dirty="0">
              <a:solidFill>
                <a:srgbClr val="197A61"/>
              </a:solidFill>
              <a:latin typeface="Open Sans" panose="020B0606030504020204" pitchFamily="34" charset="0"/>
              <a:ea typeface="Open Sans" panose="020B0606030504020204" pitchFamily="34" charset="0"/>
              <a:cs typeface="Open Sans" panose="020B0606030504020204" pitchFamily="34" charset="0"/>
            </a:endParaRPr>
          </a:p>
          <a:p>
            <a:r>
              <a:rPr lang="en-US" sz="800" b="1" dirty="0">
                <a:solidFill>
                  <a:srgbClr val="197A61"/>
                </a:solidFill>
                <a:latin typeface="Open Sans" panose="020B0606030504020204" pitchFamily="34" charset="0"/>
                <a:ea typeface="Open Sans" panose="020B0606030504020204" pitchFamily="34" charset="0"/>
                <a:cs typeface="Open Sans" panose="020B0606030504020204" pitchFamily="34" charset="0"/>
              </a:rPr>
              <a:t>UNITED KINGDOM</a:t>
            </a:r>
          </a:p>
          <a:p>
            <a:r>
              <a:rPr lang="en-US" sz="800" dirty="0">
                <a:solidFill>
                  <a:srgbClr val="197A61"/>
                </a:solidFill>
                <a:latin typeface="Open Sans" panose="020B0606030504020204" pitchFamily="34" charset="0"/>
                <a:ea typeface="Open Sans" panose="020B0606030504020204" pitchFamily="34" charset="0"/>
                <a:cs typeface="Open Sans" panose="020B0606030504020204" pitchFamily="34" charset="0"/>
              </a:rPr>
              <a:t>The Open University</a:t>
            </a:r>
            <a:endParaRPr lang="en-US" sz="800" dirty="0">
              <a:solidFill>
                <a:srgbClr val="A3A64B"/>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2" name="Picture 1">
            <a:extLst>
              <a:ext uri="{FF2B5EF4-FFF2-40B4-BE49-F238E27FC236}">
                <a16:creationId xmlns:a16="http://schemas.microsoft.com/office/drawing/2014/main" id="{51816DC9-EC27-4D2A-9451-680FA4FE53FD}"/>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554670" y="5630912"/>
            <a:ext cx="462756" cy="598565"/>
          </a:xfrm>
          <a:prstGeom prst="rect">
            <a:avLst/>
          </a:prstGeom>
        </p:spPr>
      </p:pic>
    </p:spTree>
    <p:extLst>
      <p:ext uri="{BB962C8B-B14F-4D97-AF65-F5344CB8AC3E}">
        <p14:creationId xmlns:p14="http://schemas.microsoft.com/office/powerpoint/2010/main" val="193900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2693865"/>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200" y="349251"/>
            <a:ext cx="7236451" cy="2078038"/>
          </a:xfrm>
        </p:spPr>
        <p:txBody>
          <a:bodyPr anchor="b">
            <a:normAutofit/>
          </a:bodyPr>
          <a:lstStyle/>
          <a:p>
            <a:r>
              <a:rPr lang="en-US" sz="4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Research on Emissions and ODL</a:t>
            </a:r>
          </a:p>
        </p:txBody>
      </p:sp>
      <p:sp>
        <p:nvSpPr>
          <p:cNvPr id="22" name="TextBox 21">
            <a:extLst>
              <a:ext uri="{FF2B5EF4-FFF2-40B4-BE49-F238E27FC236}">
                <a16:creationId xmlns:a16="http://schemas.microsoft.com/office/drawing/2014/main" id="{6AFF70BA-55D9-4EDC-B5B6-19BF7FA0926D}"/>
              </a:ext>
            </a:extLst>
          </p:cNvPr>
          <p:cNvSpPr txBox="1"/>
          <p:nvPr/>
        </p:nvSpPr>
        <p:spPr>
          <a:xfrm>
            <a:off x="-17784" y="6312122"/>
            <a:ext cx="12192000" cy="215444"/>
          </a:xfrm>
          <a:prstGeom prst="rect">
            <a:avLst/>
          </a:prstGeom>
          <a:noFill/>
        </p:spPr>
        <p:txBody>
          <a:bodyPr wrap="square">
            <a:spAutoFit/>
          </a:bodyPr>
          <a:lstStyle/>
          <a:p>
            <a:pPr algn="ctr" defTabSz="685800">
              <a:spcAft>
                <a:spcPts val="600"/>
              </a:spcAft>
            </a:pPr>
            <a:r>
              <a:rPr lang="en-US" sz="800" dirty="0">
                <a:latin typeface="Open Sans" panose="020B0606030504020204" pitchFamily="34" charset="0"/>
                <a:ea typeface="Open Sans" panose="020B0606030504020204" pitchFamily="34" charset="0"/>
                <a:cs typeface="Open Sans" panose="020B0606030504020204" pitchFamily="34" charset="0"/>
              </a:rPr>
              <a:t>Source: Carr et.al. Delivery Mode and Learner Emissions: Comparative Study from Botswana. W.  Leal Filho and S. L. </a:t>
            </a:r>
            <a:r>
              <a:rPr lang="en-US" sz="800" dirty="0" err="1">
                <a:latin typeface="Open Sans" panose="020B0606030504020204" pitchFamily="34" charset="0"/>
                <a:ea typeface="Open Sans" panose="020B0606030504020204" pitchFamily="34" charset="0"/>
                <a:cs typeface="Open Sans" panose="020B0606030504020204" pitchFamily="34" charset="0"/>
              </a:rPr>
              <a:t>Hemstock</a:t>
            </a:r>
            <a:r>
              <a:rPr lang="en-US" sz="800" dirty="0">
                <a:latin typeface="Open Sans" panose="020B0606030504020204" pitchFamily="34" charset="0"/>
                <a:ea typeface="Open Sans" panose="020B0606030504020204" pitchFamily="34" charset="0"/>
                <a:cs typeface="Open Sans" panose="020B0606030504020204" pitchFamily="34" charset="0"/>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190307" y="3064887"/>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471441" y="3393199"/>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4089647" y="3064888"/>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397128" y="3429000"/>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6988987" y="3064887"/>
            <a:ext cx="1867651" cy="1858775"/>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7365882" y="3783992"/>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7265375" y="3518735"/>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8014195" y="3884603"/>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3829667" y="5127969"/>
            <a:ext cx="2314001"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6737832" y="5127969"/>
            <a:ext cx="2552724"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10291534" y="1584994"/>
            <a:ext cx="1643743" cy="2481121"/>
          </a:xfrm>
          <a:prstGeom prst="rect">
            <a:avLst/>
          </a:prstGeom>
        </p:spPr>
      </p:pic>
      <p:grpSp>
        <p:nvGrpSpPr>
          <p:cNvPr id="3" name="Group 2">
            <a:extLst>
              <a:ext uri="{FF2B5EF4-FFF2-40B4-BE49-F238E27FC236}">
                <a16:creationId xmlns:a16="http://schemas.microsoft.com/office/drawing/2014/main" id="{192C8750-866D-48F9-9CB6-1BEAEECBEF47}"/>
              </a:ext>
            </a:extLst>
          </p:cNvPr>
          <p:cNvGrpSpPr/>
          <p:nvPr/>
        </p:nvGrpSpPr>
        <p:grpSpPr>
          <a:xfrm>
            <a:off x="8582866" y="1148861"/>
            <a:ext cx="1602004" cy="1500554"/>
            <a:chOff x="8510954" y="105508"/>
            <a:chExt cx="1602004" cy="1500554"/>
          </a:xfrm>
        </p:grpSpPr>
        <p:sp>
          <p:nvSpPr>
            <p:cNvPr id="2" name="Rectangle 1">
              <a:extLst>
                <a:ext uri="{FF2B5EF4-FFF2-40B4-BE49-F238E27FC236}">
                  <a16:creationId xmlns:a16="http://schemas.microsoft.com/office/drawing/2014/main" id="{A7D02862-080C-48F6-B05B-B0CDADD8D6E9}"/>
                </a:ext>
              </a:extLst>
            </p:cNvPr>
            <p:cNvSpPr/>
            <p:nvPr/>
          </p:nvSpPr>
          <p:spPr>
            <a:xfrm>
              <a:off x="8510954" y="105508"/>
              <a:ext cx="1602004" cy="1500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733570" y="248616"/>
              <a:ext cx="1215266" cy="1193851"/>
            </a:xfrm>
            <a:prstGeom prst="rect">
              <a:avLst/>
            </a:prstGeom>
          </p:spPr>
        </p:pic>
      </p:grpSp>
      <p:sp>
        <p:nvSpPr>
          <p:cNvPr id="21" name="TextBox 20">
            <a:extLst>
              <a:ext uri="{FF2B5EF4-FFF2-40B4-BE49-F238E27FC236}">
                <a16:creationId xmlns:a16="http://schemas.microsoft.com/office/drawing/2014/main" id="{2E6FC76B-8C1E-497E-85A2-C6C943A823FF}"/>
              </a:ext>
            </a:extLst>
          </p:cNvPr>
          <p:cNvSpPr txBox="1"/>
          <p:nvPr/>
        </p:nvSpPr>
        <p:spPr>
          <a:xfrm>
            <a:off x="870743" y="5139733"/>
            <a:ext cx="2314001" cy="300082"/>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grpSp>
        <p:nvGrpSpPr>
          <p:cNvPr id="4" name="Group 3">
            <a:extLst>
              <a:ext uri="{FF2B5EF4-FFF2-40B4-BE49-F238E27FC236}">
                <a16:creationId xmlns:a16="http://schemas.microsoft.com/office/drawing/2014/main" id="{80C2D7AF-06D6-1C89-9A45-443405270949}"/>
              </a:ext>
            </a:extLst>
          </p:cNvPr>
          <p:cNvGrpSpPr/>
          <p:nvPr/>
        </p:nvGrpSpPr>
        <p:grpSpPr>
          <a:xfrm>
            <a:off x="9191217" y="2623734"/>
            <a:ext cx="993653" cy="796651"/>
            <a:chOff x="5793939" y="21428"/>
            <a:chExt cx="802524" cy="642148"/>
          </a:xfrm>
        </p:grpSpPr>
        <p:pic>
          <p:nvPicPr>
            <p:cNvPr id="5" name="Picture 14" descr="Botswana">
              <a:extLst>
                <a:ext uri="{FF2B5EF4-FFF2-40B4-BE49-F238E27FC236}">
                  <a16:creationId xmlns:a16="http://schemas.microsoft.com/office/drawing/2014/main" id="{0D29A96C-DBD7-94EC-F9CE-00B67AE02767}"/>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5802591" y="21428"/>
              <a:ext cx="793872" cy="530451"/>
            </a:xfrm>
            <a:prstGeom prst="rect">
              <a:avLst/>
            </a:prstGeom>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DB8D576-A475-8C67-D0A6-C9B057A315DA}"/>
                </a:ext>
              </a:extLst>
            </p:cNvPr>
            <p:cNvSpPr txBox="1"/>
            <p:nvPr/>
          </p:nvSpPr>
          <p:spPr>
            <a:xfrm>
              <a:off x="5793939" y="530183"/>
              <a:ext cx="786297" cy="133393"/>
            </a:xfrm>
            <a:prstGeom prst="rect">
              <a:avLst/>
            </a:prstGeom>
            <a:noFill/>
          </p:spPr>
          <p:txBody>
            <a:bodyPr wrap="square" lIns="0" tIns="0" rIns="0" bIns="0" rtlCol="0" anchor="ctr" anchorCtr="0">
              <a:noAutofit/>
            </a:bodyPr>
            <a:lstStyle/>
            <a:p>
              <a:pPr algn="ctr"/>
              <a:r>
                <a:rPr lang="en-US" sz="700">
                  <a:latin typeface="+mj-lt"/>
                </a:rPr>
                <a:t>BOTSWANA</a:t>
              </a:r>
              <a:endParaRPr lang="en-CA" sz="700">
                <a:latin typeface="+mj-lt"/>
              </a:endParaRPr>
            </a:p>
          </p:txBody>
        </p:sp>
      </p:grpSp>
      <p:pic>
        <p:nvPicPr>
          <p:cNvPr id="9" name="Picture 8">
            <a:extLst>
              <a:ext uri="{FF2B5EF4-FFF2-40B4-BE49-F238E27FC236}">
                <a16:creationId xmlns:a16="http://schemas.microsoft.com/office/drawing/2014/main" id="{2A8567B7-4888-08CC-D169-7213F3802445}"/>
              </a:ext>
            </a:extLst>
          </p:cNvPr>
          <p:cNvPicPr>
            <a:picLocks noChangeAspect="1"/>
          </p:cNvPicPr>
          <p:nvPr/>
        </p:nvPicPr>
        <p:blipFill>
          <a:blip r:embed="rId16"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2099896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B2A1FD-17C3-4C8C-97F7-3B7B7E92D529}"/>
              </a:ext>
            </a:extLst>
          </p:cNvPr>
          <p:cNvSpPr/>
          <p:nvPr/>
        </p:nvSpPr>
        <p:spPr>
          <a:xfrm>
            <a:off x="-1" y="0"/>
            <a:ext cx="6093994" cy="6857999"/>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8" name="Picture 5" descr="\\06-CLS-01\Users\DTremblay\Desktop\CHOGM Vancouver 1987_3 copy.jpg">
            <a:extLst>
              <a:ext uri="{FF2B5EF4-FFF2-40B4-BE49-F238E27FC236}">
                <a16:creationId xmlns:a16="http://schemas.microsoft.com/office/drawing/2014/main" id="{FC07A600-481A-4591-AAAF-C75AF65AA351}"/>
              </a:ext>
            </a:extLst>
          </p:cNvPr>
          <p:cNvPicPr>
            <a:picLocks noGrp="1" noChangeAspect="1" noChangeArrowheads="1"/>
          </p:cNvPicPr>
          <p:nvPr>
            <p:ph type="pic" sz="quarter" idx="4294967295"/>
          </p:nvPr>
        </p:nvPicPr>
        <p:blipFill rotWithShape="1">
          <a:blip r:embed="rId3" cstate="screen">
            <a:extLst>
              <a:ext uri="{28A0092B-C50C-407E-A947-70E740481C1C}">
                <a14:useLocalDpi xmlns:a14="http://schemas.microsoft.com/office/drawing/2010/main"/>
              </a:ext>
            </a:extLst>
          </a:blip>
          <a:srcRect/>
          <a:stretch/>
        </p:blipFill>
        <p:spPr bwMode="auto">
          <a:xfrm>
            <a:off x="529771" y="0"/>
            <a:ext cx="11132457" cy="55673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CF5A314-4142-45D5-9E4F-D1AF50D30E15}"/>
              </a:ext>
            </a:extLst>
          </p:cNvPr>
          <p:cNvSpPr txBox="1"/>
          <p:nvPr/>
        </p:nvSpPr>
        <p:spPr>
          <a:xfrm>
            <a:off x="529771" y="5627888"/>
            <a:ext cx="6093994" cy="584775"/>
          </a:xfrm>
          <a:prstGeom prst="rect">
            <a:avLst/>
          </a:prstGeom>
          <a:noFill/>
        </p:spPr>
        <p:txBody>
          <a:bodyPr wrap="square">
            <a:spAutoFit/>
          </a:bodyPr>
          <a:lstStyle/>
          <a:p>
            <a: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Commonwealth Heads of Government Meeting</a:t>
            </a:r>
            <a:b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US" sz="1600" dirty="0">
                <a:solidFill>
                  <a:schemeClr val="tx1"/>
                </a:solidFill>
                <a:latin typeface="Open Sans" panose="020B0606030504020204" pitchFamily="34" charset="0"/>
                <a:ea typeface="Open Sans" panose="020B0606030504020204" pitchFamily="34" charset="0"/>
                <a:cs typeface="Open Sans" panose="020B0606030504020204" pitchFamily="34" charset="0"/>
              </a:rPr>
              <a:t>Vancouver, 1987</a:t>
            </a:r>
          </a:p>
        </p:txBody>
      </p:sp>
      <p:pic>
        <p:nvPicPr>
          <p:cNvPr id="2" name="Picture 2" descr="A picture containing text, clipart&#10;&#10;Description automatically generated">
            <a:extLst>
              <a:ext uri="{FF2B5EF4-FFF2-40B4-BE49-F238E27FC236}">
                <a16:creationId xmlns:a16="http://schemas.microsoft.com/office/drawing/2014/main" id="{F58A552F-01F2-0913-76B7-358A4439B0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281738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7FB8847B-4F8F-C123-783A-3D16C87A0C9E}"/>
              </a:ext>
            </a:extLst>
          </p:cNvPr>
          <p:cNvSpPr/>
          <p:nvPr/>
        </p:nvSpPr>
        <p:spPr>
          <a:xfrm>
            <a:off x="0" y="482137"/>
            <a:ext cx="12192000" cy="3948546"/>
          </a:xfrm>
          <a:prstGeom prst="rect">
            <a:avLst/>
          </a:prstGeom>
          <a:solidFill>
            <a:srgbClr val="388ABC">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4" descr="A picture containing text&#10;&#10;Description automatically generated">
            <a:extLst>
              <a:ext uri="{FF2B5EF4-FFF2-40B4-BE49-F238E27FC236}">
                <a16:creationId xmlns:a16="http://schemas.microsoft.com/office/drawing/2014/main" id="{D1917625-9EC8-78D9-315E-84FF04AD524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2"/>
          <a:stretch/>
        </p:blipFill>
        <p:spPr>
          <a:xfrm>
            <a:off x="2818631" y="1148634"/>
            <a:ext cx="9373369" cy="4077335"/>
          </a:xfrm>
          <a:prstGeom prst="rect">
            <a:avLst/>
          </a:prstGeom>
        </p:spPr>
      </p:pic>
      <p:grpSp>
        <p:nvGrpSpPr>
          <p:cNvPr id="9" name="Group 8">
            <a:extLst>
              <a:ext uri="{FF2B5EF4-FFF2-40B4-BE49-F238E27FC236}">
                <a16:creationId xmlns:a16="http://schemas.microsoft.com/office/drawing/2014/main" id="{87AD841C-6879-5FDE-095E-22450AAA7538}"/>
              </a:ext>
            </a:extLst>
          </p:cNvPr>
          <p:cNvGrpSpPr/>
          <p:nvPr/>
        </p:nvGrpSpPr>
        <p:grpSpPr>
          <a:xfrm>
            <a:off x="773698" y="4563935"/>
            <a:ext cx="1271236" cy="782626"/>
            <a:chOff x="2135587" y="3185988"/>
            <a:chExt cx="1026714" cy="630843"/>
          </a:xfrm>
        </p:grpSpPr>
        <p:pic>
          <p:nvPicPr>
            <p:cNvPr id="10" name="Picture 38" descr="Seychelles flag">
              <a:extLst>
                <a:ext uri="{FF2B5EF4-FFF2-40B4-BE49-F238E27FC236}">
                  <a16:creationId xmlns:a16="http://schemas.microsoft.com/office/drawing/2014/main" id="{3CFCB3CF-F061-820B-DA75-B50ECA25234A}"/>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35587" y="3185988"/>
              <a:ext cx="1026714" cy="513357"/>
            </a:xfrm>
            <a:prstGeom prst="rect">
              <a:avLst/>
            </a:prstGeom>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DC55C3E1-6D3E-CCEC-0DC2-5817342765AA}"/>
                </a:ext>
              </a:extLst>
            </p:cNvPr>
            <p:cNvSpPr txBox="1"/>
            <p:nvPr/>
          </p:nvSpPr>
          <p:spPr>
            <a:xfrm>
              <a:off x="2140695" y="3683438"/>
              <a:ext cx="1021606" cy="133393"/>
            </a:xfrm>
            <a:prstGeom prst="rect">
              <a:avLst/>
            </a:prstGeom>
            <a:noFill/>
          </p:spPr>
          <p:txBody>
            <a:bodyPr wrap="square" lIns="0" tIns="0" rIns="0" bIns="0" rtlCol="0" anchor="ctr" anchorCtr="0">
              <a:noAutofit/>
            </a:bodyPr>
            <a:lstStyle/>
            <a:p>
              <a:pPr algn="ctr"/>
              <a:r>
                <a:rPr lang="en-US" sz="700">
                  <a:latin typeface="+mj-lt"/>
                </a:rPr>
                <a:t>SEYCHELLES</a:t>
              </a:r>
              <a:endParaRPr lang="en-CA" sz="700">
                <a:latin typeface="+mj-lt"/>
              </a:endParaRPr>
            </a:p>
          </p:txBody>
        </p:sp>
      </p:grpSp>
      <p:pic>
        <p:nvPicPr>
          <p:cNvPr id="13" name="Picture 12">
            <a:extLst>
              <a:ext uri="{FF2B5EF4-FFF2-40B4-BE49-F238E27FC236}">
                <a16:creationId xmlns:a16="http://schemas.microsoft.com/office/drawing/2014/main" id="{98FB8109-C3FA-5326-925B-5A166F35BE84}"/>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20055837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1CAFA0E-00D5-418A-8A5E-6291F32CF13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215922" cy="6858000"/>
          </a:xfrm>
          <a:prstGeom prst="rect">
            <a:avLst/>
          </a:prstGeom>
          <a:effectLst/>
        </p:spPr>
      </p:pic>
      <p:sp>
        <p:nvSpPr>
          <p:cNvPr id="8" name="Rectangle 7">
            <a:extLst>
              <a:ext uri="{FF2B5EF4-FFF2-40B4-BE49-F238E27FC236}">
                <a16:creationId xmlns:a16="http://schemas.microsoft.com/office/drawing/2014/main" id="{D0293F63-CDF2-428B-82C5-67AB17A4E258}"/>
              </a:ext>
            </a:extLst>
          </p:cNvPr>
          <p:cNvSpPr/>
          <p:nvPr/>
        </p:nvSpPr>
        <p:spPr>
          <a:xfrm>
            <a:off x="1724722" y="0"/>
            <a:ext cx="6400800" cy="1312986"/>
          </a:xfrm>
          <a:prstGeom prst="rect">
            <a:avLst/>
          </a:prstGeom>
          <a:solidFill>
            <a:schemeClr val="tx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AD8AA3-22EC-4FD4-AE2B-58917F521925}"/>
              </a:ext>
            </a:extLst>
          </p:cNvPr>
          <p:cNvSpPr/>
          <p:nvPr/>
        </p:nvSpPr>
        <p:spPr>
          <a:xfrm>
            <a:off x="1815473" y="429771"/>
            <a:ext cx="6127142" cy="1145232"/>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B3B109D-ADED-4317-851D-0CB96EF7082F}"/>
              </a:ext>
            </a:extLst>
          </p:cNvPr>
          <p:cNvSpPr/>
          <p:nvPr/>
        </p:nvSpPr>
        <p:spPr>
          <a:xfrm>
            <a:off x="0" y="0"/>
            <a:ext cx="1806498" cy="28877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Image result for nti kaduna logo">
            <a:extLst>
              <a:ext uri="{FF2B5EF4-FFF2-40B4-BE49-F238E27FC236}">
                <a16:creationId xmlns:a16="http://schemas.microsoft.com/office/drawing/2014/main" id="{01331040-117D-47F9-B716-FA33A4A16367}"/>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5955" y="1514911"/>
            <a:ext cx="1439557" cy="1066881"/>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EABC4EF-D8F8-498B-8F18-FA3FFCFB8AF0}"/>
              </a:ext>
            </a:extLst>
          </p:cNvPr>
          <p:cNvSpPr txBox="1"/>
          <p:nvPr/>
        </p:nvSpPr>
        <p:spPr>
          <a:xfrm>
            <a:off x="2094120" y="429771"/>
            <a:ext cx="4447635" cy="830997"/>
          </a:xfrm>
          <a:prstGeom prst="rect">
            <a:avLst/>
          </a:prstGeom>
          <a:noFill/>
        </p:spPr>
        <p:txBody>
          <a:bodyPr wrap="square">
            <a:spAutoFit/>
          </a:bodyPr>
          <a:lstStyle/>
          <a:p>
            <a:r>
              <a:rPr lang="en-US" sz="4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Green Teacher</a:t>
            </a:r>
          </a:p>
        </p:txBody>
      </p:sp>
      <p:grpSp>
        <p:nvGrpSpPr>
          <p:cNvPr id="2" name="Group 1">
            <a:extLst>
              <a:ext uri="{FF2B5EF4-FFF2-40B4-BE49-F238E27FC236}">
                <a16:creationId xmlns:a16="http://schemas.microsoft.com/office/drawing/2014/main" id="{1F3A92B7-056B-9E23-0FC8-31370A193418}"/>
              </a:ext>
            </a:extLst>
          </p:cNvPr>
          <p:cNvGrpSpPr/>
          <p:nvPr/>
        </p:nvGrpSpPr>
        <p:grpSpPr>
          <a:xfrm>
            <a:off x="278647" y="365570"/>
            <a:ext cx="1274172" cy="783772"/>
            <a:chOff x="3268328" y="2419468"/>
            <a:chExt cx="1029085" cy="631767"/>
          </a:xfrm>
        </p:grpSpPr>
        <p:pic>
          <p:nvPicPr>
            <p:cNvPr id="3" name="Picture 22">
              <a:extLst>
                <a:ext uri="{FF2B5EF4-FFF2-40B4-BE49-F238E27FC236}">
                  <a16:creationId xmlns:a16="http://schemas.microsoft.com/office/drawing/2014/main" id="{0826BA98-FC9E-447C-13BE-C6BB4E5730D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3268328" y="2419468"/>
              <a:ext cx="1029085" cy="514542"/>
            </a:xfrm>
            <a:prstGeom prst="rect">
              <a:avLst/>
            </a:prstGeom>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9B48DE4-6C47-ADD7-B215-6B81257FDE88}"/>
                </a:ext>
              </a:extLst>
            </p:cNvPr>
            <p:cNvSpPr txBox="1"/>
            <p:nvPr/>
          </p:nvSpPr>
          <p:spPr>
            <a:xfrm>
              <a:off x="3275577" y="2917842"/>
              <a:ext cx="1017865" cy="133393"/>
            </a:xfrm>
            <a:prstGeom prst="rect">
              <a:avLst/>
            </a:prstGeom>
            <a:noFill/>
          </p:spPr>
          <p:txBody>
            <a:bodyPr wrap="square" lIns="0" tIns="0" rIns="0" bIns="0" rtlCol="0" anchor="ctr" anchorCtr="0">
              <a:noAutofit/>
            </a:bodyPr>
            <a:lstStyle/>
            <a:p>
              <a:pPr algn="ctr"/>
              <a:r>
                <a:rPr lang="en-US" sz="700">
                  <a:latin typeface="+mj-lt"/>
                </a:rPr>
                <a:t>NIGERIA</a:t>
              </a:r>
              <a:endParaRPr lang="en-CA" sz="700">
                <a:latin typeface="+mj-lt"/>
              </a:endParaRPr>
            </a:p>
          </p:txBody>
        </p:sp>
      </p:grpSp>
      <p:pic>
        <p:nvPicPr>
          <p:cNvPr id="5" name="Picture 4">
            <a:extLst>
              <a:ext uri="{FF2B5EF4-FFF2-40B4-BE49-F238E27FC236}">
                <a16:creationId xmlns:a16="http://schemas.microsoft.com/office/drawing/2014/main" id="{60F210B8-882F-250A-041F-C721E2725904}"/>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214676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5111014" y="563077"/>
            <a:ext cx="6930190" cy="1325563"/>
          </a:xfrm>
        </p:spPr>
        <p:txBody>
          <a:bodyPr>
            <a:normAutofit fontScale="90000"/>
          </a:bodyPr>
          <a:lstStyle/>
          <a:p>
            <a:r>
              <a:rPr lang="en-US" dirty="0">
                <a:latin typeface="Open Sans" panose="020B0606030504020204" pitchFamily="34" charset="0"/>
                <a:ea typeface="Open Sans" panose="020B0606030504020204" pitchFamily="34" charset="0"/>
                <a:cs typeface="Open Sans" panose="020B0606030504020204" pitchFamily="34" charset="0"/>
              </a:rPr>
              <a:t>Pathways for Climate Resistant Education System</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5111014" y="2213811"/>
            <a:ext cx="6776186" cy="4081112"/>
          </a:xfrm>
        </p:spPr>
        <p:txBody>
          <a:bodyPr>
            <a:normAutofit/>
          </a:bodyPr>
          <a:lstStyle/>
          <a:p>
            <a:r>
              <a:rPr lang="en-US" dirty="0"/>
              <a:t>Climate proof the education infrastructure</a:t>
            </a:r>
          </a:p>
          <a:p>
            <a:r>
              <a:rPr lang="en-US" dirty="0"/>
              <a:t>Orient education organizational structures towards mitigating climate risk and achieving climate resilience </a:t>
            </a:r>
          </a:p>
          <a:p>
            <a:r>
              <a:rPr lang="en-US" dirty="0"/>
              <a:t>Build climate literacy and capacity across the education workforce </a:t>
            </a:r>
          </a:p>
        </p:txBody>
      </p:sp>
      <p:pic>
        <p:nvPicPr>
          <p:cNvPr id="4" name="Picture 3">
            <a:extLst>
              <a:ext uri="{FF2B5EF4-FFF2-40B4-BE49-F238E27FC236}">
                <a16:creationId xmlns:a16="http://schemas.microsoft.com/office/drawing/2014/main" id="{7D0A0560-66BA-7218-25A3-0034BAB8DB3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pic>
        <p:nvPicPr>
          <p:cNvPr id="7" name="Picture 6">
            <a:extLst>
              <a:ext uri="{FF2B5EF4-FFF2-40B4-BE49-F238E27FC236}">
                <a16:creationId xmlns:a16="http://schemas.microsoft.com/office/drawing/2014/main" id="{1B90AABB-E8BE-DA25-9290-A61EF88D07F8}"/>
              </a:ext>
            </a:extLst>
          </p:cNvPr>
          <p:cNvPicPr>
            <a:picLocks noChangeAspect="1"/>
          </p:cNvPicPr>
          <p:nvPr/>
        </p:nvPicPr>
        <p:blipFill>
          <a:blip r:embed="rId3"/>
          <a:stretch>
            <a:fillRect/>
          </a:stretch>
        </p:blipFill>
        <p:spPr>
          <a:xfrm>
            <a:off x="-1" y="0"/>
            <a:ext cx="4851133" cy="6838344"/>
          </a:xfrm>
          <a:prstGeom prst="rect">
            <a:avLst/>
          </a:prstGeom>
        </p:spPr>
      </p:pic>
    </p:spTree>
    <p:extLst>
      <p:ext uri="{BB962C8B-B14F-4D97-AF65-F5344CB8AC3E}">
        <p14:creationId xmlns:p14="http://schemas.microsoft.com/office/powerpoint/2010/main" val="2516542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3">
            <a:alphaModFix amt="70000"/>
          </a:blip>
          <a:stretch>
            <a:fillRect/>
          </a:stretch>
        </p:blipFill>
        <p:spPr>
          <a:xfrm>
            <a:off x="6937916" y="3420"/>
            <a:ext cx="5254084" cy="6854580"/>
          </a:xfrm>
          <a:prstGeom prst="rect">
            <a:avLst/>
          </a:prstGeom>
        </p:spPr>
      </p:pic>
      <p:sp>
        <p:nvSpPr>
          <p:cNvPr id="9" name="Rectangle 8">
            <a:extLst>
              <a:ext uri="{FF2B5EF4-FFF2-40B4-BE49-F238E27FC236}">
                <a16:creationId xmlns:a16="http://schemas.microsoft.com/office/drawing/2014/main" id="{FD5184E2-11F5-4630-9944-84970A01E4E8}"/>
              </a:ext>
            </a:extLst>
          </p:cNvPr>
          <p:cNvSpPr/>
          <p:nvPr/>
        </p:nvSpPr>
        <p:spPr>
          <a:xfrm>
            <a:off x="0" y="2614246"/>
            <a:ext cx="9659815" cy="424375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FD0D177-584E-42E5-860D-E442409017D0}"/>
              </a:ext>
            </a:extLst>
          </p:cNvPr>
          <p:cNvSpPr/>
          <p:nvPr/>
        </p:nvSpPr>
        <p:spPr>
          <a:xfrm>
            <a:off x="375140" y="1992923"/>
            <a:ext cx="9284675" cy="299530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4294967295"/>
          </p:nvPr>
        </p:nvGraphicFramePr>
        <p:xfrm>
          <a:off x="375140" y="2520484"/>
          <a:ext cx="9038491" cy="37725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E8C26B0C-9714-478B-A163-C8B0D13B7D26}"/>
              </a:ext>
            </a:extLst>
          </p:cNvPr>
          <p:cNvSpPr txBox="1"/>
          <p:nvPr/>
        </p:nvSpPr>
        <p:spPr>
          <a:xfrm>
            <a:off x="316106" y="6467777"/>
            <a:ext cx="6096000" cy="215444"/>
          </a:xfrm>
          <a:prstGeom prst="rect">
            <a:avLst/>
          </a:prstGeom>
          <a:noFill/>
        </p:spPr>
        <p:txBody>
          <a:bodyPr wrap="square">
            <a:spAutoFit/>
          </a:bodyPr>
          <a:lstStyle/>
          <a:p>
            <a:r>
              <a:rPr lang="en-CA" sz="800" dirty="0">
                <a:latin typeface="Open Sans" panose="020B0606030504020204" pitchFamily="34" charset="0"/>
                <a:ea typeface="Open Sans" panose="020B0606030504020204" pitchFamily="34" charset="0"/>
                <a:cs typeface="Open Sans" panose="020B0606030504020204" pitchFamily="34" charset="0"/>
              </a:rPr>
              <a:t>Source: https://www.brookings.edu/wp-content/uploads/2021/01/Brookings-Green-Learning-FINAL.pdf</a:t>
            </a:r>
          </a:p>
        </p:txBody>
      </p:sp>
      <p:sp>
        <p:nvSpPr>
          <p:cNvPr id="12" name="Title 1">
            <a:extLst>
              <a:ext uri="{FF2B5EF4-FFF2-40B4-BE49-F238E27FC236}">
                <a16:creationId xmlns:a16="http://schemas.microsoft.com/office/drawing/2014/main" id="{6652B72E-95C8-4E6A-AC4B-F28490A8666B}"/>
              </a:ext>
            </a:extLst>
          </p:cNvPr>
          <p:cNvSpPr>
            <a:spLocks noGrp="1"/>
          </p:cNvSpPr>
          <p:nvPr>
            <p:ph type="title"/>
          </p:nvPr>
        </p:nvSpPr>
        <p:spPr>
          <a:xfrm>
            <a:off x="316106" y="667360"/>
            <a:ext cx="10515600" cy="1325563"/>
          </a:xfrm>
        </p:spPr>
        <p:txBody>
          <a:bodyPr/>
          <a:lstStyle/>
          <a:p>
            <a:pPr algn="l"/>
            <a:r>
              <a:rPr lang="en-US" b="1" dirty="0"/>
              <a:t>Green learning agenda</a:t>
            </a:r>
            <a:endParaRPr lang="en-CA" b="1" dirty="0"/>
          </a:p>
        </p:txBody>
      </p:sp>
    </p:spTree>
    <p:extLst>
      <p:ext uri="{BB962C8B-B14F-4D97-AF65-F5344CB8AC3E}">
        <p14:creationId xmlns:p14="http://schemas.microsoft.com/office/powerpoint/2010/main" val="96029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B47DE-07FC-FF9C-9756-C037C61E8FCE}"/>
              </a:ext>
            </a:extLst>
          </p:cNvPr>
          <p:cNvSpPr>
            <a:spLocks noGrp="1"/>
          </p:cNvSpPr>
          <p:nvPr>
            <p:ph type="title"/>
          </p:nvPr>
        </p:nvSpPr>
        <p:spPr/>
        <p:txBody>
          <a:bodyPr>
            <a:normAutofit/>
          </a:bodyPr>
          <a:lstStyle/>
          <a:p>
            <a:pPr algn="ctr"/>
            <a:r>
              <a:rPr lang="en-CA" sz="4400" dirty="0"/>
              <a:t>Leadership for Climate Action</a:t>
            </a:r>
          </a:p>
        </p:txBody>
      </p:sp>
      <p:graphicFrame>
        <p:nvGraphicFramePr>
          <p:cNvPr id="4" name="Content Placeholder 3">
            <a:extLst>
              <a:ext uri="{FF2B5EF4-FFF2-40B4-BE49-F238E27FC236}">
                <a16:creationId xmlns:a16="http://schemas.microsoft.com/office/drawing/2014/main" id="{E490B666-F106-4BA9-5DBF-119148E3763B}"/>
              </a:ext>
            </a:extLst>
          </p:cNvPr>
          <p:cNvGraphicFramePr>
            <a:graphicFrameLocks noGrp="1"/>
          </p:cNvGraphicFramePr>
          <p:nvPr>
            <p:ph idx="1"/>
            <p:extLst>
              <p:ext uri="{D42A27DB-BD31-4B8C-83A1-F6EECF244321}">
                <p14:modId xmlns:p14="http://schemas.microsoft.com/office/powerpoint/2010/main" val="239803678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29114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hape&#10;&#10;Description automatically generated with medium confidence">
            <a:extLst>
              <a:ext uri="{FF2B5EF4-FFF2-40B4-BE49-F238E27FC236}">
                <a16:creationId xmlns:a16="http://schemas.microsoft.com/office/drawing/2014/main" id="{85304FC4-085F-6D1D-0D69-E3846D76C91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a:off x="8020999" y="3160783"/>
            <a:ext cx="4188941" cy="3697217"/>
          </a:xfrm>
          <a:prstGeom prst="rect">
            <a:avLst/>
          </a:prstGeom>
        </p:spPr>
      </p:pic>
      <p:pic>
        <p:nvPicPr>
          <p:cNvPr id="3" name="Picture 2" descr="Shape&#10;&#10;Description automatically generated with medium confidence">
            <a:extLst>
              <a:ext uri="{FF2B5EF4-FFF2-40B4-BE49-F238E27FC236}">
                <a16:creationId xmlns:a16="http://schemas.microsoft.com/office/drawing/2014/main" id="{F56E7797-4F0B-C1D7-2236-976C9CABB21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0"/>
            <a:ext cx="5433457" cy="6858000"/>
          </a:xfrm>
          <a:prstGeom prst="rect">
            <a:avLst/>
          </a:prstGeom>
        </p:spPr>
      </p:pic>
      <p:sp>
        <p:nvSpPr>
          <p:cNvPr id="39" name="Rectangle 38">
            <a:extLst>
              <a:ext uri="{FF2B5EF4-FFF2-40B4-BE49-F238E27FC236}">
                <a16:creationId xmlns:a16="http://schemas.microsoft.com/office/drawing/2014/main" id="{10FEA2DF-E61E-4AB0-B383-430D1865A654}"/>
              </a:ext>
            </a:extLst>
          </p:cNvPr>
          <p:cNvSpPr/>
          <p:nvPr/>
        </p:nvSpPr>
        <p:spPr>
          <a:xfrm>
            <a:off x="7632704" y="6678108"/>
            <a:ext cx="3027449" cy="215444"/>
          </a:xfrm>
          <a:prstGeom prst="rect">
            <a:avLst/>
          </a:prstGeom>
        </p:spPr>
        <p:txBody>
          <a:bodyPr wrap="square">
            <a:spAutoFit/>
          </a:bodyPr>
          <a:lstStyle/>
          <a:p>
            <a:r>
              <a:rPr lang="en-US" sz="800" dirty="0">
                <a:solidFill>
                  <a:schemeClr val="bg1"/>
                </a:solidFill>
                <a:latin typeface="+mj-lt"/>
              </a:rPr>
              <a:t>CC0 1.0 Universal - Pixabay</a:t>
            </a:r>
          </a:p>
        </p:txBody>
      </p:sp>
      <p:sp>
        <p:nvSpPr>
          <p:cNvPr id="2" name="Rectangle 1">
            <a:extLst>
              <a:ext uri="{FF2B5EF4-FFF2-40B4-BE49-F238E27FC236}">
                <a16:creationId xmlns:a16="http://schemas.microsoft.com/office/drawing/2014/main" id="{62EADD76-884E-49FA-9C29-FA3481710721}"/>
              </a:ext>
            </a:extLst>
          </p:cNvPr>
          <p:cNvSpPr/>
          <p:nvPr/>
        </p:nvSpPr>
        <p:spPr>
          <a:xfrm>
            <a:off x="5649354" y="880166"/>
            <a:ext cx="5711773" cy="1015663"/>
          </a:xfrm>
          <a:prstGeom prst="rect">
            <a:avLst/>
          </a:prstGeom>
        </p:spPr>
        <p:txBody>
          <a:bodyPr wrap="square" lIns="91440" tIns="45720" rIns="91440" bIns="45720" anchor="t">
            <a:spAutoFit/>
          </a:bodyPr>
          <a:lstStyle/>
          <a:p>
            <a:r>
              <a:rPr lang="en-US" sz="6000" dirty="0">
                <a:latin typeface="Open Sans"/>
                <a:ea typeface="Open Sans"/>
                <a:cs typeface="Open Sans"/>
              </a:rPr>
              <a:t>@35 COL offers</a:t>
            </a:r>
            <a:endParaRPr lang="en-US" sz="4400" dirty="0"/>
          </a:p>
        </p:txBody>
      </p:sp>
      <p:pic>
        <p:nvPicPr>
          <p:cNvPr id="16" name="Picture 15">
            <a:extLst>
              <a:ext uri="{FF2B5EF4-FFF2-40B4-BE49-F238E27FC236}">
                <a16:creationId xmlns:a16="http://schemas.microsoft.com/office/drawing/2014/main" id="{EA5F2298-D6EB-43C3-1AAC-3FA9860C97EB}"/>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33626" y="2448968"/>
            <a:ext cx="2945570" cy="2326382"/>
          </a:xfrm>
          <a:prstGeom prst="rect">
            <a:avLst/>
          </a:prstGeom>
        </p:spPr>
      </p:pic>
      <p:sp>
        <p:nvSpPr>
          <p:cNvPr id="17" name="Rectangle 16">
            <a:extLst>
              <a:ext uri="{FF2B5EF4-FFF2-40B4-BE49-F238E27FC236}">
                <a16:creationId xmlns:a16="http://schemas.microsoft.com/office/drawing/2014/main" id="{E6163072-6184-E1F8-FEE6-C3EEDDEEC264}"/>
              </a:ext>
            </a:extLst>
          </p:cNvPr>
          <p:cNvSpPr/>
          <p:nvPr/>
        </p:nvSpPr>
        <p:spPr>
          <a:xfrm>
            <a:off x="209225" y="4765424"/>
            <a:ext cx="2956733" cy="14249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World Class Expertise</a:t>
            </a:r>
          </a:p>
        </p:txBody>
      </p:sp>
      <p:sp>
        <p:nvSpPr>
          <p:cNvPr id="18" name="Rectangle 17">
            <a:extLst>
              <a:ext uri="{FF2B5EF4-FFF2-40B4-BE49-F238E27FC236}">
                <a16:creationId xmlns:a16="http://schemas.microsoft.com/office/drawing/2014/main" id="{E1D46A60-07C6-0724-CED7-642254795791}"/>
              </a:ext>
            </a:extLst>
          </p:cNvPr>
          <p:cNvSpPr/>
          <p:nvPr/>
        </p:nvSpPr>
        <p:spPr>
          <a:xfrm>
            <a:off x="3165906" y="4765422"/>
            <a:ext cx="2943439" cy="1424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Innovative Models</a:t>
            </a:r>
          </a:p>
        </p:txBody>
      </p:sp>
      <p:sp>
        <p:nvSpPr>
          <p:cNvPr id="19" name="Rectangle 18">
            <a:extLst>
              <a:ext uri="{FF2B5EF4-FFF2-40B4-BE49-F238E27FC236}">
                <a16:creationId xmlns:a16="http://schemas.microsoft.com/office/drawing/2014/main" id="{2173E856-C0E8-D7C4-2C70-3C3995955B51}"/>
              </a:ext>
            </a:extLst>
          </p:cNvPr>
          <p:cNvSpPr/>
          <p:nvPr/>
        </p:nvSpPr>
        <p:spPr>
          <a:xfrm>
            <a:off x="9094000" y="4765421"/>
            <a:ext cx="2888936" cy="14249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Resources</a:t>
            </a:r>
            <a:endParaRPr lang="en-CA" sz="28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4EBFEB0E-DD1A-1EDA-112C-FF3C6BD2D181}"/>
              </a:ext>
            </a:extLst>
          </p:cNvPr>
          <p:cNvSpPr/>
          <p:nvPr/>
        </p:nvSpPr>
        <p:spPr>
          <a:xfrm>
            <a:off x="6096106" y="4765419"/>
            <a:ext cx="3014792" cy="14249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CA" sz="2800" b="1" dirty="0">
                <a:solidFill>
                  <a:schemeClr val="tx1"/>
                </a:solidFill>
                <a:latin typeface="Open Sans" panose="020B0606030504020204" pitchFamily="34" charset="0"/>
                <a:ea typeface="Open Sans" panose="020B0606030504020204" pitchFamily="34" charset="0"/>
                <a:cs typeface="Open Sans" panose="020B0606030504020204" pitchFamily="34" charset="0"/>
              </a:rPr>
              <a:t>Capacity Building</a:t>
            </a:r>
          </a:p>
        </p:txBody>
      </p:sp>
      <p:sp>
        <p:nvSpPr>
          <p:cNvPr id="22" name="Rectangle 21">
            <a:extLst>
              <a:ext uri="{FF2B5EF4-FFF2-40B4-BE49-F238E27FC236}">
                <a16:creationId xmlns:a16="http://schemas.microsoft.com/office/drawing/2014/main" id="{FDA5BD30-EB89-E64F-D7DF-022FD1B06854}"/>
              </a:ext>
            </a:extLst>
          </p:cNvPr>
          <p:cNvSpPr/>
          <p:nvPr/>
        </p:nvSpPr>
        <p:spPr>
          <a:xfrm>
            <a:off x="3165908" y="2514704"/>
            <a:ext cx="2943438" cy="2260649"/>
          </a:xfrm>
          <a:prstGeom prst="rect">
            <a:avLst/>
          </a:prstGeom>
          <a:solidFill>
            <a:srgbClr val="D7D2EE">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CA"/>
          </a:p>
        </p:txBody>
      </p:sp>
      <p:pic>
        <p:nvPicPr>
          <p:cNvPr id="24" name="Picture 23">
            <a:extLst>
              <a:ext uri="{FF2B5EF4-FFF2-40B4-BE49-F238E27FC236}">
                <a16:creationId xmlns:a16="http://schemas.microsoft.com/office/drawing/2014/main" id="{8E942A00-18E1-1732-F89F-4DEB1DD45A74}"/>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p:blipFill>
        <p:spPr bwMode="auto">
          <a:xfrm>
            <a:off x="3168000" y="2457341"/>
            <a:ext cx="2943439" cy="234000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64D05451-0E6E-1A9E-2072-E4D8E9A0CEF8}"/>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p:blipFill>
        <p:spPr bwMode="auto">
          <a:xfrm>
            <a:off x="6096108" y="2435348"/>
            <a:ext cx="3014790" cy="2330069"/>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5">
            <a:extLst>
              <a:ext uri="{FF2B5EF4-FFF2-40B4-BE49-F238E27FC236}">
                <a16:creationId xmlns:a16="http://schemas.microsoft.com/office/drawing/2014/main" id="{8E01A783-EBED-5FD3-C6A8-8C5002A5484D}"/>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9094000" y="2457337"/>
            <a:ext cx="2888934" cy="2318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1" name="Straight Connector 30">
            <a:extLst>
              <a:ext uri="{FF2B5EF4-FFF2-40B4-BE49-F238E27FC236}">
                <a16:creationId xmlns:a16="http://schemas.microsoft.com/office/drawing/2014/main" id="{736A4A87-1FE6-555F-5C9C-2ACED1F9920E}"/>
              </a:ext>
            </a:extLst>
          </p:cNvPr>
          <p:cNvCxnSpPr/>
          <p:nvPr/>
        </p:nvCxnSpPr>
        <p:spPr>
          <a:xfrm>
            <a:off x="215897" y="2438894"/>
            <a:ext cx="11760418"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24A40CD-A0C6-3CDA-AA81-5D0AA89830C7}"/>
              </a:ext>
            </a:extLst>
          </p:cNvPr>
          <p:cNvCxnSpPr/>
          <p:nvPr/>
        </p:nvCxnSpPr>
        <p:spPr>
          <a:xfrm>
            <a:off x="215897" y="4775352"/>
            <a:ext cx="11760418" cy="0"/>
          </a:xfrm>
          <a:prstGeom prst="line">
            <a:avLst/>
          </a:prstGeom>
          <a:ln w="38100">
            <a:solidFill>
              <a:srgbClr val="322B7F"/>
            </a:solidFill>
          </a:ln>
        </p:spPr>
        <p:style>
          <a:lnRef idx="1">
            <a:schemeClr val="accent1"/>
          </a:lnRef>
          <a:fillRef idx="0">
            <a:schemeClr val="accent1"/>
          </a:fillRef>
          <a:effectRef idx="0">
            <a:schemeClr val="accent1"/>
          </a:effectRef>
          <a:fontRef idx="minor">
            <a:schemeClr val="tx1"/>
          </a:fontRef>
        </p:style>
      </p:cxnSp>
      <p:pic>
        <p:nvPicPr>
          <p:cNvPr id="7" name="Picture 6" descr="Text&#10;&#10;Description automatically generated">
            <a:extLst>
              <a:ext uri="{FF2B5EF4-FFF2-40B4-BE49-F238E27FC236}">
                <a16:creationId xmlns:a16="http://schemas.microsoft.com/office/drawing/2014/main" id="{2DF0FA1E-E67D-8D2E-FEBD-B03602051A2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41623" y="1055963"/>
            <a:ext cx="3869289" cy="551498"/>
          </a:xfrm>
          <a:prstGeom prst="rect">
            <a:avLst/>
          </a:prstGeom>
        </p:spPr>
      </p:pic>
    </p:spTree>
    <p:extLst>
      <p:ext uri="{BB962C8B-B14F-4D97-AF65-F5344CB8AC3E}">
        <p14:creationId xmlns:p14="http://schemas.microsoft.com/office/powerpoint/2010/main" val="4024611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0"/>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 name="Picture 2" descr="Shape&#10;&#10;Description automatically generated with medium confidence">
            <a:extLst>
              <a:ext uri="{FF2B5EF4-FFF2-40B4-BE49-F238E27FC236}">
                <a16:creationId xmlns:a16="http://schemas.microsoft.com/office/drawing/2014/main" id="{7AA32852-45EB-2D3F-8EEE-9B9B35C501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050" y="0"/>
            <a:ext cx="6918614" cy="6858000"/>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err="1">
                <a:solidFill>
                  <a:schemeClr val="tx1">
                    <a:lumMod val="75000"/>
                    <a:lumOff val="25000"/>
                  </a:schemeClr>
                </a:solidFill>
                <a:latin typeface="Arial" charset="0"/>
              </a:rPr>
              <a:t>ShareAlike</a:t>
            </a:r>
            <a:r>
              <a:rPr lang="en-US" sz="1000">
                <a:solidFill>
                  <a:schemeClr val="tx1">
                    <a:lumMod val="75000"/>
                    <a:lumOff val="25000"/>
                  </a:schemeClr>
                </a:solidFill>
                <a:latin typeface="Arial" charset="0"/>
              </a:rPr>
              <a:t> 4.0 International (CC BY-SA 4.0). </a:t>
            </a:r>
            <a:endParaRPr lang="en-CA" sz="100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1419347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dirty="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dirty="0">
                <a:solidFill>
                  <a:srgbClr val="FFFFFF"/>
                </a:solidFill>
                <a:latin typeface="Stone Sans ITC Std SemiBold" panose="02000703060000020004" pitchFamily="50" charset="0"/>
              </a:rPr>
              <a:t>$</a:t>
            </a:r>
          </a:p>
          <a:p>
            <a:pPr marL="9525" algn="ctr">
              <a:spcBef>
                <a:spcPts val="98"/>
              </a:spcBef>
            </a:pPr>
            <a:r>
              <a:rPr lang="en-US" sz="3113" kern="0" dirty="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dirty="0">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2000" dirty="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62168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standing, outdoor, academic costume&#10;&#10;Description automatically generated">
            <a:extLst>
              <a:ext uri="{FF2B5EF4-FFF2-40B4-BE49-F238E27FC236}">
                <a16:creationId xmlns:a16="http://schemas.microsoft.com/office/drawing/2014/main" id="{9DC51F4D-50DF-40B4-AC5C-60A28CE299ED}"/>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1111213" y="-8064"/>
            <a:ext cx="3928872" cy="5349240"/>
          </a:xfrm>
          <a:prstGeom prst="rect">
            <a:avLst/>
          </a:prstGeom>
        </p:spPr>
      </p:pic>
      <p:pic>
        <p:nvPicPr>
          <p:cNvPr id="6" name="Picture 5" descr="A picture containing person&#10;&#10;Description automatically generated">
            <a:extLst>
              <a:ext uri="{FF2B5EF4-FFF2-40B4-BE49-F238E27FC236}">
                <a16:creationId xmlns:a16="http://schemas.microsoft.com/office/drawing/2014/main" id="{5C27B3D0-E6DD-4BBF-81C9-13BEB9C3501E}"/>
              </a:ext>
            </a:extLst>
          </p:cNvPr>
          <p:cNvPicPr>
            <a:picLocks noChangeAspect="1"/>
          </p:cNvPicPr>
          <p:nvPr/>
        </p:nvPicPr>
        <p:blipFill>
          <a:blip r:embed="rId4" cstate="screen">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tretch>
            <a:fillRect/>
          </a:stretch>
        </p:blipFill>
        <p:spPr>
          <a:xfrm>
            <a:off x="7220034" y="-8064"/>
            <a:ext cx="3928872" cy="5349240"/>
          </a:xfrm>
          <a:prstGeom prst="rect">
            <a:avLst/>
          </a:prstGeom>
        </p:spPr>
      </p:pic>
      <p:sp>
        <p:nvSpPr>
          <p:cNvPr id="17" name="Rectangle 16">
            <a:extLst>
              <a:ext uri="{FF2B5EF4-FFF2-40B4-BE49-F238E27FC236}">
                <a16:creationId xmlns:a16="http://schemas.microsoft.com/office/drawing/2014/main" id="{7F398189-D10A-429A-A678-CCA27B4B786A}"/>
              </a:ext>
            </a:extLst>
          </p:cNvPr>
          <p:cNvSpPr/>
          <p:nvPr/>
        </p:nvSpPr>
        <p:spPr>
          <a:xfrm>
            <a:off x="1111213" y="4451605"/>
            <a:ext cx="3928872" cy="1077218"/>
          </a:xfrm>
          <a:prstGeom prst="rect">
            <a:avLst/>
          </a:prstGeom>
          <a:solidFill>
            <a:schemeClr val="tx1"/>
          </a:solidFill>
          <a:effectLst/>
        </p:spPr>
        <p:txBody>
          <a:bodyPr wrap="square">
            <a:spAutoFit/>
          </a:bodyPr>
          <a:lstStyle/>
          <a:p>
            <a:pPr algn="ctr"/>
            <a:endPar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p>
        </p:txBody>
      </p:sp>
      <p:sp>
        <p:nvSpPr>
          <p:cNvPr id="26" name="Rectangle 25">
            <a:extLst>
              <a:ext uri="{FF2B5EF4-FFF2-40B4-BE49-F238E27FC236}">
                <a16:creationId xmlns:a16="http://schemas.microsoft.com/office/drawing/2014/main" id="{A3342A01-DEBD-4DEB-B873-54E654B5D0CD}"/>
              </a:ext>
            </a:extLst>
          </p:cNvPr>
          <p:cNvSpPr/>
          <p:nvPr/>
        </p:nvSpPr>
        <p:spPr>
          <a:xfrm>
            <a:off x="7220034" y="4451605"/>
            <a:ext cx="3928872" cy="1077218"/>
          </a:xfrm>
          <a:prstGeom prst="rect">
            <a:avLst/>
          </a:prstGeom>
          <a:solidFill>
            <a:schemeClr val="tx1"/>
          </a:solidFill>
          <a:effectLst/>
        </p:spPr>
        <p:txBody>
          <a:bodyPr wrap="square">
            <a:spAutoFit/>
          </a:bodyPr>
          <a:lstStyle/>
          <a:p>
            <a:pPr algn="ctr"/>
            <a:endPar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3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Skills</a:t>
            </a:r>
          </a:p>
        </p:txBody>
      </p:sp>
      <p:sp>
        <p:nvSpPr>
          <p:cNvPr id="13" name="Rectangle 12">
            <a:extLst>
              <a:ext uri="{FF2B5EF4-FFF2-40B4-BE49-F238E27FC236}">
                <a16:creationId xmlns:a16="http://schemas.microsoft.com/office/drawing/2014/main" id="{7BAF1BC9-D206-4FFB-ACE6-0D583D2229CA}"/>
              </a:ext>
            </a:extLst>
          </p:cNvPr>
          <p:cNvSpPr/>
          <p:nvPr/>
        </p:nvSpPr>
        <p:spPr>
          <a:xfrm>
            <a:off x="14514" y="5809965"/>
            <a:ext cx="12192000" cy="584775"/>
          </a:xfrm>
          <a:prstGeom prst="rect">
            <a:avLst/>
          </a:prstGeom>
          <a:effectLst/>
        </p:spPr>
        <p:txBody>
          <a:bodyPr wrap="square">
            <a:spAutoFit/>
          </a:bodyPr>
          <a:lstStyle/>
          <a:p>
            <a:pPr algn="ctr"/>
            <a:r>
              <a:rPr lang="en-US" sz="3200" b="1" dirty="0">
                <a:latin typeface="Open Sans" panose="020B0606030504020204" pitchFamily="34" charset="0"/>
                <a:ea typeface="Open Sans" panose="020B0606030504020204" pitchFamily="34" charset="0"/>
                <a:cs typeface="Open Sans" panose="020B0606030504020204" pitchFamily="34" charset="0"/>
              </a:rPr>
              <a:t>Gender Equality   </a:t>
            </a:r>
          </a:p>
        </p:txBody>
      </p:sp>
      <p:sp>
        <p:nvSpPr>
          <p:cNvPr id="18" name="Rectangle 17">
            <a:extLst>
              <a:ext uri="{FF2B5EF4-FFF2-40B4-BE49-F238E27FC236}">
                <a16:creationId xmlns:a16="http://schemas.microsoft.com/office/drawing/2014/main" id="{F8FA4878-3836-470F-8956-210D77F782EC}"/>
              </a:ext>
            </a:extLst>
          </p:cNvPr>
          <p:cNvSpPr/>
          <p:nvPr/>
        </p:nvSpPr>
        <p:spPr>
          <a:xfrm>
            <a:off x="0" y="3721033"/>
            <a:ext cx="12192000" cy="1035368"/>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udea" panose="02000000000000000000" pitchFamily="50" charset="0"/>
              <a:ea typeface="PT Sans" panose="020B0503020203020204" pitchFamily="34" charset="0"/>
            </a:endParaRPr>
          </a:p>
        </p:txBody>
      </p:sp>
      <p:sp>
        <p:nvSpPr>
          <p:cNvPr id="15" name="TextBox 14">
            <a:extLst>
              <a:ext uri="{FF2B5EF4-FFF2-40B4-BE49-F238E27FC236}">
                <a16:creationId xmlns:a16="http://schemas.microsoft.com/office/drawing/2014/main" id="{B1BCD392-AF11-41EB-8CE6-FCD82D1BB9F2}"/>
              </a:ext>
            </a:extLst>
          </p:cNvPr>
          <p:cNvSpPr txBox="1"/>
          <p:nvPr/>
        </p:nvSpPr>
        <p:spPr>
          <a:xfrm>
            <a:off x="0" y="3909718"/>
            <a:ext cx="12192000" cy="615553"/>
          </a:xfrm>
          <a:prstGeom prst="rect">
            <a:avLst/>
          </a:prstGeom>
          <a:noFill/>
          <a:ln>
            <a:noFill/>
          </a:ln>
        </p:spPr>
        <p:txBody>
          <a:bodyPr wrap="square" lIns="0" tIns="0" rIns="0" bIns="0" rtlCol="0" anchor="ctr" anchorCtr="0">
            <a:spAutoFit/>
          </a:bodyPr>
          <a:lstStyle>
            <a:defPPr>
              <a:defRPr lang="en-US"/>
            </a:defPPr>
            <a:lvl1pPr algn="ctr">
              <a:defRPr sz="3200" b="1">
                <a:solidFill>
                  <a:schemeClr val="bg1"/>
                </a:solidFill>
                <a:latin typeface="Oscine" panose="020B0506040202020204" pitchFamily="34" charset="0"/>
                <a:ea typeface="PT Sans" panose="020B0503020203020204" pitchFamily="34" charset="0"/>
                <a:cs typeface="Oscine" panose="020B0506040202020204" pitchFamily="34" charset="0"/>
              </a:defRPr>
            </a:lvl1pPr>
          </a:lstStyle>
          <a:p>
            <a:r>
              <a:rPr lang="en-US" sz="4000" b="0" dirty="0">
                <a:latin typeface="Open Sans" panose="020B0606030504020204" pitchFamily="34" charset="0"/>
                <a:ea typeface="Open Sans" panose="020B0606030504020204" pitchFamily="34" charset="0"/>
                <a:cs typeface="Open Sans" panose="020B0606030504020204" pitchFamily="34" charset="0"/>
              </a:rPr>
              <a:t>SECTORS</a:t>
            </a:r>
          </a:p>
        </p:txBody>
      </p:sp>
      <p:pic>
        <p:nvPicPr>
          <p:cNvPr id="19" name="Picture 18">
            <a:extLst>
              <a:ext uri="{FF2B5EF4-FFF2-40B4-BE49-F238E27FC236}">
                <a16:creationId xmlns:a16="http://schemas.microsoft.com/office/drawing/2014/main" id="{33C00970-376F-4A21-B653-FE3820CEDCCB}"/>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5820386" y="3055829"/>
            <a:ext cx="609444" cy="788303"/>
          </a:xfrm>
          <a:prstGeom prst="rect">
            <a:avLst/>
          </a:prstGeom>
        </p:spPr>
      </p:pic>
    </p:spTree>
    <p:extLst>
      <p:ext uri="{BB962C8B-B14F-4D97-AF65-F5344CB8AC3E}">
        <p14:creationId xmlns:p14="http://schemas.microsoft.com/office/powerpoint/2010/main" val="3794746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A picture containing person, group&#10;&#10;Description automatically generated">
            <a:extLst>
              <a:ext uri="{FF2B5EF4-FFF2-40B4-BE49-F238E27FC236}">
                <a16:creationId xmlns:a16="http://schemas.microsoft.com/office/drawing/2014/main" id="{BFA16501-70E6-4EDB-B539-FE0EA1F651DF}"/>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0" y="4105846"/>
            <a:ext cx="2139146" cy="2760303"/>
          </a:xfrm>
          <a:prstGeom prst="rect">
            <a:avLst/>
          </a:prstGeom>
        </p:spPr>
      </p:pic>
      <p:pic>
        <p:nvPicPr>
          <p:cNvPr id="25" name="Picture 24" descr="A group of women looking at a computer&#10;&#10;Description automatically generated with medium confidence">
            <a:extLst>
              <a:ext uri="{FF2B5EF4-FFF2-40B4-BE49-F238E27FC236}">
                <a16:creationId xmlns:a16="http://schemas.microsoft.com/office/drawing/2014/main" id="{CEF82447-B86F-43C5-ABC2-B52515B202E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a:off x="1" y="-8149"/>
            <a:ext cx="4370952" cy="2760304"/>
          </a:xfrm>
          <a:prstGeom prst="rect">
            <a:avLst/>
          </a:prstGeom>
        </p:spPr>
      </p:pic>
      <p:pic>
        <p:nvPicPr>
          <p:cNvPr id="17" name="Picture 16">
            <a:extLst>
              <a:ext uri="{FF2B5EF4-FFF2-40B4-BE49-F238E27FC236}">
                <a16:creationId xmlns:a16="http://schemas.microsoft.com/office/drawing/2014/main" id="{4C46E8EC-4371-4E31-B43B-136BB1341CDB}"/>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a:ext>
            </a:extLst>
          </a:blip>
          <a:srcRect/>
          <a:stretch/>
        </p:blipFill>
        <p:spPr>
          <a:xfrm>
            <a:off x="4577002" y="0"/>
            <a:ext cx="4907206" cy="2760313"/>
          </a:xfrm>
          <a:prstGeom prst="rect">
            <a:avLst/>
          </a:prstGeom>
        </p:spPr>
      </p:pic>
      <p:pic>
        <p:nvPicPr>
          <p:cNvPr id="16" name="Picture 15" descr="A person in a red dress walking a group of sheep in a grassy field&#10;&#10;Description automatically generated with low confidence">
            <a:extLst>
              <a:ext uri="{FF2B5EF4-FFF2-40B4-BE49-F238E27FC236}">
                <a16:creationId xmlns:a16="http://schemas.microsoft.com/office/drawing/2014/main" id="{68EF5422-8455-419B-95BE-CFEFBEDD8CBA}"/>
              </a:ext>
            </a:extLst>
          </p:cNvPr>
          <p:cNvPicPr>
            <a:picLocks noChangeAspect="1"/>
          </p:cNvPicPr>
          <p:nvPr/>
        </p:nvPicPr>
        <p:blipFill rotWithShape="1">
          <a:blip r:embed="rId8" cstate="screen">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a:ext>
            </a:extLst>
          </a:blip>
          <a:srcRect/>
          <a:stretch/>
        </p:blipFill>
        <p:spPr>
          <a:xfrm>
            <a:off x="2326436" y="4097681"/>
            <a:ext cx="4771045" cy="2760319"/>
          </a:xfrm>
          <a:prstGeom prst="rect">
            <a:avLst/>
          </a:prstGeom>
        </p:spPr>
      </p:pic>
      <p:pic>
        <p:nvPicPr>
          <p:cNvPr id="18" name="Picture 17" descr="A group of people sitting on the ground&#10;&#10;Description automatically generated with low confidence">
            <a:extLst>
              <a:ext uri="{FF2B5EF4-FFF2-40B4-BE49-F238E27FC236}">
                <a16:creationId xmlns:a16="http://schemas.microsoft.com/office/drawing/2014/main" id="{A5B856B8-1FE3-4F3B-88B1-86E23EE29B3D}"/>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33000"/>
                    </a14:imgEffect>
                  </a14:imgLayer>
                </a14:imgProps>
              </a:ext>
              <a:ext uri="{28A0092B-C50C-407E-A947-70E740481C1C}">
                <a14:useLocalDpi xmlns:a14="http://schemas.microsoft.com/office/drawing/2010/main"/>
              </a:ext>
            </a:extLst>
          </a:blip>
          <a:srcRect/>
          <a:stretch/>
        </p:blipFill>
        <p:spPr>
          <a:xfrm>
            <a:off x="7284777" y="4097687"/>
            <a:ext cx="4907222" cy="2760313"/>
          </a:xfrm>
          <a:prstGeom prst="rect">
            <a:avLst/>
          </a:prstGeom>
          <a:noFill/>
        </p:spPr>
      </p:pic>
      <p:pic>
        <p:nvPicPr>
          <p:cNvPr id="23" name="Picture 22" descr="A group of people wearing masks&#10;&#10;Description automatically generated with low confidence">
            <a:extLst>
              <a:ext uri="{FF2B5EF4-FFF2-40B4-BE49-F238E27FC236}">
                <a16:creationId xmlns:a16="http://schemas.microsoft.com/office/drawing/2014/main" id="{83C70193-DD00-454C-AE62-56E2CEA2C80E}"/>
              </a:ext>
            </a:extLst>
          </p:cNvPr>
          <p:cNvPicPr>
            <a:picLocks noChangeAspect="1"/>
          </p:cNvPicPr>
          <p:nvPr/>
        </p:nvPicPr>
        <p:blipFill rotWithShape="1">
          <a:blip r:embed="rId12" cstate="screen">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a:ext>
            </a:extLst>
          </a:blip>
          <a:srcRect/>
          <a:stretch/>
        </p:blipFill>
        <p:spPr>
          <a:xfrm>
            <a:off x="9663017" y="0"/>
            <a:ext cx="2528983" cy="2760304"/>
          </a:xfrm>
          <a:prstGeom prst="rect">
            <a:avLst/>
          </a:prstGeom>
        </p:spPr>
      </p:pic>
      <p:sp>
        <p:nvSpPr>
          <p:cNvPr id="9" name="Rectangle 8">
            <a:extLst>
              <a:ext uri="{FF2B5EF4-FFF2-40B4-BE49-F238E27FC236}">
                <a16:creationId xmlns:a16="http://schemas.microsoft.com/office/drawing/2014/main" id="{F87A302D-D1D2-4376-ACB6-ED822BD22F96}"/>
              </a:ext>
            </a:extLst>
          </p:cNvPr>
          <p:cNvSpPr/>
          <p:nvPr/>
        </p:nvSpPr>
        <p:spPr>
          <a:xfrm>
            <a:off x="0" y="2623128"/>
            <a:ext cx="12192000" cy="1597890"/>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3" name="TextBox 12">
            <a:extLst>
              <a:ext uri="{FF2B5EF4-FFF2-40B4-BE49-F238E27FC236}">
                <a16:creationId xmlns:a16="http://schemas.microsoft.com/office/drawing/2014/main" id="{117575F4-45DD-4A9B-BC0E-63A49CB46B7B}"/>
              </a:ext>
            </a:extLst>
          </p:cNvPr>
          <p:cNvSpPr txBox="1"/>
          <p:nvPr/>
        </p:nvSpPr>
        <p:spPr>
          <a:xfrm>
            <a:off x="203200" y="2420465"/>
            <a:ext cx="11798300" cy="2000548"/>
          </a:xfrm>
          <a:prstGeom prst="rect">
            <a:avLst/>
          </a:prstGeom>
          <a:solidFill>
            <a:schemeClr val="bg1">
              <a:alpha val="62000"/>
            </a:schemeClr>
          </a:solidFill>
        </p:spPr>
        <p:txBody>
          <a:bodyPr wrap="square">
            <a:spAutoFit/>
          </a:bodyPr>
          <a:lstStyle/>
          <a:p>
            <a:pPr algn="ctr"/>
            <a:endParaRPr lang="en-US" sz="4000" dirty="0">
              <a:latin typeface="Open Sans" panose="020B0606030504020204" pitchFamily="34" charset="0"/>
              <a:ea typeface="Open Sans" panose="020B0606030504020204" pitchFamily="34" charset="0"/>
              <a:cs typeface="Open Sans" panose="020B0606030504020204" pitchFamily="34" charset="0"/>
            </a:endParaRPr>
          </a:p>
          <a:p>
            <a:pPr algn="ctr"/>
            <a:r>
              <a:rPr lang="en-US" sz="4400" dirty="0">
                <a:latin typeface="Open Sans" panose="020B0606030504020204" pitchFamily="34" charset="0"/>
                <a:ea typeface="Open Sans" panose="020B0606030504020204" pitchFamily="34" charset="0"/>
                <a:cs typeface="Open Sans" panose="020B0606030504020204" pitchFamily="34" charset="0"/>
              </a:rPr>
              <a:t>Leveraging new and existing technologies</a:t>
            </a:r>
          </a:p>
          <a:p>
            <a:pPr algn="ctr"/>
            <a:endParaRPr lang="en-US" sz="4000" dirty="0"/>
          </a:p>
        </p:txBody>
      </p:sp>
    </p:spTree>
    <p:extLst>
      <p:ext uri="{BB962C8B-B14F-4D97-AF65-F5344CB8AC3E}">
        <p14:creationId xmlns:p14="http://schemas.microsoft.com/office/powerpoint/2010/main" val="3142986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86EA771-4F3E-3C66-A617-84DB156B4CD7}"/>
              </a:ext>
            </a:extLst>
          </p:cNvPr>
          <p:cNvSpPr/>
          <p:nvPr/>
        </p:nvSpPr>
        <p:spPr>
          <a:xfrm>
            <a:off x="-9527" y="0"/>
            <a:ext cx="12201527" cy="6857998"/>
          </a:xfrm>
          <a:prstGeom prst="rect">
            <a:avLst/>
          </a:prstGeom>
          <a:solidFill>
            <a:srgbClr val="E7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Rectangle 9">
            <a:extLst>
              <a:ext uri="{FF2B5EF4-FFF2-40B4-BE49-F238E27FC236}">
                <a16:creationId xmlns:a16="http://schemas.microsoft.com/office/drawing/2014/main" id="{00110732-D2BA-4808-A232-E37A534B5C74}"/>
              </a:ext>
            </a:extLst>
          </p:cNvPr>
          <p:cNvSpPr/>
          <p:nvPr/>
        </p:nvSpPr>
        <p:spPr>
          <a:xfrm>
            <a:off x="-9527" y="2699701"/>
            <a:ext cx="12201525" cy="2062799"/>
          </a:xfrm>
          <a:prstGeom prst="rect">
            <a:avLst/>
          </a:prstGeom>
          <a:solidFill>
            <a:srgbClr val="D4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D4D1D1">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 name="Picture 2" descr="Shape&#10;&#10;Description automatically generated with medium confidence">
            <a:extLst>
              <a:ext uri="{FF2B5EF4-FFF2-40B4-BE49-F238E27FC236}">
                <a16:creationId xmlns:a16="http://schemas.microsoft.com/office/drawing/2014/main" id="{5D95650B-7B66-71B0-78B4-52C406A694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488806" cy="6878001"/>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3822700" y="2152169"/>
            <a:ext cx="7057571" cy="2330931"/>
          </a:xfrm>
        </p:spPr>
        <p:txBody>
          <a:bodyPr>
            <a:normAutofit/>
          </a:bodyPr>
          <a:lstStyle/>
          <a:p>
            <a:pPr algn="l"/>
            <a:r>
              <a:rPr lang="en-US" sz="8800" b="1" dirty="0">
                <a:latin typeface="Open Sans"/>
                <a:ea typeface="Open Sans"/>
                <a:cs typeface="Open Sans"/>
              </a:rPr>
              <a:t>Innovations</a:t>
            </a:r>
            <a:endParaRPr lang="en-US" sz="6600" dirty="0"/>
          </a:p>
        </p:txBody>
      </p:sp>
    </p:spTree>
    <p:extLst>
      <p:ext uri="{BB962C8B-B14F-4D97-AF65-F5344CB8AC3E}">
        <p14:creationId xmlns:p14="http://schemas.microsoft.com/office/powerpoint/2010/main" val="2084757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BD5D65F2-3C6D-7A3F-5B92-49F3CE0DDBE1}"/>
              </a:ext>
            </a:extLst>
          </p:cNvPr>
          <p:cNvGrpSpPr/>
          <p:nvPr/>
        </p:nvGrpSpPr>
        <p:grpSpPr>
          <a:xfrm>
            <a:off x="-857251" y="0"/>
            <a:ext cx="3400481" cy="7764517"/>
            <a:chOff x="-685800" y="0"/>
            <a:chExt cx="2768600" cy="7764517"/>
          </a:xfrm>
        </p:grpSpPr>
        <p:sp>
          <p:nvSpPr>
            <p:cNvPr id="18" name="Rectangle 17">
              <a:extLst>
                <a:ext uri="{FF2B5EF4-FFF2-40B4-BE49-F238E27FC236}">
                  <a16:creationId xmlns:a16="http://schemas.microsoft.com/office/drawing/2014/main" id="{C522CFDA-A7F5-0F56-7B0E-9A422E302F05}"/>
                </a:ext>
              </a:extLst>
            </p:cNvPr>
            <p:cNvSpPr/>
            <p:nvPr/>
          </p:nvSpPr>
          <p:spPr>
            <a:xfrm>
              <a:off x="0" y="0"/>
              <a:ext cx="1411760" cy="6858000"/>
            </a:xfrm>
            <a:prstGeom prst="rect">
              <a:avLst/>
            </a:prstGeom>
            <a:solidFill>
              <a:srgbClr val="29008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Isosceles Triangle 18">
              <a:extLst>
                <a:ext uri="{FF2B5EF4-FFF2-40B4-BE49-F238E27FC236}">
                  <a16:creationId xmlns:a16="http://schemas.microsoft.com/office/drawing/2014/main" id="{1E99AA04-E215-4477-0991-81491A41AA21}"/>
                </a:ext>
              </a:extLst>
            </p:cNvPr>
            <p:cNvSpPr/>
            <p:nvPr/>
          </p:nvSpPr>
          <p:spPr>
            <a:xfrm>
              <a:off x="-685800" y="5969000"/>
              <a:ext cx="2768600" cy="179551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4" name="Picture 8" descr="Img">
            <a:extLst>
              <a:ext uri="{FF2B5EF4-FFF2-40B4-BE49-F238E27FC236}">
                <a16:creationId xmlns:a16="http://schemas.microsoft.com/office/drawing/2014/main" id="{087B0555-0143-BC1E-55A2-ADA78E85C87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1729260" y="4031045"/>
            <a:ext cx="3400481" cy="21253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10" descr="Img">
            <a:extLst>
              <a:ext uri="{FF2B5EF4-FFF2-40B4-BE49-F238E27FC236}">
                <a16:creationId xmlns:a16="http://schemas.microsoft.com/office/drawing/2014/main" id="{679C26B5-B803-F2F3-70DA-29D61D5DD84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256643" y="4030706"/>
            <a:ext cx="3401568" cy="212598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0B13BF80-541F-311A-B1CE-D49BFBB12E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90432" y="4032398"/>
            <a:ext cx="3401568" cy="2125979"/>
          </a:xfrm>
          <a:prstGeom prst="rect">
            <a:avLst/>
          </a:prstGeom>
        </p:spPr>
      </p:pic>
      <p:pic>
        <p:nvPicPr>
          <p:cNvPr id="7" name="Picture 2" descr="Img">
            <a:extLst>
              <a:ext uri="{FF2B5EF4-FFF2-40B4-BE49-F238E27FC236}">
                <a16:creationId xmlns:a16="http://schemas.microsoft.com/office/drawing/2014/main" id="{6518B846-3AA9-4BE5-5495-58BA8B24429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1729260" y="1690688"/>
            <a:ext cx="3401568" cy="212598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g">
            <a:extLst>
              <a:ext uri="{FF2B5EF4-FFF2-40B4-BE49-F238E27FC236}">
                <a16:creationId xmlns:a16="http://schemas.microsoft.com/office/drawing/2014/main" id="{D867D2FC-6CFE-C584-580E-BD922FD19AD9}"/>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5247189" y="1690688"/>
            <a:ext cx="3401568" cy="212598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Img">
            <a:extLst>
              <a:ext uri="{FF2B5EF4-FFF2-40B4-BE49-F238E27FC236}">
                <a16:creationId xmlns:a16="http://schemas.microsoft.com/office/drawing/2014/main" id="{15D19EE3-F9AC-E33A-C5C6-4472DB111BB7}"/>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8748182" y="1690688"/>
            <a:ext cx="3443817" cy="2125980"/>
          </a:xfrm>
          <a:prstGeom prst="rect">
            <a:avLst/>
          </a:prstGeom>
          <a:noFill/>
          <a:extLst>
            <a:ext uri="{909E8E84-426E-40DD-AFC4-6F175D3DCCD1}">
              <a14:hiddenFill xmlns:a14="http://schemas.microsoft.com/office/drawing/2010/main">
                <a:solidFill>
                  <a:srgbClr val="FFFFFF"/>
                </a:solidFill>
              </a14:hiddenFill>
            </a:ext>
          </a:extLst>
        </p:spPr>
      </p:pic>
      <p:sp>
        <p:nvSpPr>
          <p:cNvPr id="17" name="Title 16">
            <a:extLst>
              <a:ext uri="{FF2B5EF4-FFF2-40B4-BE49-F238E27FC236}">
                <a16:creationId xmlns:a16="http://schemas.microsoft.com/office/drawing/2014/main" id="{833FB0AE-862E-D9E1-BA8D-42DF1C523BB0}"/>
              </a:ext>
            </a:extLst>
          </p:cNvPr>
          <p:cNvSpPr>
            <a:spLocks noGrp="1"/>
          </p:cNvSpPr>
          <p:nvPr>
            <p:ph type="title"/>
          </p:nvPr>
        </p:nvSpPr>
        <p:spPr>
          <a:xfrm>
            <a:off x="1411760" y="212725"/>
            <a:ext cx="10780240" cy="1325563"/>
          </a:xfrm>
        </p:spPr>
        <p:txBody>
          <a:bodyPr/>
          <a:lstStyle/>
          <a:p>
            <a:r>
              <a:rPr lang="en-CA" dirty="0"/>
              <a:t>Massive Open Online Courses</a:t>
            </a:r>
          </a:p>
        </p:txBody>
      </p:sp>
      <p:sp>
        <p:nvSpPr>
          <p:cNvPr id="22" name="TextBox 21">
            <a:extLst>
              <a:ext uri="{FF2B5EF4-FFF2-40B4-BE49-F238E27FC236}">
                <a16:creationId xmlns:a16="http://schemas.microsoft.com/office/drawing/2014/main" id="{6CE617E7-FAD8-18CC-DEBD-0EC6ED2BA500}"/>
              </a:ext>
            </a:extLst>
          </p:cNvPr>
          <p:cNvSpPr txBox="1"/>
          <p:nvPr/>
        </p:nvSpPr>
        <p:spPr>
          <a:xfrm rot="16200000">
            <a:off x="-1671172" y="2413626"/>
            <a:ext cx="5093695" cy="1446550"/>
          </a:xfrm>
          <a:prstGeom prst="rect">
            <a:avLst/>
          </a:prstGeom>
          <a:noFill/>
        </p:spPr>
        <p:txBody>
          <a:bodyPr wrap="square">
            <a:spAutoFit/>
          </a:bodyPr>
          <a:lstStyle/>
          <a:p>
            <a:r>
              <a:rPr lang="en-CA" sz="8800" b="1" dirty="0">
                <a:solidFill>
                  <a:schemeClr val="bg1"/>
                </a:solidFill>
              </a:rPr>
              <a:t>M O </a:t>
            </a:r>
            <a:r>
              <a:rPr lang="en-CA" sz="8800" b="1" dirty="0" err="1">
                <a:solidFill>
                  <a:schemeClr val="bg1"/>
                </a:solidFill>
              </a:rPr>
              <a:t>O</a:t>
            </a:r>
            <a:r>
              <a:rPr lang="en-CA" sz="8800" b="1" dirty="0">
                <a:solidFill>
                  <a:schemeClr val="bg1"/>
                </a:solidFill>
              </a:rPr>
              <a:t> C</a:t>
            </a:r>
          </a:p>
        </p:txBody>
      </p:sp>
      <p:pic>
        <p:nvPicPr>
          <p:cNvPr id="23" name="Picture 22">
            <a:extLst>
              <a:ext uri="{FF2B5EF4-FFF2-40B4-BE49-F238E27FC236}">
                <a16:creationId xmlns:a16="http://schemas.microsoft.com/office/drawing/2014/main" id="{1368D444-129E-C779-1AAC-B1D4BF2E472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91708" y="307975"/>
            <a:ext cx="787156" cy="1016643"/>
          </a:xfrm>
          <a:prstGeom prst="rect">
            <a:avLst/>
          </a:prstGeom>
        </p:spPr>
      </p:pic>
    </p:spTree>
    <p:extLst>
      <p:ext uri="{BB962C8B-B14F-4D97-AF65-F5344CB8AC3E}">
        <p14:creationId xmlns:p14="http://schemas.microsoft.com/office/powerpoint/2010/main" val="2673231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Img">
            <a:extLst>
              <a:ext uri="{FF2B5EF4-FFF2-40B4-BE49-F238E27FC236}">
                <a16:creationId xmlns:a16="http://schemas.microsoft.com/office/drawing/2014/main" id="{62E24045-A15A-4964-B1C8-7AE75FC24545}"/>
              </a:ext>
            </a:extLst>
          </p:cNvPr>
          <p:cNvPicPr>
            <a:picLocks noChangeAspect="1" noChangeArrowheads="1"/>
          </p:cNvPicPr>
          <p:nvPr/>
        </p:nvPicPr>
        <p:blipFill rotWithShape="1">
          <a:blip r:embed="rId3" cstate="screen">
            <a:alphaModFix/>
            <a:extLst>
              <a:ext uri="{28A0092B-C50C-407E-A947-70E740481C1C}">
                <a14:useLocalDpi xmlns:a14="http://schemas.microsoft.com/office/drawing/2010/main"/>
              </a:ext>
            </a:extLst>
          </a:blip>
          <a:srcRect/>
          <a:stretch/>
        </p:blipFill>
        <p:spPr bwMode="auto">
          <a:xfrm>
            <a:off x="0" y="1502553"/>
            <a:ext cx="6096001" cy="5352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g">
            <a:extLst>
              <a:ext uri="{FF2B5EF4-FFF2-40B4-BE49-F238E27FC236}">
                <a16:creationId xmlns:a16="http://schemas.microsoft.com/office/drawing/2014/main" id="{2BC4AD37-899B-4FBB-921D-6399EF95DD31}"/>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95999" y="1483006"/>
            <a:ext cx="6096000" cy="5352477"/>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3EC02E4F-9B33-4AF1-B6DD-8E11FDE8F233}"/>
              </a:ext>
            </a:extLst>
          </p:cNvPr>
          <p:cNvSpPr/>
          <p:nvPr/>
        </p:nvSpPr>
        <p:spPr>
          <a:xfrm>
            <a:off x="0" y="-4867"/>
            <a:ext cx="12192000" cy="1808267"/>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4" name="Rectangle 13">
            <a:extLst>
              <a:ext uri="{FF2B5EF4-FFF2-40B4-BE49-F238E27FC236}">
                <a16:creationId xmlns:a16="http://schemas.microsoft.com/office/drawing/2014/main" id="{31882713-CC97-48EE-B09E-BBC34703B010}"/>
              </a:ext>
            </a:extLst>
          </p:cNvPr>
          <p:cNvSpPr/>
          <p:nvPr/>
        </p:nvSpPr>
        <p:spPr>
          <a:xfrm>
            <a:off x="508001" y="426933"/>
            <a:ext cx="11176000" cy="1808267"/>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5" name="Rectangle 14"/>
          <p:cNvSpPr/>
          <p:nvPr/>
        </p:nvSpPr>
        <p:spPr>
          <a:xfrm>
            <a:off x="800099" y="497985"/>
            <a:ext cx="10883899" cy="1169551"/>
          </a:xfrm>
          <a:prstGeom prst="rect">
            <a:avLst/>
          </a:prstGeom>
        </p:spPr>
        <p:txBody>
          <a:bodyPr wrap="square">
            <a:spAutoFit/>
          </a:bodyPr>
          <a:lstStyle/>
          <a:p>
            <a:r>
              <a:rPr lang="en-US" sz="4800" b="1" dirty="0" err="1">
                <a:latin typeface="Open Sans" panose="020B0606030504020204" pitchFamily="34" charset="0"/>
                <a:ea typeface="Open Sans" panose="020B0606030504020204" pitchFamily="34" charset="0"/>
                <a:cs typeface="Open Sans" panose="020B0606030504020204" pitchFamily="34" charset="0"/>
              </a:rPr>
              <a:t>MobiMOOC</a:t>
            </a:r>
            <a:r>
              <a:rPr lang="en-US" sz="4000" b="1" dirty="0">
                <a:latin typeface="Open Sans" panose="020B0606030504020204" pitchFamily="34" charset="0"/>
                <a:ea typeface="Open Sans" panose="020B0606030504020204" pitchFamily="34" charset="0"/>
                <a:cs typeface="Open Sans" panose="020B0606030504020204" pitchFamily="34" charset="0"/>
              </a:rPr>
              <a:t>  </a:t>
            </a:r>
            <a:r>
              <a:rPr lang="en-US" sz="2200" b="1" dirty="0">
                <a:latin typeface="Open Sans" panose="020B0606030504020204" pitchFamily="34" charset="0"/>
                <a:ea typeface="Open Sans" panose="020B0606030504020204" pitchFamily="34" charset="0"/>
                <a:cs typeface="Open Sans" panose="020B0606030504020204" pitchFamily="34" charset="0"/>
              </a:rPr>
              <a:t>Online learning - Food and Agriculture sector underserved. COL’s innovation helps farmers access learning using basic phones</a:t>
            </a:r>
          </a:p>
        </p:txBody>
      </p:sp>
      <p:pic>
        <p:nvPicPr>
          <p:cNvPr id="1026" name="Picture 2" descr="Water, Font, Circle, Electric blue, Rectangle, Wind, Symmetry, Logo, Brand, Graphics">
            <a:extLst>
              <a:ext uri="{FF2B5EF4-FFF2-40B4-BE49-F238E27FC236}">
                <a16:creationId xmlns:a16="http://schemas.microsoft.com/office/drawing/2014/main" id="{97C18C4B-5548-365F-4134-051A1575EC5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365634" y="2235200"/>
            <a:ext cx="1460736" cy="97603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A2BB06C-D73B-EDC7-0974-97F245D9C0F9}"/>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47234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89af2f0-31a4-49b1-b200-1149bf6ecb5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56C30BC3BCE6840B33B458BDA8B7D8A" ma:contentTypeVersion="15" ma:contentTypeDescription="Create a new document." ma:contentTypeScope="" ma:versionID="c770b5c99b9297366daf5012556dcbe3">
  <xsd:schema xmlns:xsd="http://www.w3.org/2001/XMLSchema" xmlns:xs="http://www.w3.org/2001/XMLSchema" xmlns:p="http://schemas.microsoft.com/office/2006/metadata/properties" xmlns:ns3="a89af2f0-31a4-49b1-b200-1149bf6ecb54" xmlns:ns4="a19972c2-ecab-4751-a6bc-56b9bf065da2" targetNamespace="http://schemas.microsoft.com/office/2006/metadata/properties" ma:root="true" ma:fieldsID="cfac5cf98c487d175fcc5c691f9ac5f2" ns3:_="" ns4:_="">
    <xsd:import namespace="a89af2f0-31a4-49b1-b200-1149bf6ecb54"/>
    <xsd:import namespace="a19972c2-ecab-4751-a6bc-56b9bf065d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af2f0-31a4-49b1-b200-1149bf6ecb5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19972c2-ecab-4751-a6bc-56b9bf065da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F4DB8F8-F3D1-47B9-9BFB-4001CAB132E7}">
  <ds:schemaRefs>
    <ds:schemaRef ds:uri="a89af2f0-31a4-49b1-b200-1149bf6ecb54"/>
    <ds:schemaRef ds:uri="http://schemas.microsoft.com/office/2006/metadata/properties"/>
    <ds:schemaRef ds:uri="http://schemas.microsoft.com/office/infopath/2007/PartnerControls"/>
    <ds:schemaRef ds:uri="http://purl.org/dc/elements/1.1/"/>
    <ds:schemaRef ds:uri="http://schemas.openxmlformats.org/package/2006/metadata/core-properties"/>
    <ds:schemaRef ds:uri="http://schemas.microsoft.com/office/2006/documentManagement/types"/>
    <ds:schemaRef ds:uri="http://purl.org/dc/dcmitype/"/>
    <ds:schemaRef ds:uri="a19972c2-ecab-4751-a6bc-56b9bf065da2"/>
    <ds:schemaRef ds:uri="http://www.w3.org/XML/1998/namespace"/>
    <ds:schemaRef ds:uri="http://purl.org/dc/terms/"/>
  </ds:schemaRefs>
</ds:datastoreItem>
</file>

<file path=customXml/itemProps2.xml><?xml version="1.0" encoding="utf-8"?>
<ds:datastoreItem xmlns:ds="http://schemas.openxmlformats.org/officeDocument/2006/customXml" ds:itemID="{340256B4-FE26-42E1-93E7-84AA29005B7B}">
  <ds:schemaRefs>
    <ds:schemaRef ds:uri="http://schemas.microsoft.com/sharepoint/v3/contenttype/forms"/>
  </ds:schemaRefs>
</ds:datastoreItem>
</file>

<file path=customXml/itemProps3.xml><?xml version="1.0" encoding="utf-8"?>
<ds:datastoreItem xmlns:ds="http://schemas.openxmlformats.org/officeDocument/2006/customXml" ds:itemID="{E4830636-A5A9-4A6A-884D-244CC94A55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9af2f0-31a4-49b1-b200-1149bf6ecb54"/>
    <ds:schemaRef ds:uri="a19972c2-ecab-4751-a6bc-56b9bf065d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1544</TotalTime>
  <Words>1229</Words>
  <Application>Microsoft Office PowerPoint</Application>
  <PresentationFormat>Widescreen</PresentationFormat>
  <Paragraphs>188</Paragraphs>
  <Slides>26</Slides>
  <Notes>19</Notes>
  <HiddenSlides>0</HiddenSlides>
  <MMClips>0</MMClips>
  <ScaleCrop>false</ScaleCrop>
  <HeadingPairs>
    <vt:vector size="6" baseType="variant">
      <vt:variant>
        <vt:lpstr>Fonts Used</vt:lpstr>
      </vt:variant>
      <vt:variant>
        <vt:i4>11</vt:i4>
      </vt:variant>
      <vt:variant>
        <vt:lpstr>Theme</vt:lpstr>
      </vt:variant>
      <vt:variant>
        <vt:i4>5</vt:i4>
      </vt:variant>
      <vt:variant>
        <vt:lpstr>Slide Titles</vt:lpstr>
      </vt:variant>
      <vt:variant>
        <vt:i4>26</vt:i4>
      </vt:variant>
    </vt:vector>
  </HeadingPairs>
  <TitlesOfParts>
    <vt:vector size="42" baseType="lpstr">
      <vt:lpstr>Aharoni</vt:lpstr>
      <vt:lpstr>Arial</vt:lpstr>
      <vt:lpstr>Calibri</vt:lpstr>
      <vt:lpstr>Calibri Light</vt:lpstr>
      <vt:lpstr>Gudea</vt:lpstr>
      <vt:lpstr>HelveticaNeueLT Std Lt</vt:lpstr>
      <vt:lpstr>HelveticaNeueLT Std Lt Cn</vt:lpstr>
      <vt:lpstr>ITC Galliard Pro</vt:lpstr>
      <vt:lpstr>Open Sans</vt:lpstr>
      <vt:lpstr>Source Sans Pro</vt:lpstr>
      <vt:lpstr>Stone Sans ITC Std SemiBold</vt:lpstr>
      <vt:lpstr>Office Theme</vt:lpstr>
      <vt:lpstr>Office Theme</vt:lpstr>
      <vt:lpstr>Office Theme</vt:lpstr>
      <vt:lpstr>Office Theme</vt:lpstr>
      <vt:lpstr>Office Theme</vt:lpstr>
      <vt:lpstr>Rethinking Education  for Innovation, Growth and Sustainability post Covid-19</vt:lpstr>
      <vt:lpstr>PowerPoint Presentation</vt:lpstr>
      <vt:lpstr>PowerPoint Presentation</vt:lpstr>
      <vt:lpstr>PowerPoint Presentation</vt:lpstr>
      <vt:lpstr>PowerPoint Presentation</vt:lpstr>
      <vt:lpstr>PowerPoint Presentation</vt:lpstr>
      <vt:lpstr>Innovations</vt:lpstr>
      <vt:lpstr>Massive Open Online Courses</vt:lpstr>
      <vt:lpstr>PowerPoint Presentation</vt:lpstr>
      <vt:lpstr>PowerPoint Presentation</vt:lpstr>
      <vt:lpstr>ICT Augmentation for Small States/LDCs</vt:lpstr>
      <vt:lpstr>Growth</vt:lpstr>
      <vt:lpstr>PowerPoint Presentation</vt:lpstr>
      <vt:lpstr>PowerPoint Presentation</vt:lpstr>
      <vt:lpstr>Commonwealth Executive MBA/MPA</vt:lpstr>
      <vt:lpstr>PowerPoint Presentation</vt:lpstr>
      <vt:lpstr>Sustainability</vt:lpstr>
      <vt:lpstr>PowerPoint Presentation</vt:lpstr>
      <vt:lpstr>Research on Emissions and ODL</vt:lpstr>
      <vt:lpstr>PowerPoint Presentation</vt:lpstr>
      <vt:lpstr>PowerPoint Presentation</vt:lpstr>
      <vt:lpstr>Pathways for Climate Resistant Education System</vt:lpstr>
      <vt:lpstr>Green learning agenda</vt:lpstr>
      <vt:lpstr>Leadership for Climate Action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Changing Climate: Do we need a shift in the way we learn?</dc:title>
  <dc:creator>Alexis Carr</dc:creator>
  <cp:lastModifiedBy>Rebecca Ferrie</cp:lastModifiedBy>
  <cp:revision>730</cp:revision>
  <dcterms:created xsi:type="dcterms:W3CDTF">2019-11-05T00:47:20Z</dcterms:created>
  <dcterms:modified xsi:type="dcterms:W3CDTF">2023-05-11T19:10:56Z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0x010100C56C30BC3BCE6840B33B458BDA8B7D8A</vt:lpwstr>
  </property>
</Properties>
</file>