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3" r:id="rId2"/>
    <p:sldId id="280" r:id="rId3"/>
    <p:sldId id="273" r:id="rId4"/>
    <p:sldId id="262" r:id="rId5"/>
    <p:sldId id="290" r:id="rId6"/>
    <p:sldId id="291" r:id="rId7"/>
    <p:sldId id="292" r:id="rId8"/>
    <p:sldId id="289" r:id="rId9"/>
    <p:sldId id="274" r:id="rId10"/>
    <p:sldId id="295" r:id="rId11"/>
    <p:sldId id="296" r:id="rId12"/>
    <p:sldId id="297" r:id="rId13"/>
    <p:sldId id="298" r:id="rId14"/>
    <p:sldId id="299" r:id="rId15"/>
    <p:sldId id="293" r:id="rId16"/>
    <p:sldId id="300" r:id="rId17"/>
    <p:sldId id="294" r:id="rId18"/>
    <p:sldId id="301" r:id="rId19"/>
    <p:sldId id="259" r:id="rId20"/>
  </p:sldIdLst>
  <p:sldSz cx="12192000" cy="6858000"/>
  <p:notesSz cx="6858000" cy="9144000"/>
  <p:embeddedFontLst>
    <p:embeddedFont>
      <p:font typeface="DengXian" panose="02010600030101010101" pitchFamily="2" charset="-122"/>
      <p:regular r:id="rId23"/>
      <p:bold r:id="rId24"/>
    </p:embeddedFont>
    <p:embeddedFont>
      <p:font typeface="Microsoft YaHei" panose="020B0503020204020204" pitchFamily="34" charset="-122"/>
      <p:regular r:id="rId25"/>
      <p:bold r:id="rId2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22B4"/>
    <a:srgbClr val="155196"/>
    <a:srgbClr val="00FFFF"/>
    <a:srgbClr val="032BC7"/>
    <a:srgbClr val="FF345E"/>
    <a:srgbClr val="FFC489"/>
    <a:srgbClr val="FF9B33"/>
    <a:srgbClr val="586BFC"/>
    <a:srgbClr val="0315B0"/>
    <a:srgbClr val="FF33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597" autoAdjust="0"/>
  </p:normalViewPr>
  <p:slideViewPr>
    <p:cSldViewPr snapToGrid="0">
      <p:cViewPr varScale="1">
        <p:scale>
          <a:sx n="88" d="100"/>
          <a:sy n="88" d="100"/>
        </p:scale>
        <p:origin x="14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274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becca Ferrie" userId="3e06e0b0-3fe2-4a94-af38-cc5f447ecc23" providerId="ADAL" clId="{AB9B1F41-73E7-4E06-9D51-F11DAF6E4321}"/>
    <pc:docChg chg="modSld">
      <pc:chgData name="Rebecca Ferrie" userId="3e06e0b0-3fe2-4a94-af38-cc5f447ecc23" providerId="ADAL" clId="{AB9B1F41-73E7-4E06-9D51-F11DAF6E4321}" dt="2021-08-23T16:45:32.388" v="2" actId="1076"/>
      <pc:docMkLst>
        <pc:docMk/>
      </pc:docMkLst>
      <pc:sldChg chg="addSp modSp mod">
        <pc:chgData name="Rebecca Ferrie" userId="3e06e0b0-3fe2-4a94-af38-cc5f447ecc23" providerId="ADAL" clId="{AB9B1F41-73E7-4E06-9D51-F11DAF6E4321}" dt="2021-08-23T16:45:32.388" v="2" actId="1076"/>
        <pc:sldMkLst>
          <pc:docMk/>
          <pc:sldMk cId="0" sldId="259"/>
        </pc:sldMkLst>
        <pc:picChg chg="add mod">
          <ac:chgData name="Rebecca Ferrie" userId="3e06e0b0-3fe2-4a94-af38-cc5f447ecc23" providerId="ADAL" clId="{AB9B1F41-73E7-4E06-9D51-F11DAF6E4321}" dt="2021-08-23T16:45:32.388" v="2" actId="1076"/>
          <ac:picMkLst>
            <pc:docMk/>
            <pc:sldMk cId="0" sldId="259"/>
            <ac:picMk id="4" creationId="{4A98F8F8-454D-494C-818C-E8C3C4C8A802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ain%20Action%20Folder\UNESCO_IITE\GSE_August\Tertiary%20enrollment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CC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879-4E7B-A6C2-4FB98B81F844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879-4E7B-A6C2-4FB98B81F844}"/>
              </c:ext>
            </c:extLst>
          </c:dPt>
          <c:dPt>
            <c:idx val="2"/>
            <c:invertIfNegative val="0"/>
            <c:bubble3D val="0"/>
            <c:spPr>
              <a:solidFill>
                <a:srgbClr val="FF993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879-4E7B-A6C2-4FB98B81F844}"/>
              </c:ext>
            </c:extLst>
          </c:dPt>
          <c:dPt>
            <c:idx val="3"/>
            <c:invertIfNegative val="0"/>
            <c:bubble3D val="0"/>
            <c:spPr>
              <a:solidFill>
                <a:srgbClr val="FF66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879-4E7B-A6C2-4FB98B81F844}"/>
              </c:ext>
            </c:extLst>
          </c:dPt>
          <c:dPt>
            <c:idx val="4"/>
            <c:invertIfNegative val="0"/>
            <c:bubble3D val="0"/>
            <c:spPr>
              <a:solidFill>
                <a:srgbClr val="9999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879-4E7B-A6C2-4FB98B81F844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879-4E7B-A6C2-4FB98B81F844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879-4E7B-A6C2-4FB98B81F844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879-4E7B-A6C2-4FB98B81F844}"/>
              </c:ext>
            </c:extLst>
          </c:dPt>
          <c:dPt>
            <c:idx val="9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7879-4E7B-A6C2-4FB98B81F844}"/>
              </c:ext>
            </c:extLst>
          </c:dPt>
          <c:dPt>
            <c:idx val="10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7879-4E7B-A6C2-4FB98B81F8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Data!$A$5:$A$15</c:f>
              <c:strCache>
                <c:ptCount val="11"/>
                <c:pt idx="0">
                  <c:v>Bangladesh</c:v>
                </c:pt>
                <c:pt idx="1">
                  <c:v>Ghana</c:v>
                </c:pt>
                <c:pt idx="2">
                  <c:v>India</c:v>
                </c:pt>
                <c:pt idx="3">
                  <c:v>Sri Lanka</c:v>
                </c:pt>
                <c:pt idx="4">
                  <c:v>Mauritius</c:v>
                </c:pt>
                <c:pt idx="5">
                  <c:v>Malaysia</c:v>
                </c:pt>
                <c:pt idx="6">
                  <c:v>Pakistan</c:v>
                </c:pt>
                <c:pt idx="7">
                  <c:v>Sub-Saharan Africa</c:v>
                </c:pt>
                <c:pt idx="8">
                  <c:v>Tanzania</c:v>
                </c:pt>
                <c:pt idx="9">
                  <c:v>World</c:v>
                </c:pt>
                <c:pt idx="10">
                  <c:v>China</c:v>
                </c:pt>
              </c:strCache>
            </c:strRef>
          </c:cat>
          <c:val>
            <c:numRef>
              <c:f>Data!$B$5:$B$15</c:f>
              <c:numCache>
                <c:formatCode>0.00</c:formatCode>
                <c:ptCount val="11"/>
                <c:pt idx="0">
                  <c:v>24.016889572143601</c:v>
                </c:pt>
                <c:pt idx="1">
                  <c:v>17.232969284057599</c:v>
                </c:pt>
                <c:pt idx="2">
                  <c:v>28.572900772094702</c:v>
                </c:pt>
                <c:pt idx="3">
                  <c:v>21.127700805664102</c:v>
                </c:pt>
                <c:pt idx="4">
                  <c:v>46.6</c:v>
                </c:pt>
                <c:pt idx="5">
                  <c:v>43.061611175537102</c:v>
                </c:pt>
                <c:pt idx="6">
                  <c:v>8.9584197998046893</c:v>
                </c:pt>
                <c:pt idx="7">
                  <c:v>9.4439897537231392</c:v>
                </c:pt>
                <c:pt idx="8">
                  <c:v>3.0924999713897701</c:v>
                </c:pt>
                <c:pt idx="9">
                  <c:v>38.847698211669901</c:v>
                </c:pt>
                <c:pt idx="10">
                  <c:v>53.76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7879-4E7B-A6C2-4FB98B81F8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04866192"/>
        <c:axId val="1"/>
      </c:barChart>
      <c:catAx>
        <c:axId val="704866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1"/>
        <c:axPos val="l"/>
        <c:numFmt formatCode="0.00" sourceLinked="1"/>
        <c:majorTickMark val="out"/>
        <c:minorTickMark val="none"/>
        <c:tickLblPos val="nextTo"/>
        <c:crossAx val="7048661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Bangladesh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00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Average in USD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125.81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6B-4567-BF3B-074B5076C20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India</c:v>
                </c:pt>
              </c:strCache>
            </c:strRef>
          </c:tx>
          <c:spPr>
            <a:solidFill>
              <a:schemeClr val="accent2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00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Average in USD</c:v>
                </c:pt>
              </c:strCache>
            </c:strRef>
          </c:cat>
          <c:val>
            <c:numRef>
              <c:f>Sheet1!$B$3</c:f>
              <c:numCache>
                <c:formatCode>General</c:formatCode>
                <c:ptCount val="1"/>
                <c:pt idx="0">
                  <c:v>268.13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6B-4567-BF3B-074B5076C20A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Kenya</c:v>
                </c:pt>
              </c:strCache>
            </c:strRef>
          </c:tx>
          <c:spPr>
            <a:solidFill>
              <a:schemeClr val="accent3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00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Average in USD</c:v>
                </c:pt>
              </c:strCache>
            </c:strRef>
          </c:cat>
          <c:val>
            <c:numRef>
              <c:f>Sheet1!$B$4</c:f>
              <c:numCache>
                <c:formatCode>General</c:formatCode>
                <c:ptCount val="1"/>
                <c:pt idx="0">
                  <c:v>207.02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6B-4567-BF3B-074B5076C20A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Papua New Guinea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00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Average in USD</c:v>
                </c:pt>
              </c:strCache>
            </c:strRef>
          </c:cat>
          <c:val>
            <c:numRef>
              <c:f>Sheet1!$B$5</c:f>
              <c:numCache>
                <c:formatCode>General</c:formatCode>
                <c:ptCount val="1"/>
                <c:pt idx="0">
                  <c:v>224.88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96B-4567-BF3B-074B5076C20A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Saint Lucia</c:v>
                </c:pt>
              </c:strCache>
            </c:strRef>
          </c:tx>
          <c:spPr>
            <a:solidFill>
              <a:schemeClr val="accent5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00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Average in USD</c:v>
                </c:pt>
              </c:strCache>
            </c:strRef>
          </c:cat>
          <c:val>
            <c:numRef>
              <c:f>Sheet1!$B$6</c:f>
              <c:numCache>
                <c:formatCode>General</c:formatCode>
                <c:ptCount val="1"/>
                <c:pt idx="0">
                  <c:v>338.69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96B-4567-BF3B-074B5076C20A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Uganda</c:v>
                </c:pt>
              </c:strCache>
            </c:strRef>
          </c:tx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00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Average in USD</c:v>
                </c:pt>
              </c:strCache>
            </c:strRef>
          </c:cat>
          <c:val>
            <c:numRef>
              <c:f>Sheet1!$B$7</c:f>
              <c:numCache>
                <c:formatCode>General</c:formatCode>
                <c:ptCount val="1"/>
                <c:pt idx="0">
                  <c:v>266.89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96B-4567-BF3B-074B5076C20A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00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Average in USD</c:v>
                </c:pt>
              </c:strCache>
            </c:strRef>
          </c:cat>
          <c:val>
            <c:numRef>
              <c:f>Sheet1!$B$8</c:f>
              <c:numCache>
                <c:formatCode>General</c:formatCode>
                <c:ptCount val="1"/>
                <c:pt idx="0">
                  <c:v>164.34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96B-4567-BF3B-074B5076C2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44076368"/>
        <c:axId val="1827321328"/>
      </c:barChart>
      <c:catAx>
        <c:axId val="164407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rgbClr val="00FFFF"/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7321328"/>
        <c:crosses val="autoZero"/>
        <c:auto val="1"/>
        <c:lblAlgn val="ctr"/>
        <c:lblOffset val="100"/>
        <c:noMultiLvlLbl val="0"/>
      </c:catAx>
      <c:valAx>
        <c:axId val="18273213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44076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30C0B6-C314-4B7A-8A7C-ECA84B9906E1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E8C69F2E-42E5-416D-A1D5-E0E74258C95A}">
      <dgm:prSet custT="1"/>
      <dgm:spPr/>
      <dgm:t>
        <a:bodyPr/>
        <a:lstStyle/>
        <a:p>
          <a:r>
            <a:rPr lang="en-US" sz="2000" b="1" dirty="0">
              <a:solidFill>
                <a:schemeClr val="bg1"/>
              </a:solidFill>
            </a:rPr>
            <a:t>Vision, Mission, Objective</a:t>
          </a:r>
          <a:endParaRPr lang="en-CA" sz="2000" dirty="0">
            <a:solidFill>
              <a:schemeClr val="bg1"/>
            </a:solidFill>
          </a:endParaRPr>
        </a:p>
      </dgm:t>
    </dgm:pt>
    <dgm:pt modelId="{5F6A9D08-E341-4E43-9720-6B145BCA78E0}" type="parTrans" cxnId="{7244735F-43C6-4DED-99DC-EFE6F6AF2CB9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F0361F89-2679-47A5-9FCC-6482A89D6CE2}" type="sibTrans" cxnId="{7244735F-43C6-4DED-99DC-EFE6F6AF2CB9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4987C856-1FC5-4F0A-A5A7-B3903EED955F}">
      <dgm:prSet custT="1"/>
      <dgm:spPr/>
      <dgm:t>
        <a:bodyPr/>
        <a:lstStyle/>
        <a:p>
          <a:r>
            <a:rPr lang="en-US" sz="2000" b="1" dirty="0">
              <a:solidFill>
                <a:schemeClr val="bg1"/>
              </a:solidFill>
            </a:rPr>
            <a:t>Infrastructure and Connectivity</a:t>
          </a:r>
          <a:endParaRPr lang="en-CA" sz="2000" dirty="0">
            <a:solidFill>
              <a:schemeClr val="bg1"/>
            </a:solidFill>
          </a:endParaRPr>
        </a:p>
      </dgm:t>
    </dgm:pt>
    <dgm:pt modelId="{909848B3-8FC1-4C57-902F-4B0963D92592}" type="parTrans" cxnId="{AC4B2F55-F9F3-4382-901F-53F2CA80DF6E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CEFA49C9-99DD-4C1B-91EC-368C120C69E9}" type="sibTrans" cxnId="{AC4B2F55-F9F3-4382-901F-53F2CA80DF6E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97113878-31C9-4BA7-8A9D-A29A70D424F6}">
      <dgm:prSet custT="1"/>
      <dgm:spPr/>
      <dgm:t>
        <a:bodyPr/>
        <a:lstStyle/>
        <a:p>
          <a:r>
            <a:rPr lang="en-US" sz="2000" b="1" dirty="0">
              <a:solidFill>
                <a:schemeClr val="bg1"/>
              </a:solidFill>
            </a:rPr>
            <a:t>Curriculum development</a:t>
          </a:r>
          <a:endParaRPr lang="en-CA" sz="2000" dirty="0">
            <a:solidFill>
              <a:schemeClr val="bg1"/>
            </a:solidFill>
          </a:endParaRPr>
        </a:p>
      </dgm:t>
    </dgm:pt>
    <dgm:pt modelId="{5A714EED-7478-4C2A-96DA-65B6C1E4D792}" type="parTrans" cxnId="{C98B730D-E47B-453C-B949-53D549D14EF8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EF0929C8-5E53-42DF-BE3C-2B496E1DC276}" type="sibTrans" cxnId="{C98B730D-E47B-453C-B949-53D549D14EF8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049AD6E8-DC22-499E-89E0-633635884B59}">
      <dgm:prSet custT="1"/>
      <dgm:spPr/>
      <dgm:t>
        <a:bodyPr/>
        <a:lstStyle/>
        <a:p>
          <a:r>
            <a:rPr lang="en-US" sz="2000" b="1" dirty="0">
              <a:solidFill>
                <a:schemeClr val="bg1"/>
              </a:solidFill>
            </a:rPr>
            <a:t>Teaching and Learning</a:t>
          </a:r>
          <a:endParaRPr lang="en-CA" sz="2000" dirty="0">
            <a:solidFill>
              <a:schemeClr val="bg1"/>
            </a:solidFill>
          </a:endParaRPr>
        </a:p>
      </dgm:t>
    </dgm:pt>
    <dgm:pt modelId="{495A5ADE-6E32-4987-9DCD-38543891E120}" type="parTrans" cxnId="{6007C343-BED1-45FD-B301-65633C6C1EA9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07241BF3-1137-460C-9042-599B21F1DA0B}" type="sibTrans" cxnId="{6007C343-BED1-45FD-B301-65633C6C1EA9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010DF027-072F-466C-8A0D-5FAAE3BFB7F9}">
      <dgm:prSet custT="1"/>
      <dgm:spPr/>
      <dgm:t>
        <a:bodyPr/>
        <a:lstStyle/>
        <a:p>
          <a:r>
            <a:rPr lang="en-US" sz="2000" b="1" dirty="0">
              <a:solidFill>
                <a:schemeClr val="bg1"/>
              </a:solidFill>
            </a:rPr>
            <a:t>Equity and Inclusion</a:t>
          </a:r>
          <a:endParaRPr lang="en-CA" sz="2000" dirty="0">
            <a:solidFill>
              <a:schemeClr val="bg1"/>
            </a:solidFill>
          </a:endParaRPr>
        </a:p>
      </dgm:t>
    </dgm:pt>
    <dgm:pt modelId="{4E2ACC6B-B4A6-46D8-AF35-92E8B5485772}" type="parTrans" cxnId="{E75C332C-4AD3-4CAA-9AC0-933F741F2B86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D2A2C5E9-0BAA-4C18-B834-0FBB1636568D}" type="sibTrans" cxnId="{E75C332C-4AD3-4CAA-9AC0-933F741F2B86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10A6B1F4-BEC1-4AFC-B981-617097D87E47}">
      <dgm:prSet custT="1"/>
      <dgm:spPr/>
      <dgm:t>
        <a:bodyPr/>
        <a:lstStyle/>
        <a:p>
          <a:r>
            <a:rPr lang="en-US" sz="2000" b="1" dirty="0">
              <a:solidFill>
                <a:schemeClr val="bg1"/>
              </a:solidFill>
            </a:rPr>
            <a:t>Human resource development</a:t>
          </a:r>
          <a:endParaRPr lang="en-CA" sz="2000" dirty="0">
            <a:solidFill>
              <a:schemeClr val="bg1"/>
            </a:solidFill>
          </a:endParaRPr>
        </a:p>
      </dgm:t>
    </dgm:pt>
    <dgm:pt modelId="{F25ECFD1-A40A-43A6-9EDC-FAEC062647B1}" type="parTrans" cxnId="{1E94729E-2E85-430A-A4B0-E6D06A7756C5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AA3AC12A-9972-4C20-A95D-E99B64595D82}" type="sibTrans" cxnId="{1E94729E-2E85-430A-A4B0-E6D06A7756C5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4EC41F07-0041-4FE5-9D73-4A02120940DF}">
      <dgm:prSet custT="1"/>
      <dgm:spPr/>
      <dgm:t>
        <a:bodyPr/>
        <a:lstStyle/>
        <a:p>
          <a:r>
            <a:rPr lang="en-US" sz="2000" b="1" dirty="0" err="1">
              <a:solidFill>
                <a:schemeClr val="bg1"/>
              </a:solidFill>
            </a:rPr>
            <a:t>Organisation</a:t>
          </a:r>
          <a:r>
            <a:rPr lang="en-US" sz="2000" b="1" dirty="0">
              <a:solidFill>
                <a:schemeClr val="bg1"/>
              </a:solidFill>
            </a:rPr>
            <a:t> and Management</a:t>
          </a:r>
          <a:endParaRPr lang="en-CA" sz="2000" dirty="0">
            <a:solidFill>
              <a:schemeClr val="bg1"/>
            </a:solidFill>
          </a:endParaRPr>
        </a:p>
      </dgm:t>
    </dgm:pt>
    <dgm:pt modelId="{5FD1C90D-AA0F-4823-96F3-555F33E09549}" type="parTrans" cxnId="{70D4C63C-E585-40F6-9582-EF61EB198A16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4AAA803F-058E-4B2A-A1B6-1BC678BF9E91}" type="sibTrans" cxnId="{70D4C63C-E585-40F6-9582-EF61EB198A16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6C88CA9E-DE4A-479B-8A7C-2C0883A7EB48}">
      <dgm:prSet/>
      <dgm:spPr/>
    </dgm:pt>
    <dgm:pt modelId="{4A0F58F9-F244-4332-9960-78C0F95578E9}" type="parTrans" cxnId="{C2B7DFD5-598B-49F3-BFFB-6EBD140C1F7A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80DE7DEA-6B05-447C-820F-0FA4B1F8D8CE}" type="sibTrans" cxnId="{C2B7DFD5-598B-49F3-BFFB-6EBD140C1F7A}">
      <dgm:prSet/>
      <dgm:spPr/>
      <dgm:t>
        <a:bodyPr/>
        <a:lstStyle/>
        <a:p>
          <a:endParaRPr lang="en-CA" sz="2000">
            <a:solidFill>
              <a:schemeClr val="bg1"/>
            </a:solidFill>
          </a:endParaRPr>
        </a:p>
      </dgm:t>
    </dgm:pt>
    <dgm:pt modelId="{5D122D5F-7D5C-4400-9CBF-AC38B6B6E880}" type="pres">
      <dgm:prSet presAssocID="{5C30C0B6-C314-4B7A-8A7C-ECA84B9906E1}" presName="compositeShape" presStyleCnt="0">
        <dgm:presLayoutVars>
          <dgm:chMax val="7"/>
          <dgm:dir/>
          <dgm:resizeHandles val="exact"/>
        </dgm:presLayoutVars>
      </dgm:prSet>
      <dgm:spPr/>
    </dgm:pt>
    <dgm:pt modelId="{CB062488-211E-416D-980A-F53C54670CB4}" type="pres">
      <dgm:prSet presAssocID="{E8C69F2E-42E5-416D-A1D5-E0E74258C95A}" presName="circ1" presStyleLbl="vennNode1" presStyleIdx="0" presStyleCnt="7"/>
      <dgm:spPr/>
    </dgm:pt>
    <dgm:pt modelId="{B3DF142E-0A53-4E19-9A10-76CF054B9396}" type="pres">
      <dgm:prSet presAssocID="{E8C69F2E-42E5-416D-A1D5-E0E74258C95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384FB61-3675-4A05-B1C9-A7362F78C44E}" type="pres">
      <dgm:prSet presAssocID="{4987C856-1FC5-4F0A-A5A7-B3903EED955F}" presName="circ2" presStyleLbl="vennNode1" presStyleIdx="1" presStyleCnt="7"/>
      <dgm:spPr/>
    </dgm:pt>
    <dgm:pt modelId="{A81B20B1-BC31-4A0C-9C44-F8D4C3ABC3DA}" type="pres">
      <dgm:prSet presAssocID="{4987C856-1FC5-4F0A-A5A7-B3903EED955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06E7FE5-07F0-4929-B082-2602B440E08C}" type="pres">
      <dgm:prSet presAssocID="{97113878-31C9-4BA7-8A9D-A29A70D424F6}" presName="circ3" presStyleLbl="vennNode1" presStyleIdx="2" presStyleCnt="7"/>
      <dgm:spPr/>
    </dgm:pt>
    <dgm:pt modelId="{CAF06591-D27D-48B3-A1AB-B67B18B931C9}" type="pres">
      <dgm:prSet presAssocID="{97113878-31C9-4BA7-8A9D-A29A70D424F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70B5213-E24C-49D2-920B-370A602CFC49}" type="pres">
      <dgm:prSet presAssocID="{049AD6E8-DC22-499E-89E0-633635884B59}" presName="circ4" presStyleLbl="vennNode1" presStyleIdx="3" presStyleCnt="7"/>
      <dgm:spPr/>
    </dgm:pt>
    <dgm:pt modelId="{A324A8B4-E867-4BD3-A9B5-F922351328F7}" type="pres">
      <dgm:prSet presAssocID="{049AD6E8-DC22-499E-89E0-633635884B59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401AE8A-6BED-414D-A54C-406BA639DED7}" type="pres">
      <dgm:prSet presAssocID="{010DF027-072F-466C-8A0D-5FAAE3BFB7F9}" presName="circ5" presStyleLbl="vennNode1" presStyleIdx="4" presStyleCnt="7"/>
      <dgm:spPr/>
    </dgm:pt>
    <dgm:pt modelId="{46CBAD79-B19E-415F-954B-ACD34C2201A2}" type="pres">
      <dgm:prSet presAssocID="{010DF027-072F-466C-8A0D-5FAAE3BFB7F9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78D9AF2-C8E4-489C-8AAD-D384AFA73BF9}" type="pres">
      <dgm:prSet presAssocID="{10A6B1F4-BEC1-4AFC-B981-617097D87E47}" presName="circ6" presStyleLbl="vennNode1" presStyleIdx="5" presStyleCnt="7"/>
      <dgm:spPr/>
    </dgm:pt>
    <dgm:pt modelId="{054793D2-B5C0-4847-859D-EEB83FBD1804}" type="pres">
      <dgm:prSet presAssocID="{10A6B1F4-BEC1-4AFC-B981-617097D87E47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E4DF92E-FFD7-459C-ADFB-F5025759E63D}" type="pres">
      <dgm:prSet presAssocID="{4EC41F07-0041-4FE5-9D73-4A02120940DF}" presName="circ7" presStyleLbl="vennNode1" presStyleIdx="6" presStyleCnt="7"/>
      <dgm:spPr/>
    </dgm:pt>
    <dgm:pt modelId="{87D4FD8D-18CC-435D-B5D2-9299CB0DF2CC}" type="pres">
      <dgm:prSet presAssocID="{4EC41F07-0041-4FE5-9D73-4A02120940DF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C98B730D-E47B-453C-B949-53D549D14EF8}" srcId="{5C30C0B6-C314-4B7A-8A7C-ECA84B9906E1}" destId="{97113878-31C9-4BA7-8A9D-A29A70D424F6}" srcOrd="2" destOrd="0" parTransId="{5A714EED-7478-4C2A-96DA-65B6C1E4D792}" sibTransId="{EF0929C8-5E53-42DF-BE3C-2B496E1DC276}"/>
    <dgm:cxn modelId="{E75C332C-4AD3-4CAA-9AC0-933F741F2B86}" srcId="{5C30C0B6-C314-4B7A-8A7C-ECA84B9906E1}" destId="{010DF027-072F-466C-8A0D-5FAAE3BFB7F9}" srcOrd="4" destOrd="0" parTransId="{4E2ACC6B-B4A6-46D8-AF35-92E8B5485772}" sibTransId="{D2A2C5E9-0BAA-4C18-B834-0FBB1636568D}"/>
    <dgm:cxn modelId="{3E13CE2E-AC18-418D-8256-272F4701AE24}" type="presOf" srcId="{4EC41F07-0041-4FE5-9D73-4A02120940DF}" destId="{87D4FD8D-18CC-435D-B5D2-9299CB0DF2CC}" srcOrd="0" destOrd="0" presId="urn:microsoft.com/office/officeart/2005/8/layout/venn1"/>
    <dgm:cxn modelId="{70D4C63C-E585-40F6-9582-EF61EB198A16}" srcId="{5C30C0B6-C314-4B7A-8A7C-ECA84B9906E1}" destId="{4EC41F07-0041-4FE5-9D73-4A02120940DF}" srcOrd="6" destOrd="0" parTransId="{5FD1C90D-AA0F-4823-96F3-555F33E09549}" sibTransId="{4AAA803F-058E-4B2A-A1B6-1BC678BF9E91}"/>
    <dgm:cxn modelId="{7244735F-43C6-4DED-99DC-EFE6F6AF2CB9}" srcId="{5C30C0B6-C314-4B7A-8A7C-ECA84B9906E1}" destId="{E8C69F2E-42E5-416D-A1D5-E0E74258C95A}" srcOrd="0" destOrd="0" parTransId="{5F6A9D08-E341-4E43-9720-6B145BCA78E0}" sibTransId="{F0361F89-2679-47A5-9FCC-6482A89D6CE2}"/>
    <dgm:cxn modelId="{6007C343-BED1-45FD-B301-65633C6C1EA9}" srcId="{5C30C0B6-C314-4B7A-8A7C-ECA84B9906E1}" destId="{049AD6E8-DC22-499E-89E0-633635884B59}" srcOrd="3" destOrd="0" parTransId="{495A5ADE-6E32-4987-9DCD-38543891E120}" sibTransId="{07241BF3-1137-460C-9042-599B21F1DA0B}"/>
    <dgm:cxn modelId="{0632A052-7466-4DAA-8420-FF28A8F76E1A}" type="presOf" srcId="{049AD6E8-DC22-499E-89E0-633635884B59}" destId="{A324A8B4-E867-4BD3-A9B5-F922351328F7}" srcOrd="0" destOrd="0" presId="urn:microsoft.com/office/officeart/2005/8/layout/venn1"/>
    <dgm:cxn modelId="{AC4B2F55-F9F3-4382-901F-53F2CA80DF6E}" srcId="{5C30C0B6-C314-4B7A-8A7C-ECA84B9906E1}" destId="{4987C856-1FC5-4F0A-A5A7-B3903EED955F}" srcOrd="1" destOrd="0" parTransId="{909848B3-8FC1-4C57-902F-4B0963D92592}" sibTransId="{CEFA49C9-99DD-4C1B-91EC-368C120C69E9}"/>
    <dgm:cxn modelId="{CAA35857-02A0-4EDC-83E9-9E0611D6DE8A}" type="presOf" srcId="{5C30C0B6-C314-4B7A-8A7C-ECA84B9906E1}" destId="{5D122D5F-7D5C-4400-9CBF-AC38B6B6E880}" srcOrd="0" destOrd="0" presId="urn:microsoft.com/office/officeart/2005/8/layout/venn1"/>
    <dgm:cxn modelId="{F7D6FD7C-0D77-4A6A-9696-8DDCBAF3FF28}" type="presOf" srcId="{10A6B1F4-BEC1-4AFC-B981-617097D87E47}" destId="{054793D2-B5C0-4847-859D-EEB83FBD1804}" srcOrd="0" destOrd="0" presId="urn:microsoft.com/office/officeart/2005/8/layout/venn1"/>
    <dgm:cxn modelId="{CC819F8F-5B92-45F3-956F-5404F1EB66D6}" type="presOf" srcId="{E8C69F2E-42E5-416D-A1D5-E0E74258C95A}" destId="{B3DF142E-0A53-4E19-9A10-76CF054B9396}" srcOrd="0" destOrd="0" presId="urn:microsoft.com/office/officeart/2005/8/layout/venn1"/>
    <dgm:cxn modelId="{593D4B92-D75F-4192-8230-2BA431D72E9B}" type="presOf" srcId="{4987C856-1FC5-4F0A-A5A7-B3903EED955F}" destId="{A81B20B1-BC31-4A0C-9C44-F8D4C3ABC3DA}" srcOrd="0" destOrd="0" presId="urn:microsoft.com/office/officeart/2005/8/layout/venn1"/>
    <dgm:cxn modelId="{1E94729E-2E85-430A-A4B0-E6D06A7756C5}" srcId="{5C30C0B6-C314-4B7A-8A7C-ECA84B9906E1}" destId="{10A6B1F4-BEC1-4AFC-B981-617097D87E47}" srcOrd="5" destOrd="0" parTransId="{F25ECFD1-A40A-43A6-9EDC-FAEC062647B1}" sibTransId="{AA3AC12A-9972-4C20-A95D-E99B64595D82}"/>
    <dgm:cxn modelId="{C2B7DFD5-598B-49F3-BFFB-6EBD140C1F7A}" srcId="{5C30C0B6-C314-4B7A-8A7C-ECA84B9906E1}" destId="{6C88CA9E-DE4A-479B-8A7C-2C0883A7EB48}" srcOrd="7" destOrd="0" parTransId="{4A0F58F9-F244-4332-9960-78C0F95578E9}" sibTransId="{80DE7DEA-6B05-447C-820F-0FA4B1F8D8CE}"/>
    <dgm:cxn modelId="{8A9279D6-0932-485C-9FD3-F85C92EAE047}" type="presOf" srcId="{97113878-31C9-4BA7-8A9D-A29A70D424F6}" destId="{CAF06591-D27D-48B3-A1AB-B67B18B931C9}" srcOrd="0" destOrd="0" presId="urn:microsoft.com/office/officeart/2005/8/layout/venn1"/>
    <dgm:cxn modelId="{4A9707EC-86DD-4BE9-91EE-EC12CEE7E05E}" type="presOf" srcId="{010DF027-072F-466C-8A0D-5FAAE3BFB7F9}" destId="{46CBAD79-B19E-415F-954B-ACD34C2201A2}" srcOrd="0" destOrd="0" presId="urn:microsoft.com/office/officeart/2005/8/layout/venn1"/>
    <dgm:cxn modelId="{129128A2-EBB9-4002-A234-3875227C6D75}" type="presParOf" srcId="{5D122D5F-7D5C-4400-9CBF-AC38B6B6E880}" destId="{CB062488-211E-416D-980A-F53C54670CB4}" srcOrd="0" destOrd="0" presId="urn:microsoft.com/office/officeart/2005/8/layout/venn1"/>
    <dgm:cxn modelId="{C08C3BBC-446B-4117-A9A4-67708BFCA539}" type="presParOf" srcId="{5D122D5F-7D5C-4400-9CBF-AC38B6B6E880}" destId="{B3DF142E-0A53-4E19-9A10-76CF054B9396}" srcOrd="1" destOrd="0" presId="urn:microsoft.com/office/officeart/2005/8/layout/venn1"/>
    <dgm:cxn modelId="{0B469962-71D5-4893-8764-288B6AD52516}" type="presParOf" srcId="{5D122D5F-7D5C-4400-9CBF-AC38B6B6E880}" destId="{C384FB61-3675-4A05-B1C9-A7362F78C44E}" srcOrd="2" destOrd="0" presId="urn:microsoft.com/office/officeart/2005/8/layout/venn1"/>
    <dgm:cxn modelId="{DA53476C-B3DE-4B5D-9D56-CA9C3D2B24C3}" type="presParOf" srcId="{5D122D5F-7D5C-4400-9CBF-AC38B6B6E880}" destId="{A81B20B1-BC31-4A0C-9C44-F8D4C3ABC3DA}" srcOrd="3" destOrd="0" presId="urn:microsoft.com/office/officeart/2005/8/layout/venn1"/>
    <dgm:cxn modelId="{E50EE14D-DA8C-4430-AB7F-493CFB16D189}" type="presParOf" srcId="{5D122D5F-7D5C-4400-9CBF-AC38B6B6E880}" destId="{906E7FE5-07F0-4929-B082-2602B440E08C}" srcOrd="4" destOrd="0" presId="urn:microsoft.com/office/officeart/2005/8/layout/venn1"/>
    <dgm:cxn modelId="{E0BD0DAE-272C-49EC-8610-31B1DEC3958D}" type="presParOf" srcId="{5D122D5F-7D5C-4400-9CBF-AC38B6B6E880}" destId="{CAF06591-D27D-48B3-A1AB-B67B18B931C9}" srcOrd="5" destOrd="0" presId="urn:microsoft.com/office/officeart/2005/8/layout/venn1"/>
    <dgm:cxn modelId="{17899185-E7BF-4E86-8BDA-AB60EF6121FE}" type="presParOf" srcId="{5D122D5F-7D5C-4400-9CBF-AC38B6B6E880}" destId="{370B5213-E24C-49D2-920B-370A602CFC49}" srcOrd="6" destOrd="0" presId="urn:microsoft.com/office/officeart/2005/8/layout/venn1"/>
    <dgm:cxn modelId="{EE73086B-9A7B-4E51-833F-4D1C259CDE09}" type="presParOf" srcId="{5D122D5F-7D5C-4400-9CBF-AC38B6B6E880}" destId="{A324A8B4-E867-4BD3-A9B5-F922351328F7}" srcOrd="7" destOrd="0" presId="urn:microsoft.com/office/officeart/2005/8/layout/venn1"/>
    <dgm:cxn modelId="{72309C47-FEED-4BB7-8B63-ACF616E0E103}" type="presParOf" srcId="{5D122D5F-7D5C-4400-9CBF-AC38B6B6E880}" destId="{E401AE8A-6BED-414D-A54C-406BA639DED7}" srcOrd="8" destOrd="0" presId="urn:microsoft.com/office/officeart/2005/8/layout/venn1"/>
    <dgm:cxn modelId="{ECC55C0D-916C-4F27-82A3-2716529F2364}" type="presParOf" srcId="{5D122D5F-7D5C-4400-9CBF-AC38B6B6E880}" destId="{46CBAD79-B19E-415F-954B-ACD34C2201A2}" srcOrd="9" destOrd="0" presId="urn:microsoft.com/office/officeart/2005/8/layout/venn1"/>
    <dgm:cxn modelId="{F5261190-30FE-4F88-8A33-4DADBB833C91}" type="presParOf" srcId="{5D122D5F-7D5C-4400-9CBF-AC38B6B6E880}" destId="{C78D9AF2-C8E4-489C-8AAD-D384AFA73BF9}" srcOrd="10" destOrd="0" presId="urn:microsoft.com/office/officeart/2005/8/layout/venn1"/>
    <dgm:cxn modelId="{B883C684-340B-41B4-9249-BC9725FF02DD}" type="presParOf" srcId="{5D122D5F-7D5C-4400-9CBF-AC38B6B6E880}" destId="{054793D2-B5C0-4847-859D-EEB83FBD1804}" srcOrd="11" destOrd="0" presId="urn:microsoft.com/office/officeart/2005/8/layout/venn1"/>
    <dgm:cxn modelId="{D8EA885A-A5D4-409C-8581-48D3A5A2EDCE}" type="presParOf" srcId="{5D122D5F-7D5C-4400-9CBF-AC38B6B6E880}" destId="{8E4DF92E-FFD7-459C-ADFB-F5025759E63D}" srcOrd="12" destOrd="0" presId="urn:microsoft.com/office/officeart/2005/8/layout/venn1"/>
    <dgm:cxn modelId="{0109AD16-1C8B-468D-B1AB-ABFA97749359}" type="presParOf" srcId="{5D122D5F-7D5C-4400-9CBF-AC38B6B6E880}" destId="{87D4FD8D-18CC-435D-B5D2-9299CB0DF2CC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2CE64B-7AF2-4AF5-85E1-389FD2B1BD18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CA"/>
        </a:p>
      </dgm:t>
    </dgm:pt>
    <dgm:pt modelId="{1B92E707-94F4-4325-8A27-F0283B9FEED6}">
      <dgm:prSet/>
      <dgm:spPr/>
      <dgm:t>
        <a:bodyPr/>
        <a:lstStyle/>
        <a:p>
          <a:r>
            <a:rPr lang="en-US"/>
            <a:t>Connectivity</a:t>
          </a:r>
          <a:endParaRPr lang="en-CA"/>
        </a:p>
      </dgm:t>
    </dgm:pt>
    <dgm:pt modelId="{147F18B6-68DE-4A4E-93CC-3C9FBC75A77E}" type="parTrans" cxnId="{E299AF3B-9461-410B-99F7-FFDBF559A40F}">
      <dgm:prSet/>
      <dgm:spPr/>
      <dgm:t>
        <a:bodyPr/>
        <a:lstStyle/>
        <a:p>
          <a:endParaRPr lang="en-CA"/>
        </a:p>
      </dgm:t>
    </dgm:pt>
    <dgm:pt modelId="{24D5A0F3-8FCF-47B5-8560-839CC4826967}" type="sibTrans" cxnId="{E299AF3B-9461-410B-99F7-FFDBF559A40F}">
      <dgm:prSet/>
      <dgm:spPr/>
      <dgm:t>
        <a:bodyPr/>
        <a:lstStyle/>
        <a:p>
          <a:endParaRPr lang="en-CA"/>
        </a:p>
      </dgm:t>
    </dgm:pt>
    <dgm:pt modelId="{F065FC72-C5C0-44F6-A7FA-E0B93F5A5BA9}">
      <dgm:prSet/>
      <dgm:spPr/>
      <dgm:t>
        <a:bodyPr/>
        <a:lstStyle/>
        <a:p>
          <a:r>
            <a:rPr lang="en-US"/>
            <a:t>Content</a:t>
          </a:r>
          <a:endParaRPr lang="en-CA"/>
        </a:p>
      </dgm:t>
    </dgm:pt>
    <dgm:pt modelId="{52CAF611-8301-449E-9278-1E20C48E08A9}" type="parTrans" cxnId="{F07D7D44-AB32-44F7-95F2-028E43E7ACF9}">
      <dgm:prSet/>
      <dgm:spPr/>
      <dgm:t>
        <a:bodyPr/>
        <a:lstStyle/>
        <a:p>
          <a:endParaRPr lang="en-CA"/>
        </a:p>
      </dgm:t>
    </dgm:pt>
    <dgm:pt modelId="{D0D37592-F545-49DB-AB47-EB23C1AA51B2}" type="sibTrans" cxnId="{F07D7D44-AB32-44F7-95F2-028E43E7ACF9}">
      <dgm:prSet/>
      <dgm:spPr/>
      <dgm:t>
        <a:bodyPr/>
        <a:lstStyle/>
        <a:p>
          <a:endParaRPr lang="en-CA"/>
        </a:p>
      </dgm:t>
    </dgm:pt>
    <dgm:pt modelId="{E99CC58C-A793-4AEC-8BAB-50744A634F49}">
      <dgm:prSet/>
      <dgm:spPr/>
      <dgm:t>
        <a:bodyPr/>
        <a:lstStyle/>
        <a:p>
          <a:r>
            <a:rPr lang="en-US"/>
            <a:t>Capabilities</a:t>
          </a:r>
          <a:endParaRPr lang="en-CA"/>
        </a:p>
      </dgm:t>
    </dgm:pt>
    <dgm:pt modelId="{F0DCD2B5-E02C-4874-98F8-229566E0DAC8}" type="parTrans" cxnId="{D198B3EB-74E2-430A-9DEA-53286D23706F}">
      <dgm:prSet/>
      <dgm:spPr/>
      <dgm:t>
        <a:bodyPr/>
        <a:lstStyle/>
        <a:p>
          <a:endParaRPr lang="en-CA"/>
        </a:p>
      </dgm:t>
    </dgm:pt>
    <dgm:pt modelId="{FB82337B-C29D-4FAC-92A4-26843825A934}" type="sibTrans" cxnId="{D198B3EB-74E2-430A-9DEA-53286D23706F}">
      <dgm:prSet/>
      <dgm:spPr/>
      <dgm:t>
        <a:bodyPr/>
        <a:lstStyle/>
        <a:p>
          <a:endParaRPr lang="en-CA"/>
        </a:p>
      </dgm:t>
    </dgm:pt>
    <dgm:pt modelId="{BF1B970B-C8B5-4ED3-AAD3-1F40D82A3D56}" type="pres">
      <dgm:prSet presAssocID="{5F2CE64B-7AF2-4AF5-85E1-389FD2B1BD18}" presName="compositeShape" presStyleCnt="0">
        <dgm:presLayoutVars>
          <dgm:chMax val="7"/>
          <dgm:dir/>
          <dgm:resizeHandles val="exact"/>
        </dgm:presLayoutVars>
      </dgm:prSet>
      <dgm:spPr/>
    </dgm:pt>
    <dgm:pt modelId="{B00245D7-BC18-4D84-9B5F-D5003E9C461F}" type="pres">
      <dgm:prSet presAssocID="{1B92E707-94F4-4325-8A27-F0283B9FEED6}" presName="circ1" presStyleLbl="vennNode1" presStyleIdx="0" presStyleCnt="3"/>
      <dgm:spPr/>
    </dgm:pt>
    <dgm:pt modelId="{2F8239E1-3EE3-4290-AC03-587E2CA663BC}" type="pres">
      <dgm:prSet presAssocID="{1B92E707-94F4-4325-8A27-F0283B9FEED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F69930D-B409-4095-AF86-7EE9090EE446}" type="pres">
      <dgm:prSet presAssocID="{F065FC72-C5C0-44F6-A7FA-E0B93F5A5BA9}" presName="circ2" presStyleLbl="vennNode1" presStyleIdx="1" presStyleCnt="3"/>
      <dgm:spPr/>
    </dgm:pt>
    <dgm:pt modelId="{DFD62486-C55F-4253-9333-CF543FFB1183}" type="pres">
      <dgm:prSet presAssocID="{F065FC72-C5C0-44F6-A7FA-E0B93F5A5BA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66AC0CA-364C-495E-AF9D-84A74E0C6B18}" type="pres">
      <dgm:prSet presAssocID="{E99CC58C-A793-4AEC-8BAB-50744A634F49}" presName="circ3" presStyleLbl="vennNode1" presStyleIdx="2" presStyleCnt="3"/>
      <dgm:spPr/>
    </dgm:pt>
    <dgm:pt modelId="{7BEF8E93-BDA5-40D2-8F92-04A3EE2E6EE1}" type="pres">
      <dgm:prSet presAssocID="{E99CC58C-A793-4AEC-8BAB-50744A634F4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60D1C228-CB87-43E3-A022-DA7FB415D130}" type="presOf" srcId="{5F2CE64B-7AF2-4AF5-85E1-389FD2B1BD18}" destId="{BF1B970B-C8B5-4ED3-AAD3-1F40D82A3D56}" srcOrd="0" destOrd="0" presId="urn:microsoft.com/office/officeart/2005/8/layout/venn1"/>
    <dgm:cxn modelId="{D2FB0C32-6399-44A2-A92C-D9C408FB98A1}" type="presOf" srcId="{E99CC58C-A793-4AEC-8BAB-50744A634F49}" destId="{7BEF8E93-BDA5-40D2-8F92-04A3EE2E6EE1}" srcOrd="1" destOrd="0" presId="urn:microsoft.com/office/officeart/2005/8/layout/venn1"/>
    <dgm:cxn modelId="{E299AF3B-9461-410B-99F7-FFDBF559A40F}" srcId="{5F2CE64B-7AF2-4AF5-85E1-389FD2B1BD18}" destId="{1B92E707-94F4-4325-8A27-F0283B9FEED6}" srcOrd="0" destOrd="0" parTransId="{147F18B6-68DE-4A4E-93CC-3C9FBC75A77E}" sibTransId="{24D5A0F3-8FCF-47B5-8560-839CC4826967}"/>
    <dgm:cxn modelId="{F07D7D44-AB32-44F7-95F2-028E43E7ACF9}" srcId="{5F2CE64B-7AF2-4AF5-85E1-389FD2B1BD18}" destId="{F065FC72-C5C0-44F6-A7FA-E0B93F5A5BA9}" srcOrd="1" destOrd="0" parTransId="{52CAF611-8301-449E-9278-1E20C48E08A9}" sibTransId="{D0D37592-F545-49DB-AB47-EB23C1AA51B2}"/>
    <dgm:cxn modelId="{DFB83D73-441E-476E-B15A-B548C435715F}" type="presOf" srcId="{1B92E707-94F4-4325-8A27-F0283B9FEED6}" destId="{B00245D7-BC18-4D84-9B5F-D5003E9C461F}" srcOrd="0" destOrd="0" presId="urn:microsoft.com/office/officeart/2005/8/layout/venn1"/>
    <dgm:cxn modelId="{4CD4048E-EF1D-46AD-819A-B8B510AB5C55}" type="presOf" srcId="{F065FC72-C5C0-44F6-A7FA-E0B93F5A5BA9}" destId="{DFD62486-C55F-4253-9333-CF543FFB1183}" srcOrd="1" destOrd="0" presId="urn:microsoft.com/office/officeart/2005/8/layout/venn1"/>
    <dgm:cxn modelId="{7AFCA7B3-CFD1-4FD4-9D4D-D57891CAAE2D}" type="presOf" srcId="{1B92E707-94F4-4325-8A27-F0283B9FEED6}" destId="{2F8239E1-3EE3-4290-AC03-587E2CA663BC}" srcOrd="1" destOrd="0" presId="urn:microsoft.com/office/officeart/2005/8/layout/venn1"/>
    <dgm:cxn modelId="{EC2F4AE5-F56B-4182-9095-B45D800E6A1E}" type="presOf" srcId="{F065FC72-C5C0-44F6-A7FA-E0B93F5A5BA9}" destId="{DF69930D-B409-4095-AF86-7EE9090EE446}" srcOrd="0" destOrd="0" presId="urn:microsoft.com/office/officeart/2005/8/layout/venn1"/>
    <dgm:cxn modelId="{D198B3EB-74E2-430A-9DEA-53286D23706F}" srcId="{5F2CE64B-7AF2-4AF5-85E1-389FD2B1BD18}" destId="{E99CC58C-A793-4AEC-8BAB-50744A634F49}" srcOrd="2" destOrd="0" parTransId="{F0DCD2B5-E02C-4874-98F8-229566E0DAC8}" sibTransId="{FB82337B-C29D-4FAC-92A4-26843825A934}"/>
    <dgm:cxn modelId="{4A849EF2-07ED-4489-94A5-2618F25CED54}" type="presOf" srcId="{E99CC58C-A793-4AEC-8BAB-50744A634F49}" destId="{766AC0CA-364C-495E-AF9D-84A74E0C6B18}" srcOrd="0" destOrd="0" presId="urn:microsoft.com/office/officeart/2005/8/layout/venn1"/>
    <dgm:cxn modelId="{DB38D4E5-2A33-422A-BC02-E10887ED31E2}" type="presParOf" srcId="{BF1B970B-C8B5-4ED3-AAD3-1F40D82A3D56}" destId="{B00245D7-BC18-4D84-9B5F-D5003E9C461F}" srcOrd="0" destOrd="0" presId="urn:microsoft.com/office/officeart/2005/8/layout/venn1"/>
    <dgm:cxn modelId="{FBAC766C-A42C-448C-989C-D2ADA2DEF2A1}" type="presParOf" srcId="{BF1B970B-C8B5-4ED3-AAD3-1F40D82A3D56}" destId="{2F8239E1-3EE3-4290-AC03-587E2CA663BC}" srcOrd="1" destOrd="0" presId="urn:microsoft.com/office/officeart/2005/8/layout/venn1"/>
    <dgm:cxn modelId="{048E80BE-3369-4D07-B824-53CFB3EDD5F9}" type="presParOf" srcId="{BF1B970B-C8B5-4ED3-AAD3-1F40D82A3D56}" destId="{DF69930D-B409-4095-AF86-7EE9090EE446}" srcOrd="2" destOrd="0" presId="urn:microsoft.com/office/officeart/2005/8/layout/venn1"/>
    <dgm:cxn modelId="{89789827-6E85-4EC9-B76A-9D207BF1943D}" type="presParOf" srcId="{BF1B970B-C8B5-4ED3-AAD3-1F40D82A3D56}" destId="{DFD62486-C55F-4253-9333-CF543FFB1183}" srcOrd="3" destOrd="0" presId="urn:microsoft.com/office/officeart/2005/8/layout/venn1"/>
    <dgm:cxn modelId="{1AF602F8-FF15-40E3-9662-F803764EB922}" type="presParOf" srcId="{BF1B970B-C8B5-4ED3-AAD3-1F40D82A3D56}" destId="{766AC0CA-364C-495E-AF9D-84A74E0C6B18}" srcOrd="4" destOrd="0" presId="urn:microsoft.com/office/officeart/2005/8/layout/venn1"/>
    <dgm:cxn modelId="{73EA1E42-FB7C-4424-8F19-8F2D38671EEB}" type="presParOf" srcId="{BF1B970B-C8B5-4ED3-AAD3-1F40D82A3D56}" destId="{7BEF8E93-BDA5-40D2-8F92-04A3EE2E6EE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62488-211E-416D-980A-F53C54670CB4}">
      <dsp:nvSpPr>
        <dsp:cNvPr id="0" name=""/>
        <dsp:cNvSpPr/>
      </dsp:nvSpPr>
      <dsp:spPr>
        <a:xfrm>
          <a:off x="2397798" y="1526378"/>
          <a:ext cx="1514398" cy="151458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3DF142E-0A53-4E19-9A10-76CF054B9396}">
      <dsp:nvSpPr>
        <dsp:cNvPr id="0" name=""/>
        <dsp:cNvSpPr/>
      </dsp:nvSpPr>
      <dsp:spPr>
        <a:xfrm>
          <a:off x="2287373" y="344240"/>
          <a:ext cx="1735248" cy="92862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Vision, Mission, Objective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2287373" y="344240"/>
        <a:ext cx="1735248" cy="928623"/>
      </dsp:txXfrm>
    </dsp:sp>
    <dsp:sp modelId="{C384FB61-3675-4A05-B1C9-A7362F78C44E}">
      <dsp:nvSpPr>
        <dsp:cNvPr id="0" name=""/>
        <dsp:cNvSpPr/>
      </dsp:nvSpPr>
      <dsp:spPr>
        <a:xfrm>
          <a:off x="2842021" y="1739961"/>
          <a:ext cx="1514398" cy="151458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81B20B1-BC31-4A0C-9C44-F8D4C3ABC3DA}">
      <dsp:nvSpPr>
        <dsp:cNvPr id="0" name=""/>
        <dsp:cNvSpPr/>
      </dsp:nvSpPr>
      <dsp:spPr>
        <a:xfrm>
          <a:off x="4543196" y="1226432"/>
          <a:ext cx="1640598" cy="10214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Infrastructure and Connectivity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4543196" y="1226432"/>
        <a:ext cx="1640598" cy="1021485"/>
      </dsp:txXfrm>
    </dsp:sp>
    <dsp:sp modelId="{906E7FE5-07F0-4929-B082-2602B440E08C}">
      <dsp:nvSpPr>
        <dsp:cNvPr id="0" name=""/>
        <dsp:cNvSpPr/>
      </dsp:nvSpPr>
      <dsp:spPr>
        <a:xfrm>
          <a:off x="2951184" y="2220524"/>
          <a:ext cx="1514398" cy="151458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AF06591-D27D-48B3-A1AB-B67B18B931C9}">
      <dsp:nvSpPr>
        <dsp:cNvPr id="0" name=""/>
        <dsp:cNvSpPr/>
      </dsp:nvSpPr>
      <dsp:spPr>
        <a:xfrm>
          <a:off x="4700946" y="2526505"/>
          <a:ext cx="1609048" cy="109113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Curriculum development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4700946" y="2526505"/>
        <a:ext cx="1609048" cy="1091132"/>
      </dsp:txXfrm>
    </dsp:sp>
    <dsp:sp modelId="{370B5213-E24C-49D2-920B-370A602CFC49}">
      <dsp:nvSpPr>
        <dsp:cNvPr id="0" name=""/>
        <dsp:cNvSpPr/>
      </dsp:nvSpPr>
      <dsp:spPr>
        <a:xfrm>
          <a:off x="2643887" y="2605902"/>
          <a:ext cx="1514398" cy="151458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324A8B4-E867-4BD3-A9B5-F922351328F7}">
      <dsp:nvSpPr>
        <dsp:cNvPr id="0" name=""/>
        <dsp:cNvSpPr/>
      </dsp:nvSpPr>
      <dsp:spPr>
        <a:xfrm>
          <a:off x="4006846" y="3989087"/>
          <a:ext cx="1735248" cy="99826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Teaching and Learning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4006846" y="3989087"/>
        <a:ext cx="1735248" cy="998269"/>
      </dsp:txXfrm>
    </dsp:sp>
    <dsp:sp modelId="{E401AE8A-6BED-414D-A54C-406BA639DED7}">
      <dsp:nvSpPr>
        <dsp:cNvPr id="0" name=""/>
        <dsp:cNvSpPr/>
      </dsp:nvSpPr>
      <dsp:spPr>
        <a:xfrm>
          <a:off x="2151708" y="2605902"/>
          <a:ext cx="1514398" cy="151458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6CBAD79-B19E-415F-954B-ACD34C2201A2}">
      <dsp:nvSpPr>
        <dsp:cNvPr id="0" name=""/>
        <dsp:cNvSpPr/>
      </dsp:nvSpPr>
      <dsp:spPr>
        <a:xfrm>
          <a:off x="567899" y="3989087"/>
          <a:ext cx="1735248" cy="99826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Equity and Inclusion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567899" y="3989087"/>
        <a:ext cx="1735248" cy="998269"/>
      </dsp:txXfrm>
    </dsp:sp>
    <dsp:sp modelId="{C78D9AF2-C8E4-489C-8AAD-D384AFA73BF9}">
      <dsp:nvSpPr>
        <dsp:cNvPr id="0" name=""/>
        <dsp:cNvSpPr/>
      </dsp:nvSpPr>
      <dsp:spPr>
        <a:xfrm>
          <a:off x="1844411" y="2220524"/>
          <a:ext cx="1514398" cy="151458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54793D2-B5C0-4847-859D-EEB83FBD1804}">
      <dsp:nvSpPr>
        <dsp:cNvPr id="0" name=""/>
        <dsp:cNvSpPr/>
      </dsp:nvSpPr>
      <dsp:spPr>
        <a:xfrm>
          <a:off x="0" y="2526505"/>
          <a:ext cx="1609048" cy="109113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Human resource development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0" y="2526505"/>
        <a:ext cx="1609048" cy="1091132"/>
      </dsp:txXfrm>
    </dsp:sp>
    <dsp:sp modelId="{8E4DF92E-FFD7-459C-ADFB-F5025759E63D}">
      <dsp:nvSpPr>
        <dsp:cNvPr id="0" name=""/>
        <dsp:cNvSpPr/>
      </dsp:nvSpPr>
      <dsp:spPr>
        <a:xfrm>
          <a:off x="1953574" y="1739961"/>
          <a:ext cx="1514398" cy="151458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7D4FD8D-18CC-435D-B5D2-9299CB0DF2CC}">
      <dsp:nvSpPr>
        <dsp:cNvPr id="0" name=""/>
        <dsp:cNvSpPr/>
      </dsp:nvSpPr>
      <dsp:spPr>
        <a:xfrm>
          <a:off x="126199" y="1226432"/>
          <a:ext cx="1640598" cy="10214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>
              <a:solidFill>
                <a:schemeClr val="bg1"/>
              </a:solidFill>
            </a:rPr>
            <a:t>Organisation</a:t>
          </a:r>
          <a:r>
            <a:rPr lang="en-US" sz="2000" b="1" kern="1200" dirty="0">
              <a:solidFill>
                <a:schemeClr val="bg1"/>
              </a:solidFill>
            </a:rPr>
            <a:t> and Management</a:t>
          </a:r>
          <a:endParaRPr lang="en-CA" sz="2000" kern="1200" dirty="0">
            <a:solidFill>
              <a:schemeClr val="bg1"/>
            </a:solidFill>
          </a:endParaRPr>
        </a:p>
      </dsp:txBody>
      <dsp:txXfrm>
        <a:off x="126199" y="1226432"/>
        <a:ext cx="1640598" cy="10214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0245D7-BC18-4D84-9B5F-D5003E9C461F}">
      <dsp:nvSpPr>
        <dsp:cNvPr id="0" name=""/>
        <dsp:cNvSpPr/>
      </dsp:nvSpPr>
      <dsp:spPr>
        <a:xfrm>
          <a:off x="1363471" y="49868"/>
          <a:ext cx="2393695" cy="239369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Connectivity</a:t>
          </a:r>
          <a:endParaRPr lang="en-CA" sz="2300" kern="1200"/>
        </a:p>
      </dsp:txBody>
      <dsp:txXfrm>
        <a:off x="1682631" y="468765"/>
        <a:ext cx="1755376" cy="1077163"/>
      </dsp:txXfrm>
    </dsp:sp>
    <dsp:sp modelId="{DF69930D-B409-4095-AF86-7EE9090EE446}">
      <dsp:nvSpPr>
        <dsp:cNvPr id="0" name=""/>
        <dsp:cNvSpPr/>
      </dsp:nvSpPr>
      <dsp:spPr>
        <a:xfrm>
          <a:off x="2227196" y="1545928"/>
          <a:ext cx="2393695" cy="2393695"/>
        </a:xfrm>
        <a:prstGeom prst="ellipse">
          <a:avLst/>
        </a:prstGeom>
        <a:solidFill>
          <a:schemeClr val="accent4">
            <a:alpha val="50000"/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Content</a:t>
          </a:r>
          <a:endParaRPr lang="en-CA" sz="2300" kern="1200"/>
        </a:p>
      </dsp:txBody>
      <dsp:txXfrm>
        <a:off x="2959268" y="2164299"/>
        <a:ext cx="1436217" cy="1316532"/>
      </dsp:txXfrm>
    </dsp:sp>
    <dsp:sp modelId="{766AC0CA-364C-495E-AF9D-84A74E0C6B18}">
      <dsp:nvSpPr>
        <dsp:cNvPr id="0" name=""/>
        <dsp:cNvSpPr/>
      </dsp:nvSpPr>
      <dsp:spPr>
        <a:xfrm>
          <a:off x="499746" y="1545928"/>
          <a:ext cx="2393695" cy="2393695"/>
        </a:xfrm>
        <a:prstGeom prst="ellipse">
          <a:avLst/>
        </a:prstGeom>
        <a:solidFill>
          <a:schemeClr val="accent4">
            <a:alpha val="50000"/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Capabilities</a:t>
          </a:r>
          <a:endParaRPr lang="en-CA" sz="2300" kern="1200"/>
        </a:p>
      </dsp:txBody>
      <dsp:txXfrm>
        <a:off x="725152" y="2164299"/>
        <a:ext cx="1436217" cy="13165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5A4BF-7FA4-4FF3-BFE8-25A5F04FE82A}" type="datetimeFigureOut">
              <a:rPr lang="zh-CN" altLang="en-US" smtClean="0"/>
              <a:t>2021/8/23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6BB12-E3F7-4E53-B38B-4A9170615D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9B17B-5466-4796-8554-E3C9840F6AA9}" type="datetimeFigureOut">
              <a:rPr lang="zh-CN" altLang="en-US" smtClean="0"/>
              <a:t>2021/8/23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3C5C4-D80B-43D2-A984-F0DC51DF1F1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194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3986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995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248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091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6236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172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0346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9321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567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176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/>
              <a:t>First, key issues in.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178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265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584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007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3C5C4-D80B-43D2-A984-F0DC51DF1F1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353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:\1-2020-2021工作文件\3-北师大\0-智慧教育大会-物料\1-源文件\3-大会专家PPT模板 (中英文)\2-内页深色\2-目录.png2-目录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图片 20" descr="logo拷贝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296545"/>
            <a:ext cx="1931670" cy="536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:\1-2020-2021工作文件\3-北师大\0-智慧教育大会-物料\1-源文件\3-大会专家PPT模板 (中英文)\2-内页深色\2-目录.png2-目录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图片 20" descr="logo拷贝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02190" y="313055"/>
            <a:ext cx="1931670" cy="536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logo拷贝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12020" y="321310"/>
            <a:ext cx="1931670" cy="536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290195" y="283845"/>
            <a:ext cx="103505" cy="266700"/>
          </a:xfrm>
          <a:prstGeom prst="rect">
            <a:avLst/>
          </a:prstGeom>
          <a:gradFill>
            <a:gsLst>
              <a:gs pos="4000">
                <a:srgbClr val="FF9B33"/>
              </a:gs>
              <a:gs pos="97000">
                <a:srgbClr val="FF335E"/>
              </a:gs>
            </a:gsLst>
            <a:lin ang="46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logo拷贝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12020" y="321310"/>
            <a:ext cx="1931670" cy="536575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unsplash.com/s/photos/people-at-work?utm_source=unsplash&amp;utm_medium=referral&amp;utm_content=creditCopyText" TargetMode="External"/><Relationship Id="rId4" Type="http://schemas.openxmlformats.org/officeDocument/2006/relationships/hyperlink" Target="https://unsplash.com/@myleon?utm_source=unsplash&amp;utm_medium=referral&amp;utm_content=creditCopyTex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:\1-2020-2021工作文件\3-北师大\0-智慧教育大会-物料\1-源文件\3-大会专家PPT模板 (中英文)\1-首页.png1-首页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8" y="-317"/>
            <a:ext cx="12191365" cy="6857365"/>
          </a:xfrm>
          <a:prstGeom prst="rect">
            <a:avLst/>
          </a:prstGeom>
        </p:spPr>
      </p:pic>
      <p:pic>
        <p:nvPicPr>
          <p:cNvPr id="7" name="图片 6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950" y="353060"/>
            <a:ext cx="2312670" cy="621665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3813175" y="3570605"/>
            <a:ext cx="4582795" cy="76200"/>
            <a:chOff x="6596" y="5745"/>
            <a:chExt cx="6035" cy="76"/>
          </a:xfrm>
        </p:grpSpPr>
        <p:sp>
          <p:nvSpPr>
            <p:cNvPr id="5" name="矩形 4"/>
            <p:cNvSpPr/>
            <p:nvPr/>
          </p:nvSpPr>
          <p:spPr>
            <a:xfrm>
              <a:off x="6596" y="5745"/>
              <a:ext cx="1546" cy="57"/>
            </a:xfrm>
            <a:prstGeom prst="rect">
              <a:avLst/>
            </a:prstGeom>
            <a:gradFill>
              <a:gsLst>
                <a:gs pos="0">
                  <a:srgbClr val="00FFFF"/>
                </a:gs>
                <a:gs pos="100000">
                  <a:srgbClr val="031DA5"/>
                </a:gs>
              </a:gsLst>
              <a:lin ang="10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1085" y="5765"/>
              <a:ext cx="1546" cy="57"/>
            </a:xfrm>
            <a:prstGeom prst="rect">
              <a:avLst/>
            </a:prstGeom>
            <a:gradFill>
              <a:gsLst>
                <a:gs pos="0">
                  <a:srgbClr val="0311A4"/>
                </a:gs>
                <a:gs pos="100000">
                  <a:srgbClr val="00FFFF"/>
                </a:gs>
              </a:gsLst>
              <a:lin ang="10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图片 22" descr="底部遮罩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121400"/>
            <a:ext cx="12192000" cy="7366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544320" y="2084705"/>
            <a:ext cx="94555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6000" b="1" dirty="0"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Smart Education: a policy perspective</a:t>
            </a:r>
          </a:p>
        </p:txBody>
      </p:sp>
      <p:pic>
        <p:nvPicPr>
          <p:cNvPr id="10" name="图片 9" descr="主办承办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230" y="6309995"/>
            <a:ext cx="11305540" cy="38925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18A1FEA-1D59-45D1-A51C-CD95C4E32ABA}"/>
              </a:ext>
            </a:extLst>
          </p:cNvPr>
          <p:cNvSpPr/>
          <p:nvPr/>
        </p:nvSpPr>
        <p:spPr>
          <a:xfrm>
            <a:off x="1" y="4157133"/>
            <a:ext cx="12191682" cy="1568325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文本框 26"/>
          <p:cNvSpPr txBox="1"/>
          <p:nvPr/>
        </p:nvSpPr>
        <p:spPr>
          <a:xfrm>
            <a:off x="7137400" y="4156181"/>
            <a:ext cx="6700075" cy="1413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charset="-122"/>
              </a:rPr>
              <a:t>Dr Sanjaya Mishra</a:t>
            </a:r>
          </a:p>
          <a:p>
            <a:pPr>
              <a:lnSpc>
                <a:spcPct val="130000"/>
              </a:lnSpc>
            </a:pPr>
            <a:r>
              <a:rPr lang="en-US" altLang="zh-CN" sz="2000" b="1" i="1" dirty="0"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charset="-122"/>
              </a:rPr>
              <a:t>Education Specialist, eLearning</a:t>
            </a:r>
          </a:p>
          <a:p>
            <a:pPr>
              <a:lnSpc>
                <a:spcPct val="130000"/>
              </a:lnSpc>
            </a:pPr>
            <a:r>
              <a:rPr lang="en-US" altLang="zh-CN" sz="2000" b="1" dirty="0"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charset="-122"/>
              </a:rPr>
              <a:t>Commonwealth of Learning, Canada</a:t>
            </a:r>
          </a:p>
        </p:txBody>
      </p:sp>
      <p:pic>
        <p:nvPicPr>
          <p:cNvPr id="16" name="Picture 15" descr="Logo, icon&#10;&#10;Description automatically generated">
            <a:extLst>
              <a:ext uri="{FF2B5EF4-FFF2-40B4-BE49-F238E27FC236}">
                <a16:creationId xmlns:a16="http://schemas.microsoft.com/office/drawing/2014/main" id="{CE86DC76-899C-4DDD-94A2-C0EA414375B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225" y="4420178"/>
            <a:ext cx="805761" cy="104223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1044" y="2160905"/>
            <a:ext cx="5478779" cy="1689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Employment and livelihoods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Learning that is socially useful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Social return on investment</a:t>
            </a:r>
          </a:p>
        </p:txBody>
      </p:sp>
      <p:sp>
        <p:nvSpPr>
          <p:cNvPr id="4" name="矩形 3"/>
          <p:cNvSpPr/>
          <p:nvPr/>
        </p:nvSpPr>
        <p:spPr>
          <a:xfrm>
            <a:off x="1024255" y="1351915"/>
            <a:ext cx="3115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Preparing for work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24180" y="178753"/>
            <a:ext cx="3258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What makes education smart?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79F40CA-100F-4C07-8D0C-265304B8F942}"/>
              </a:ext>
            </a:extLst>
          </p:cNvPr>
          <p:cNvGrpSpPr/>
          <p:nvPr/>
        </p:nvGrpSpPr>
        <p:grpSpPr>
          <a:xfrm>
            <a:off x="6587734" y="1528445"/>
            <a:ext cx="5604266" cy="3736177"/>
            <a:chOff x="6587734" y="1196844"/>
            <a:chExt cx="5604266" cy="3736177"/>
          </a:xfrm>
        </p:grpSpPr>
        <p:pic>
          <p:nvPicPr>
            <p:cNvPr id="11" name="Picture 10" descr="A person giving a presentation to a group of people&#10;&#10;Description automatically generated with medium confidence">
              <a:extLst>
                <a:ext uri="{FF2B5EF4-FFF2-40B4-BE49-F238E27FC236}">
                  <a16:creationId xmlns:a16="http://schemas.microsoft.com/office/drawing/2014/main" id="{30AEB6A1-AF35-4728-991C-BBD7F379E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7734" y="1196844"/>
              <a:ext cx="5604266" cy="373617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A71178D-EBB1-46A5-8A68-BDF2DE37003D}"/>
                </a:ext>
              </a:extLst>
            </p:cNvPr>
            <p:cNvSpPr txBox="1"/>
            <p:nvPr/>
          </p:nvSpPr>
          <p:spPr>
            <a:xfrm>
              <a:off x="10193868" y="4602821"/>
              <a:ext cx="1905000" cy="261610"/>
            </a:xfrm>
            <a:prstGeom prst="rect">
              <a:avLst/>
            </a:prstGeom>
            <a:solidFill>
              <a:srgbClr val="00FFFF"/>
            </a:solidFill>
          </p:spPr>
          <p:txBody>
            <a:bodyPr wrap="square">
              <a:spAutoFit/>
            </a:bodyPr>
            <a:lstStyle/>
            <a:p>
              <a:r>
                <a:rPr lang="en-US" sz="1100" dirty="0"/>
                <a:t>Photo by </a:t>
              </a:r>
              <a:r>
                <a:rPr lang="en-US" sz="1100" dirty="0">
                  <a:hlinkClick r:id="rId4"/>
                </a:rPr>
                <a:t>Leon</a:t>
              </a:r>
              <a:r>
                <a:rPr lang="en-US" sz="1100" dirty="0"/>
                <a:t> on </a:t>
              </a:r>
              <a:r>
                <a:rPr lang="en-US" sz="1100" dirty="0" err="1">
                  <a:hlinkClick r:id="rId5"/>
                </a:rPr>
                <a:t>Unsplash</a:t>
              </a:r>
              <a:r>
                <a:rPr lang="en-US" sz="1100" dirty="0"/>
                <a:t> </a:t>
              </a:r>
              <a:endParaRPr lang="en-CA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30802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1044" y="2160905"/>
            <a:ext cx="5478779" cy="1689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Anytime, anywhere learning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Need-based curriculum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Lifelong and life-wide</a:t>
            </a:r>
          </a:p>
        </p:txBody>
      </p:sp>
      <p:sp>
        <p:nvSpPr>
          <p:cNvPr id="4" name="矩形 3"/>
          <p:cNvSpPr/>
          <p:nvPr/>
        </p:nvSpPr>
        <p:spPr>
          <a:xfrm>
            <a:off x="1024255" y="1351915"/>
            <a:ext cx="4522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Flexible and learner-</a:t>
            </a:r>
            <a:r>
              <a:rPr lang="en-US" altLang="zh-CN" sz="2400" b="1" kern="100" dirty="0" err="1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centred</a:t>
            </a:r>
            <a:endParaRPr lang="en-US" altLang="zh-CN" sz="2400" b="1" kern="100" dirty="0">
              <a:solidFill>
                <a:srgbClr val="00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503050405090304" pitchFamily="18" charset="0"/>
            </a:endParaRP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24180" y="178753"/>
            <a:ext cx="3258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What makes education smart?</a:t>
            </a:r>
          </a:p>
        </p:txBody>
      </p:sp>
      <p:pic>
        <p:nvPicPr>
          <p:cNvPr id="6" name="Picture 5" descr="A picture containing text, sign, vector graphics&#10;&#10;Description automatically generated">
            <a:extLst>
              <a:ext uri="{FF2B5EF4-FFF2-40B4-BE49-F238E27FC236}">
                <a16:creationId xmlns:a16="http://schemas.microsoft.com/office/drawing/2014/main" id="{1832D9D0-B33D-4DE6-853B-53D2F8080E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208" y="1526222"/>
            <a:ext cx="5762354" cy="380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19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00310" y="1816997"/>
            <a:ext cx="4940089" cy="279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Integrate appropriate technologies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Address device and bandwidth issues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Designed for learning</a:t>
            </a:r>
          </a:p>
        </p:txBody>
      </p:sp>
      <p:sp>
        <p:nvSpPr>
          <p:cNvPr id="4" name="矩形 3"/>
          <p:cNvSpPr/>
          <p:nvPr/>
        </p:nvSpPr>
        <p:spPr>
          <a:xfrm>
            <a:off x="1024255" y="1351915"/>
            <a:ext cx="3708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Technology-supported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24180" y="178753"/>
            <a:ext cx="3258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What makes education smart?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8A91AF-5CD3-49AB-A3A3-C1A55813A498}"/>
              </a:ext>
            </a:extLst>
          </p:cNvPr>
          <p:cNvGrpSpPr/>
          <p:nvPr/>
        </p:nvGrpSpPr>
        <p:grpSpPr>
          <a:xfrm>
            <a:off x="5019133" y="1734153"/>
            <a:ext cx="7172867" cy="4018845"/>
            <a:chOff x="5019133" y="1734153"/>
            <a:chExt cx="7172867" cy="4018845"/>
          </a:xfrm>
        </p:grpSpPr>
        <p:pic>
          <p:nvPicPr>
            <p:cNvPr id="6" name="Picture 5" descr="A person working on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4259002B-AF38-413D-933B-517F10E0B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3733" y="1734153"/>
              <a:ext cx="6028267" cy="4018845"/>
            </a:xfrm>
            <a:prstGeom prst="rect">
              <a:avLst/>
            </a:prstGeom>
          </p:spPr>
        </p:pic>
        <p:pic>
          <p:nvPicPr>
            <p:cNvPr id="8" name="Picture 7" descr="Icon&#10;&#10;Description automatically generated with medium confidence">
              <a:extLst>
                <a:ext uri="{FF2B5EF4-FFF2-40B4-BE49-F238E27FC236}">
                  <a16:creationId xmlns:a16="http://schemas.microsoft.com/office/drawing/2014/main" id="{A207CC3B-1A74-4C12-A927-490ADD291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3733" y="4037907"/>
              <a:ext cx="1100666" cy="1650999"/>
            </a:xfrm>
            <a:prstGeom prst="rect">
              <a:avLst/>
            </a:prstGeom>
          </p:spPr>
        </p:pic>
        <p:pic>
          <p:nvPicPr>
            <p:cNvPr id="11" name="Picture 10" descr="A picture containing text, businesscard&#10;&#10;Description automatically generated">
              <a:extLst>
                <a:ext uri="{FF2B5EF4-FFF2-40B4-BE49-F238E27FC236}">
                  <a16:creationId xmlns:a16="http://schemas.microsoft.com/office/drawing/2014/main" id="{65E51761-E290-480B-A986-3E1A6282F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9133" y="2367735"/>
              <a:ext cx="2289200" cy="16955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8756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1044" y="2160905"/>
            <a:ext cx="5478779" cy="224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Low cost-per learner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Less student debt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Uses open tools and technologies</a:t>
            </a:r>
          </a:p>
        </p:txBody>
      </p:sp>
      <p:sp>
        <p:nvSpPr>
          <p:cNvPr id="4" name="矩形 3"/>
          <p:cNvSpPr/>
          <p:nvPr/>
        </p:nvSpPr>
        <p:spPr>
          <a:xfrm>
            <a:off x="1024255" y="1351915"/>
            <a:ext cx="2334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Cost-effective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24180" y="178753"/>
            <a:ext cx="3258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What makes education smart?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A7F734B-7E28-4455-B545-8989FCDE3D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056" y="1582445"/>
            <a:ext cx="6895944" cy="387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617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1044" y="2160905"/>
            <a:ext cx="5478779" cy="224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Global citizenship education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Gender equity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Persons with disabilities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Sustainable development</a:t>
            </a:r>
          </a:p>
        </p:txBody>
      </p:sp>
      <p:sp>
        <p:nvSpPr>
          <p:cNvPr id="4" name="矩形 3"/>
          <p:cNvSpPr/>
          <p:nvPr/>
        </p:nvSpPr>
        <p:spPr>
          <a:xfrm>
            <a:off x="1024255" y="1351915"/>
            <a:ext cx="2627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Curricular focus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24180" y="178753"/>
            <a:ext cx="3258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What makes education smart?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C275F96-546E-4405-91B8-390E96194737}"/>
              </a:ext>
            </a:extLst>
          </p:cNvPr>
          <p:cNvGrpSpPr/>
          <p:nvPr/>
        </p:nvGrpSpPr>
        <p:grpSpPr>
          <a:xfrm>
            <a:off x="6395448" y="2542638"/>
            <a:ext cx="5309508" cy="1517129"/>
            <a:chOff x="6395448" y="2542638"/>
            <a:chExt cx="5309508" cy="1517129"/>
          </a:xfrm>
        </p:grpSpPr>
        <p:pic>
          <p:nvPicPr>
            <p:cNvPr id="6" name="Picture 5" descr="Icon&#10;&#10;Description automatically generated">
              <a:extLst>
                <a:ext uri="{FF2B5EF4-FFF2-40B4-BE49-F238E27FC236}">
                  <a16:creationId xmlns:a16="http://schemas.microsoft.com/office/drawing/2014/main" id="{DDFF76F9-8D93-449D-B8E7-0C3F40C62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5448" y="2542638"/>
              <a:ext cx="1508663" cy="1508663"/>
            </a:xfrm>
            <a:prstGeom prst="rect">
              <a:avLst/>
            </a:prstGeom>
          </p:spPr>
        </p:pic>
        <p:pic>
          <p:nvPicPr>
            <p:cNvPr id="11" name="Graphic 10" descr="Gender with solid fill">
              <a:extLst>
                <a:ext uri="{FF2B5EF4-FFF2-40B4-BE49-F238E27FC236}">
                  <a16:creationId xmlns:a16="http://schemas.microsoft.com/office/drawing/2014/main" id="{0843DF6B-FFBE-47E7-B6AB-D64AEC849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295871" y="2551105"/>
              <a:ext cx="1508662" cy="1508662"/>
            </a:xfrm>
            <a:prstGeom prst="rect">
              <a:avLst/>
            </a:prstGeom>
          </p:spPr>
        </p:pic>
        <p:pic>
          <p:nvPicPr>
            <p:cNvPr id="1026" name="Picture 2" descr="Sustainable Development Goal 4 (SDG 4) | Education within the 2030 Agenda  for Sustainable Development">
              <a:extLst>
                <a:ext uri="{FF2B5EF4-FFF2-40B4-BE49-F238E27FC236}">
                  <a16:creationId xmlns:a16="http://schemas.microsoft.com/office/drawing/2014/main" id="{2CE083A2-287A-43F4-992D-E39C05E07E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96293" y="2550143"/>
              <a:ext cx="1508663" cy="1501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63315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3618230" y="2795905"/>
            <a:ext cx="688975" cy="688975"/>
          </a:xfrm>
          <a:prstGeom prst="ellipse">
            <a:avLst/>
          </a:prstGeom>
          <a:gradFill>
            <a:gsLst>
              <a:gs pos="3896">
                <a:srgbClr val="FF9B33"/>
              </a:gs>
              <a:gs pos="97000">
                <a:srgbClr val="FF335E"/>
              </a:gs>
            </a:gsLst>
            <a:lin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000" b="1" dirty="0">
                <a:solidFill>
                  <a:srgbClr val="0315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86275" y="2787015"/>
            <a:ext cx="4564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Developing policies for smart education</a:t>
            </a:r>
          </a:p>
        </p:txBody>
      </p:sp>
    </p:spTree>
    <p:extLst>
      <p:ext uri="{BB962C8B-B14F-4D97-AF65-F5344CB8AC3E}">
        <p14:creationId xmlns:p14="http://schemas.microsoft.com/office/powerpoint/2010/main" val="2027319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2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78338062"/>
              </p:ext>
            </p:extLst>
          </p:nvPr>
        </p:nvGraphicFramePr>
        <p:xfrm>
          <a:off x="5689600" y="1813580"/>
          <a:ext cx="5657216" cy="375031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14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4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43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403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586B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Technology</a:t>
                      </a:r>
                      <a:endParaRPr lang="zh-CN" altLang="en-US" dirty="0"/>
                    </a:p>
                  </a:txBody>
                  <a:tcPr>
                    <a:solidFill>
                      <a:srgbClr val="586B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Policy</a:t>
                      </a:r>
                      <a:endParaRPr lang="zh-CN" altLang="en-US" dirty="0"/>
                    </a:p>
                  </a:txBody>
                  <a:tcPr>
                    <a:solidFill>
                      <a:srgbClr val="586B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Capacity</a:t>
                      </a:r>
                      <a:endParaRPr lang="zh-CN" altLang="en-US" dirty="0"/>
                    </a:p>
                  </a:txBody>
                  <a:tcPr>
                    <a:solidFill>
                      <a:srgbClr val="586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030">
                <a:tc>
                  <a:txBody>
                    <a:bodyPr/>
                    <a:lstStyle/>
                    <a:p>
                      <a:r>
                        <a:rPr lang="en-US" altLang="zh-CN" dirty="0"/>
                        <a:t>Evidence-based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030">
                <a:tc>
                  <a:txBody>
                    <a:bodyPr/>
                    <a:lstStyle/>
                    <a:p>
                      <a:r>
                        <a:rPr lang="en-US" altLang="zh-CN" dirty="0"/>
                        <a:t>Participatory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030">
                <a:tc>
                  <a:txBody>
                    <a:bodyPr/>
                    <a:lstStyle/>
                    <a:p>
                      <a:r>
                        <a:rPr lang="en-US" altLang="zh-CN" dirty="0"/>
                        <a:t>Budget provision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030">
                <a:tc>
                  <a:txBody>
                    <a:bodyPr/>
                    <a:lstStyle/>
                    <a:p>
                      <a:r>
                        <a:rPr lang="en-US" altLang="zh-CN" dirty="0"/>
                        <a:t>Outcomes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030">
                <a:tc>
                  <a:txBody>
                    <a:bodyPr/>
                    <a:lstStyle/>
                    <a:p>
                      <a:r>
                        <a:rPr lang="en-US" altLang="zh-CN" dirty="0"/>
                        <a:t>Monitoring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030">
                <a:tc>
                  <a:txBody>
                    <a:bodyPr/>
                    <a:lstStyle/>
                    <a:p>
                      <a:r>
                        <a:rPr lang="en-US" altLang="zh-CN" dirty="0"/>
                        <a:t>Evaluation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749512" y="1813580"/>
            <a:ext cx="4940088" cy="279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Evidence-based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Grassroot level involvement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Adequate funding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Clear pathways to change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Monitoring and evaluation</a:t>
            </a:r>
            <a:endParaRPr 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4255" y="1351915"/>
            <a:ext cx="2186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What works?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24180" y="178753"/>
            <a:ext cx="3258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Developing policies for smart education</a:t>
            </a:r>
          </a:p>
        </p:txBody>
      </p:sp>
    </p:spTree>
    <p:extLst>
      <p:ext uri="{BB962C8B-B14F-4D97-AF65-F5344CB8AC3E}">
        <p14:creationId xmlns:p14="http://schemas.microsoft.com/office/powerpoint/2010/main" val="1717595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AD5E473-504B-4971-970E-7DDBF0B390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7920010"/>
              </p:ext>
            </p:extLst>
          </p:nvPr>
        </p:nvGraphicFramePr>
        <p:xfrm>
          <a:off x="3551977" y="880534"/>
          <a:ext cx="6309995" cy="5331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矩形 3"/>
          <p:cNvSpPr/>
          <p:nvPr/>
        </p:nvSpPr>
        <p:spPr>
          <a:xfrm>
            <a:off x="1024255" y="3434719"/>
            <a:ext cx="20036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Policy areas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3611249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24180" y="178753"/>
            <a:ext cx="3258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Developing policies for smart education</a:t>
            </a:r>
          </a:p>
        </p:txBody>
      </p:sp>
    </p:spTree>
    <p:extLst>
      <p:ext uri="{BB962C8B-B14F-4D97-AF65-F5344CB8AC3E}">
        <p14:creationId xmlns:p14="http://schemas.microsoft.com/office/powerpoint/2010/main" val="477719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69076" y="3429000"/>
            <a:ext cx="2723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kern="100" dirty="0" err="1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Analysing</a:t>
            </a: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 policy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370180" y="3659832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24180" y="178753"/>
            <a:ext cx="3258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Developing policies for smart education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83485084-355C-4092-A1F6-542A2FF151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8833"/>
              </p:ext>
            </p:extLst>
          </p:nvPr>
        </p:nvGraphicFramePr>
        <p:xfrm>
          <a:off x="3682365" y="1351915"/>
          <a:ext cx="8128000" cy="5156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62081432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55978053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70323997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20225836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554366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A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Latent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Emerging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Established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Advanced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3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Vision, Mission, Objective</a:t>
                      </a:r>
                      <a:endParaRPr lang="en-CA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708077"/>
                  </a:ext>
                </a:extLst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Infrastructure and Connectivity</a:t>
                      </a:r>
                      <a:endParaRPr lang="en-CA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325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Curriculum development</a:t>
                      </a:r>
                      <a:endParaRPr lang="en-CA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395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Teaching and Learning</a:t>
                      </a:r>
                      <a:endParaRPr lang="en-CA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50019"/>
                  </a:ext>
                </a:extLst>
              </a:tr>
              <a:tr h="4809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Equity and Inclusion</a:t>
                      </a:r>
                      <a:endParaRPr lang="en-CA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207606"/>
                  </a:ext>
                </a:extLst>
              </a:tr>
              <a:tr h="4430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Human resource development</a:t>
                      </a:r>
                      <a:endParaRPr lang="en-CA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659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>
                          <a:solidFill>
                            <a:schemeClr val="tx1"/>
                          </a:solidFill>
                        </a:rPr>
                        <a:t>Organisation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 and Management</a:t>
                      </a:r>
                      <a:endParaRPr lang="en-CA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6346319"/>
                  </a:ext>
                </a:extLst>
              </a:tr>
            </a:tbl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82EA3493-70E5-496C-982A-21E69C1B35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7878633"/>
              </p:ext>
            </p:extLst>
          </p:nvPr>
        </p:nvGraphicFramePr>
        <p:xfrm>
          <a:off x="5967307" y="2153920"/>
          <a:ext cx="5120639" cy="3989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6307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:\1-2020-2021工作文件\3-北师大\0-智慧教育大会-物料\1-源文件\3-大会专家PPT模板 (中英文)\资源\1-首页.png1-首页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36" y="318"/>
            <a:ext cx="12190730" cy="6857365"/>
          </a:xfrm>
          <a:prstGeom prst="rect">
            <a:avLst/>
          </a:prstGeom>
        </p:spPr>
      </p:pic>
      <p:pic>
        <p:nvPicPr>
          <p:cNvPr id="10" name="图片 9" descr="I:\99uTALK\im\788414@nd\RecvFile\吴勇_130016\全球教育大会\横版LOGO白色.png横版LOGO白色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00380" y="353060"/>
            <a:ext cx="2289175" cy="61341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3456940" y="2463800"/>
            <a:ext cx="504253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6000" b="1"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THANK </a:t>
            </a:r>
            <a:r>
              <a:rPr lang="en-US" altLang="zh-CN" sz="6000" b="1"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  <a:r>
              <a:rPr lang="zh-CN" altLang="en-US" sz="6000" b="1"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>
                  <a:outerShdw blurRad="50800" dist="50800" dir="5400000" algn="ctr" rotWithShape="0">
                    <a:srgbClr val="00136F">
                      <a:alpha val="7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6000" b="1"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>
                <a:outerShdw blurRad="50800" dist="50800" dir="5400000" algn="ctr" rotWithShape="0">
                  <a:srgbClr val="00136F">
                    <a:alpha val="72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98F8F8-454D-494C-818C-E8C3C4C8A8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" y="6270223"/>
            <a:ext cx="8102286" cy="46943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983105" y="431165"/>
            <a:ext cx="243988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Contents</a:t>
            </a:r>
          </a:p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359910" y="2248535"/>
            <a:ext cx="4722946" cy="492760"/>
            <a:chOff x="6292" y="5544"/>
            <a:chExt cx="7958" cy="776"/>
          </a:xfrm>
        </p:grpSpPr>
        <p:sp>
          <p:nvSpPr>
            <p:cNvPr id="16" name="椭圆 15"/>
            <p:cNvSpPr/>
            <p:nvPr/>
          </p:nvSpPr>
          <p:spPr>
            <a:xfrm>
              <a:off x="6292" y="5603"/>
              <a:ext cx="655" cy="655"/>
            </a:xfrm>
            <a:prstGeom prst="ellipse">
              <a:avLst/>
            </a:prstGeom>
            <a:gradFill>
              <a:gsLst>
                <a:gs pos="3896">
                  <a:srgbClr val="FF9B33"/>
                </a:gs>
                <a:gs pos="97000">
                  <a:srgbClr val="FF335E"/>
                </a:gs>
              </a:gsLst>
              <a:lin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>
                  <a:solidFill>
                    <a:srgbClr val="0315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065" y="5544"/>
              <a:ext cx="7185" cy="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FF1161"/>
                      </a:gs>
                      <a:gs pos="0">
                        <a:srgbClr val="FFA125"/>
                      </a:gs>
                    </a:gsLst>
                    <a:lin ang="27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Key issues in education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359910" y="3194050"/>
            <a:ext cx="5827395" cy="492760"/>
            <a:chOff x="6292" y="5544"/>
            <a:chExt cx="9177" cy="776"/>
          </a:xfrm>
        </p:grpSpPr>
        <p:sp>
          <p:nvSpPr>
            <p:cNvPr id="5" name="椭圆 4"/>
            <p:cNvSpPr/>
            <p:nvPr/>
          </p:nvSpPr>
          <p:spPr>
            <a:xfrm>
              <a:off x="6292" y="5603"/>
              <a:ext cx="655" cy="655"/>
            </a:xfrm>
            <a:prstGeom prst="ellipse">
              <a:avLst/>
            </a:prstGeom>
            <a:gradFill>
              <a:gsLst>
                <a:gs pos="3896">
                  <a:srgbClr val="FF9B33"/>
                </a:gs>
                <a:gs pos="97000">
                  <a:srgbClr val="FF335E"/>
                </a:gs>
              </a:gsLst>
              <a:lin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>
                  <a:solidFill>
                    <a:srgbClr val="0315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065" y="5544"/>
              <a:ext cx="8404" cy="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600" b="1" noProof="0" dirty="0">
                  <a:ln>
                    <a:noFill/>
                  </a:ln>
                  <a:gradFill>
                    <a:gsLst>
                      <a:gs pos="100000">
                        <a:srgbClr val="FF1161"/>
                      </a:gs>
                      <a:gs pos="0">
                        <a:srgbClr val="FFA125"/>
                      </a:gs>
                    </a:gsLst>
                    <a:lin ang="2700000" scaled="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What makes education smart?</a:t>
              </a:r>
              <a:endParaRPr kumimoji="0" lang="en-US" altLang="zh-CN" sz="26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59911" y="4139565"/>
            <a:ext cx="5266690" cy="892810"/>
            <a:chOff x="6292" y="5544"/>
            <a:chExt cx="8899" cy="1406"/>
          </a:xfrm>
        </p:grpSpPr>
        <p:sp>
          <p:nvSpPr>
            <p:cNvPr id="10" name="椭圆 9"/>
            <p:cNvSpPr/>
            <p:nvPr/>
          </p:nvSpPr>
          <p:spPr>
            <a:xfrm>
              <a:off x="6292" y="5603"/>
              <a:ext cx="655" cy="655"/>
            </a:xfrm>
            <a:prstGeom prst="ellipse">
              <a:avLst/>
            </a:prstGeom>
            <a:gradFill>
              <a:gsLst>
                <a:gs pos="3896">
                  <a:srgbClr val="FF9B33"/>
                </a:gs>
                <a:gs pos="97000">
                  <a:srgbClr val="FF335E"/>
                </a:gs>
              </a:gsLst>
              <a:lin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>
                  <a:solidFill>
                    <a:srgbClr val="0315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65" y="5544"/>
              <a:ext cx="8126" cy="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00" b="1" i="0" u="none" strike="noStrike" kern="1200" cap="none" spc="0" normalizeH="0" baseline="0" dirty="0">
                  <a:gradFill>
                    <a:gsLst>
                      <a:gs pos="100000">
                        <a:srgbClr val="FF1161"/>
                      </a:gs>
                      <a:gs pos="0">
                        <a:srgbClr val="FFA125"/>
                      </a:gs>
                    </a:gsLst>
                    <a:lin ang="27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Developing </a:t>
              </a:r>
              <a:r>
                <a:rPr lang="en-US" altLang="zh-CN" sz="2600" b="1" dirty="0">
                  <a:gradFill>
                    <a:gsLst>
                      <a:gs pos="100000">
                        <a:srgbClr val="FF1161"/>
                      </a:gs>
                      <a:gs pos="0">
                        <a:srgbClr val="FFA125"/>
                      </a:gs>
                    </a:gsLst>
                    <a:lin ang="27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policies for smart education</a:t>
              </a:r>
              <a:endParaRPr kumimoji="0" lang="en-US" altLang="zh-CN" sz="26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 flipV="1">
            <a:off x="1901190" y="1050925"/>
            <a:ext cx="2458720" cy="76200"/>
            <a:chOff x="6596" y="5745"/>
            <a:chExt cx="6035" cy="76"/>
          </a:xfrm>
        </p:grpSpPr>
        <p:sp>
          <p:nvSpPr>
            <p:cNvPr id="13" name="矩形 12"/>
            <p:cNvSpPr/>
            <p:nvPr/>
          </p:nvSpPr>
          <p:spPr>
            <a:xfrm>
              <a:off x="6596" y="5745"/>
              <a:ext cx="1546" cy="57"/>
            </a:xfrm>
            <a:prstGeom prst="rect">
              <a:avLst/>
            </a:prstGeom>
            <a:gradFill>
              <a:gsLst>
                <a:gs pos="0">
                  <a:srgbClr val="00FFFF"/>
                </a:gs>
                <a:gs pos="100000">
                  <a:srgbClr val="031DA5"/>
                </a:gs>
              </a:gsLst>
              <a:lin ang="10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1085" y="5765"/>
              <a:ext cx="1546" cy="57"/>
            </a:xfrm>
            <a:prstGeom prst="rect">
              <a:avLst/>
            </a:prstGeom>
            <a:gradFill>
              <a:gsLst>
                <a:gs pos="0">
                  <a:srgbClr val="0311A4"/>
                </a:gs>
                <a:gs pos="100000">
                  <a:srgbClr val="00FFFF"/>
                </a:gs>
              </a:gsLst>
              <a:lin ang="10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3618230" y="2795905"/>
            <a:ext cx="688975" cy="688975"/>
          </a:xfrm>
          <a:prstGeom prst="ellipse">
            <a:avLst/>
          </a:prstGeom>
          <a:gradFill>
            <a:gsLst>
              <a:gs pos="3896">
                <a:srgbClr val="FF9B33"/>
              </a:gs>
              <a:gs pos="97000">
                <a:srgbClr val="FF335E"/>
              </a:gs>
            </a:gsLst>
            <a:lin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000" b="1">
                <a:solidFill>
                  <a:srgbClr val="0315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86275" y="2787015"/>
            <a:ext cx="54366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Key issues in education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FF1161"/>
                  </a:gs>
                  <a:gs pos="0">
                    <a:srgbClr val="FFA125"/>
                  </a:gs>
                </a:gsLst>
                <a:lin ang="27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24255" y="1351915"/>
            <a:ext cx="8877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Access to educational opportunities (tertiary education)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9270" y="241300"/>
            <a:ext cx="288463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Key issues in education</a:t>
            </a:r>
            <a:endParaRPr lang="zh-CN" alt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BE8BC7A-D776-46DF-BD6F-150A027568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5481419"/>
              </p:ext>
            </p:extLst>
          </p:nvPr>
        </p:nvGraphicFramePr>
        <p:xfrm>
          <a:off x="3877733" y="1879599"/>
          <a:ext cx="6747933" cy="4326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24255" y="1351915"/>
            <a:ext cx="47109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Cost of educational materials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9270" y="241300"/>
            <a:ext cx="288463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Key issues in education</a:t>
            </a:r>
            <a:endParaRPr lang="zh-CN" altLang="en-US" dirty="0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BA80B8E8-2C37-47FA-8F1E-52B4FDE6CB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7091113"/>
              </p:ext>
            </p:extLst>
          </p:nvPr>
        </p:nvGraphicFramePr>
        <p:xfrm>
          <a:off x="2657737" y="1275715"/>
          <a:ext cx="9222791" cy="4712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11303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324090" y="1446530"/>
            <a:ext cx="4070350" cy="4164965"/>
          </a:xfrm>
          <a:prstGeom prst="rect">
            <a:avLst/>
          </a:prstGeom>
          <a:solidFill>
            <a:srgbClr val="FF3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230745" y="1360170"/>
            <a:ext cx="4070350" cy="4164965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41045" y="2160905"/>
            <a:ext cx="5928995" cy="224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Variation in quality across countries and within country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Mobility of learners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Employability of graduates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4255" y="1351915"/>
            <a:ext cx="30785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Quality of learning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9270" y="241300"/>
            <a:ext cx="288463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Key issues in education</a:t>
            </a:r>
            <a:endParaRPr lang="zh-CN" altLang="en-US" dirty="0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288971C5-F1A4-4F25-8F5E-3948CB3297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090" y="1587817"/>
            <a:ext cx="3904916" cy="370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211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24255" y="1351915"/>
            <a:ext cx="4806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The iron triangle of education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9270" y="241300"/>
            <a:ext cx="288463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Key issues in education</a:t>
            </a:r>
            <a:endParaRPr lang="zh-CN" alt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59CB1D7-B2F6-40F7-B0AD-9E0C2DC4AC14}"/>
              </a:ext>
            </a:extLst>
          </p:cNvPr>
          <p:cNvGrpSpPr/>
          <p:nvPr/>
        </p:nvGrpSpPr>
        <p:grpSpPr>
          <a:xfrm>
            <a:off x="4479079" y="2056362"/>
            <a:ext cx="4163695" cy="4251325"/>
            <a:chOff x="7230745" y="1360170"/>
            <a:chExt cx="4163695" cy="4251325"/>
          </a:xfrm>
        </p:grpSpPr>
        <p:sp>
          <p:nvSpPr>
            <p:cNvPr id="8" name="矩形 7"/>
            <p:cNvSpPr/>
            <p:nvPr/>
          </p:nvSpPr>
          <p:spPr>
            <a:xfrm>
              <a:off x="7324090" y="1446530"/>
              <a:ext cx="4070350" cy="4164965"/>
            </a:xfrm>
            <a:prstGeom prst="rect">
              <a:avLst/>
            </a:prstGeom>
            <a:solidFill>
              <a:srgbClr val="FF3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30745" y="1360170"/>
              <a:ext cx="4070350" cy="4164965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54E3955-8A23-49D8-AA1F-50A338F42FD8}"/>
                </a:ext>
              </a:extLst>
            </p:cNvPr>
            <p:cNvGrpSpPr/>
            <p:nvPr/>
          </p:nvGrpSpPr>
          <p:grpSpPr>
            <a:xfrm>
              <a:off x="7325322" y="1636445"/>
              <a:ext cx="3881196" cy="3611718"/>
              <a:chOff x="2711240" y="1711756"/>
              <a:chExt cx="5501030" cy="4662158"/>
            </a:xfrm>
          </p:grpSpPr>
          <p:sp>
            <p:nvSpPr>
              <p:cNvPr id="10" name="Isosceles Triangle 9">
                <a:extLst>
                  <a:ext uri="{FF2B5EF4-FFF2-40B4-BE49-F238E27FC236}">
                    <a16:creationId xmlns:a16="http://schemas.microsoft.com/office/drawing/2014/main" id="{FEBA5A15-9D1D-45CC-AB80-15D7D7081E1C}"/>
                  </a:ext>
                </a:extLst>
              </p:cNvPr>
              <p:cNvSpPr/>
              <p:nvPr/>
            </p:nvSpPr>
            <p:spPr>
              <a:xfrm>
                <a:off x="2711240" y="1711756"/>
                <a:ext cx="5501030" cy="425866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8F819A4-B87E-4036-8A73-DDFB23FE9FD7}"/>
                  </a:ext>
                </a:extLst>
              </p:cNvPr>
              <p:cNvSpPr txBox="1"/>
              <p:nvPr/>
            </p:nvSpPr>
            <p:spPr>
              <a:xfrm>
                <a:off x="4730811" y="5912249"/>
                <a:ext cx="98777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COST</a:t>
                </a:r>
                <a:endParaRPr lang="en-CA" sz="240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A00A84F-252A-4106-99C7-787873679786}"/>
                  </a:ext>
                </a:extLst>
              </p:cNvPr>
              <p:cNvSpPr txBox="1"/>
              <p:nvPr/>
            </p:nvSpPr>
            <p:spPr>
              <a:xfrm rot="18206437">
                <a:off x="3011178" y="3533749"/>
                <a:ext cx="138531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ACCESS</a:t>
                </a:r>
                <a:endParaRPr lang="en-CA" sz="2400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AFDA88C-8E1E-496B-949E-D6668B5C8ADC}"/>
                  </a:ext>
                </a:extLst>
              </p:cNvPr>
              <p:cNvSpPr txBox="1"/>
              <p:nvPr/>
            </p:nvSpPr>
            <p:spPr>
              <a:xfrm rot="3472137">
                <a:off x="6431176" y="3303019"/>
                <a:ext cx="14077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QUALITY</a:t>
                </a:r>
                <a:endParaRPr lang="en-CA" sz="2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8129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3618230" y="2795905"/>
            <a:ext cx="688975" cy="688975"/>
          </a:xfrm>
          <a:prstGeom prst="ellipse">
            <a:avLst/>
          </a:prstGeom>
          <a:gradFill>
            <a:gsLst>
              <a:gs pos="3896">
                <a:srgbClr val="FF9B33"/>
              </a:gs>
              <a:gs pos="97000">
                <a:srgbClr val="FF335E"/>
              </a:gs>
            </a:gsLst>
            <a:lin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000" b="1">
                <a:solidFill>
                  <a:srgbClr val="0315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86275" y="2787015"/>
            <a:ext cx="45645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What makes education smart?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1045" y="2160905"/>
            <a:ext cx="5092488" cy="1689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Low dropout/wastage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 success/achievement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Joyful learning/ happiness</a:t>
            </a:r>
          </a:p>
        </p:txBody>
      </p:sp>
      <p:sp>
        <p:nvSpPr>
          <p:cNvPr id="4" name="矩形 3"/>
          <p:cNvSpPr/>
          <p:nvPr/>
        </p:nvSpPr>
        <p:spPr>
          <a:xfrm>
            <a:off x="1024255" y="1351915"/>
            <a:ext cx="3166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zh-CN" sz="2400" b="1" kern="100" dirty="0">
                <a:solidFill>
                  <a:srgbClr val="00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503050405090304" pitchFamily="18" charset="0"/>
              </a:rPr>
              <a:t>Quality of learning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864870" y="1528445"/>
            <a:ext cx="108000" cy="108000"/>
          </a:xfrm>
          <a:prstGeom prst="flowChartConnector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FF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4180" y="178753"/>
            <a:ext cx="3258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FF1161"/>
                    </a:gs>
                    <a:gs pos="0">
                      <a:srgbClr val="FFA125"/>
                    </a:gs>
                  </a:gsLst>
                  <a:lin ang="27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What makes education smart?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EB29C56-0B27-47AC-87D5-0DB7CE5C10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088" y="3005431"/>
            <a:ext cx="5982977" cy="2302823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b7c4bff-9337-4db6-9fb2-02018f2ae7d5}"/>
  <p:tag name="TABLE_ENDDRAG_ORIGIN_RECT" val="431*272"/>
  <p:tag name="TABLE_ENDDRAG_RECT" val="454*184*431*27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342</Words>
  <Application>Microsoft Office PowerPoint</Application>
  <PresentationFormat>Widescreen</PresentationFormat>
  <Paragraphs>121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Microsoft YaHei</vt:lpstr>
      <vt:lpstr>Arial</vt:lpstr>
      <vt:lpstr>DengXian</vt:lpstr>
      <vt:lpstr>Wingdings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wangk</dc:creator>
  <cp:lastModifiedBy>Rebecca Ferrie</cp:lastModifiedBy>
  <cp:revision>101</cp:revision>
  <dcterms:created xsi:type="dcterms:W3CDTF">2021-07-19T01:36:53Z</dcterms:created>
  <dcterms:modified xsi:type="dcterms:W3CDTF">2021-08-23T16:45:59Z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2052-3.5.0.5510</vt:lpwstr>
  </property>
  <property fmtid="{D5CDD505-2E9C-101B-9397-08002B2CF9AE}" pid="3" name="ICV">
    <vt:lpwstr>37E934648F3D4AE494380414A4D0C7E4</vt:lpwstr>
  </property>
</Properties>
</file>